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6" r:id="rId1"/>
  </p:sldMasterIdLst>
  <p:notesMasterIdLst>
    <p:notesMasterId r:id="rId221"/>
  </p:notesMasterIdLst>
  <p:sldIdLst>
    <p:sldId id="257" r:id="rId2"/>
    <p:sldId id="390" r:id="rId3"/>
    <p:sldId id="391" r:id="rId4"/>
    <p:sldId id="593" r:id="rId5"/>
    <p:sldId id="594" r:id="rId6"/>
    <p:sldId id="595" r:id="rId7"/>
    <p:sldId id="392" r:id="rId8"/>
    <p:sldId id="596" r:id="rId9"/>
    <p:sldId id="743" r:id="rId10"/>
    <p:sldId id="744" r:id="rId11"/>
    <p:sldId id="597" r:id="rId12"/>
    <p:sldId id="598" r:id="rId13"/>
    <p:sldId id="600" r:id="rId14"/>
    <p:sldId id="599" r:id="rId15"/>
    <p:sldId id="745" r:id="rId16"/>
    <p:sldId id="602" r:id="rId17"/>
    <p:sldId id="394" r:id="rId18"/>
    <p:sldId id="396" r:id="rId19"/>
    <p:sldId id="746" r:id="rId20"/>
    <p:sldId id="408" r:id="rId21"/>
    <p:sldId id="604" r:id="rId22"/>
    <p:sldId id="605" r:id="rId23"/>
    <p:sldId id="606" r:id="rId24"/>
    <p:sldId id="608" r:id="rId25"/>
    <p:sldId id="609" r:id="rId26"/>
    <p:sldId id="607" r:id="rId27"/>
    <p:sldId id="428" r:id="rId28"/>
    <p:sldId id="444" r:id="rId29"/>
    <p:sldId id="445" r:id="rId30"/>
    <p:sldId id="446" r:id="rId31"/>
    <p:sldId id="447" r:id="rId32"/>
    <p:sldId id="448" r:id="rId33"/>
    <p:sldId id="449" r:id="rId34"/>
    <p:sldId id="450" r:id="rId35"/>
    <p:sldId id="451" r:id="rId36"/>
    <p:sldId id="452" r:id="rId37"/>
    <p:sldId id="453" r:id="rId38"/>
    <p:sldId id="454" r:id="rId39"/>
    <p:sldId id="455" r:id="rId40"/>
    <p:sldId id="456" r:id="rId41"/>
    <p:sldId id="750" r:id="rId42"/>
    <p:sldId id="751" r:id="rId43"/>
    <p:sldId id="752" r:id="rId44"/>
    <p:sldId id="753" r:id="rId45"/>
    <p:sldId id="754" r:id="rId46"/>
    <p:sldId id="610" r:id="rId47"/>
    <p:sldId id="590" r:id="rId48"/>
    <p:sldId id="591" r:id="rId49"/>
    <p:sldId id="611" r:id="rId50"/>
    <p:sldId id="740" r:id="rId51"/>
    <p:sldId id="741" r:id="rId52"/>
    <p:sldId id="742" r:id="rId53"/>
    <p:sldId id="612" r:id="rId54"/>
    <p:sldId id="473" r:id="rId55"/>
    <p:sldId id="615" r:id="rId56"/>
    <p:sldId id="475" r:id="rId57"/>
    <p:sldId id="613" r:id="rId58"/>
    <p:sldId id="614" r:id="rId59"/>
    <p:sldId id="478" r:id="rId60"/>
    <p:sldId id="476" r:id="rId61"/>
    <p:sldId id="483" r:id="rId62"/>
    <p:sldId id="484" r:id="rId63"/>
    <p:sldId id="485" r:id="rId64"/>
    <p:sldId id="755" r:id="rId65"/>
    <p:sldId id="758" r:id="rId66"/>
    <p:sldId id="757" r:id="rId67"/>
    <p:sldId id="747" r:id="rId68"/>
    <p:sldId id="492" r:id="rId69"/>
    <p:sldId id="493" r:id="rId70"/>
    <p:sldId id="494" r:id="rId71"/>
    <p:sldId id="748" r:id="rId72"/>
    <p:sldId id="618" r:id="rId73"/>
    <p:sldId id="528" r:id="rId74"/>
    <p:sldId id="534" r:id="rId75"/>
    <p:sldId id="536" r:id="rId76"/>
    <p:sldId id="622" r:id="rId77"/>
    <p:sldId id="623" r:id="rId78"/>
    <p:sldId id="537" r:id="rId79"/>
    <p:sldId id="538" r:id="rId80"/>
    <p:sldId id="539" r:id="rId81"/>
    <p:sldId id="543" r:id="rId82"/>
    <p:sldId id="619" r:id="rId83"/>
    <p:sldId id="620" r:id="rId84"/>
    <p:sldId id="559" r:id="rId85"/>
    <p:sldId id="561" r:id="rId86"/>
    <p:sldId id="563" r:id="rId87"/>
    <p:sldId id="577" r:id="rId88"/>
    <p:sldId id="621" r:id="rId89"/>
    <p:sldId id="737" r:id="rId90"/>
    <p:sldId id="576" r:id="rId91"/>
    <p:sldId id="736" r:id="rId92"/>
    <p:sldId id="624" r:id="rId93"/>
    <p:sldId id="625" r:id="rId94"/>
    <p:sldId id="626" r:id="rId95"/>
    <p:sldId id="627" r:id="rId96"/>
    <p:sldId id="628" r:id="rId97"/>
    <p:sldId id="629" r:id="rId98"/>
    <p:sldId id="630" r:id="rId99"/>
    <p:sldId id="631" r:id="rId100"/>
    <p:sldId id="632" r:id="rId101"/>
    <p:sldId id="633" r:id="rId102"/>
    <p:sldId id="634" r:id="rId103"/>
    <p:sldId id="553" r:id="rId104"/>
    <p:sldId id="554" r:id="rId105"/>
    <p:sldId id="592" r:id="rId106"/>
    <p:sldId id="738" r:id="rId107"/>
    <p:sldId id="580" r:id="rId108"/>
    <p:sldId id="635" r:id="rId109"/>
    <p:sldId id="587" r:id="rId110"/>
    <p:sldId id="581" r:id="rId111"/>
    <p:sldId id="363" r:id="rId112"/>
    <p:sldId id="637" r:id="rId113"/>
    <p:sldId id="638" r:id="rId114"/>
    <p:sldId id="639" r:id="rId115"/>
    <p:sldId id="640" r:id="rId116"/>
    <p:sldId id="641" r:id="rId117"/>
    <p:sldId id="642" r:id="rId118"/>
    <p:sldId id="643" r:id="rId119"/>
    <p:sldId id="644" r:id="rId120"/>
    <p:sldId id="645" r:id="rId121"/>
    <p:sldId id="646" r:id="rId122"/>
    <p:sldId id="647" r:id="rId123"/>
    <p:sldId id="648" r:id="rId124"/>
    <p:sldId id="649" r:id="rId125"/>
    <p:sldId id="650" r:id="rId126"/>
    <p:sldId id="651" r:id="rId127"/>
    <p:sldId id="652" r:id="rId128"/>
    <p:sldId id="653" r:id="rId129"/>
    <p:sldId id="654" r:id="rId130"/>
    <p:sldId id="655" r:id="rId131"/>
    <p:sldId id="656" r:id="rId132"/>
    <p:sldId id="657" r:id="rId133"/>
    <p:sldId id="658" r:id="rId134"/>
    <p:sldId id="659" r:id="rId135"/>
    <p:sldId id="660" r:id="rId136"/>
    <p:sldId id="661" r:id="rId137"/>
    <p:sldId id="662" r:id="rId138"/>
    <p:sldId id="663" r:id="rId139"/>
    <p:sldId id="664" r:id="rId140"/>
    <p:sldId id="665" r:id="rId141"/>
    <p:sldId id="666" r:id="rId142"/>
    <p:sldId id="667" r:id="rId143"/>
    <p:sldId id="668" r:id="rId144"/>
    <p:sldId id="669" r:id="rId145"/>
    <p:sldId id="670" r:id="rId146"/>
    <p:sldId id="671" r:id="rId147"/>
    <p:sldId id="672" r:id="rId148"/>
    <p:sldId id="673" r:id="rId149"/>
    <p:sldId id="674" r:id="rId150"/>
    <p:sldId id="675" r:id="rId151"/>
    <p:sldId id="676" r:id="rId152"/>
    <p:sldId id="677" r:id="rId153"/>
    <p:sldId id="678" r:id="rId154"/>
    <p:sldId id="681" r:id="rId155"/>
    <p:sldId id="682" r:id="rId156"/>
    <p:sldId id="683" r:id="rId157"/>
    <p:sldId id="684" r:id="rId158"/>
    <p:sldId id="685" r:id="rId159"/>
    <p:sldId id="686" r:id="rId160"/>
    <p:sldId id="687" r:id="rId161"/>
    <p:sldId id="688" r:id="rId162"/>
    <p:sldId id="689" r:id="rId163"/>
    <p:sldId id="690" r:id="rId164"/>
    <p:sldId id="691" r:id="rId165"/>
    <p:sldId id="692" r:id="rId166"/>
    <p:sldId id="693" r:id="rId167"/>
    <p:sldId id="694" r:id="rId168"/>
    <p:sldId id="695" r:id="rId169"/>
    <p:sldId id="696" r:id="rId170"/>
    <p:sldId id="697" r:id="rId171"/>
    <p:sldId id="698" r:id="rId172"/>
    <p:sldId id="699" r:id="rId173"/>
    <p:sldId id="700" r:id="rId174"/>
    <p:sldId id="701" r:id="rId175"/>
    <p:sldId id="702" r:id="rId176"/>
    <p:sldId id="703" r:id="rId177"/>
    <p:sldId id="704" r:id="rId178"/>
    <p:sldId id="705" r:id="rId179"/>
    <p:sldId id="706" r:id="rId180"/>
    <p:sldId id="707" r:id="rId181"/>
    <p:sldId id="708" r:id="rId182"/>
    <p:sldId id="709" r:id="rId183"/>
    <p:sldId id="710" r:id="rId184"/>
    <p:sldId id="711" r:id="rId185"/>
    <p:sldId id="712" r:id="rId186"/>
    <p:sldId id="713" r:id="rId187"/>
    <p:sldId id="714" r:id="rId188"/>
    <p:sldId id="715" r:id="rId189"/>
    <p:sldId id="716" r:id="rId190"/>
    <p:sldId id="717" r:id="rId191"/>
    <p:sldId id="718" r:id="rId192"/>
    <p:sldId id="719" r:id="rId193"/>
    <p:sldId id="720" r:id="rId194"/>
    <p:sldId id="721" r:id="rId195"/>
    <p:sldId id="722" r:id="rId196"/>
    <p:sldId id="723" r:id="rId197"/>
    <p:sldId id="724" r:id="rId198"/>
    <p:sldId id="725" r:id="rId199"/>
    <p:sldId id="726" r:id="rId200"/>
    <p:sldId id="739" r:id="rId201"/>
    <p:sldId id="727" r:id="rId202"/>
    <p:sldId id="728" r:id="rId203"/>
    <p:sldId id="729" r:id="rId204"/>
    <p:sldId id="730" r:id="rId205"/>
    <p:sldId id="731" r:id="rId206"/>
    <p:sldId id="732" r:id="rId207"/>
    <p:sldId id="733" r:id="rId208"/>
    <p:sldId id="734" r:id="rId209"/>
    <p:sldId id="759" r:id="rId210"/>
    <p:sldId id="760" r:id="rId211"/>
    <p:sldId id="761" r:id="rId212"/>
    <p:sldId id="762" r:id="rId213"/>
    <p:sldId id="763" r:id="rId214"/>
    <p:sldId id="764" r:id="rId215"/>
    <p:sldId id="765" r:id="rId216"/>
    <p:sldId id="766" r:id="rId217"/>
    <p:sldId id="767" r:id="rId218"/>
    <p:sldId id="768" r:id="rId219"/>
    <p:sldId id="735" r:id="rId220"/>
  </p:sldIdLst>
  <p:sldSz cx="12192000" cy="6858000"/>
  <p:notesSz cx="6858000" cy="9144000"/>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userDrawn="1">
          <p15:clr>
            <a:srgbClr val="A4A3A4"/>
          </p15:clr>
        </p15:guide>
        <p15:guide id="2" pos="3976" userDrawn="1">
          <p15:clr>
            <a:srgbClr val="A4A3A4"/>
          </p15:clr>
        </p15:guide>
        <p15:guide id="3" orient="horz" pos="2472" userDrawn="1">
          <p15:clr>
            <a:srgbClr val="A4A3A4"/>
          </p15:clr>
        </p15:guide>
        <p15:guide id="4" orient="horz" pos="1389"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DF1F7"/>
    <a:srgbClr val="CCECFF"/>
    <a:srgbClr val="CCCCFF"/>
    <a:srgbClr val="99CCFF"/>
    <a:srgbClr val="0000FF"/>
    <a:srgbClr val="D5D5D5"/>
    <a:srgbClr val="D3D3D3"/>
    <a:srgbClr val="EAEAEA"/>
    <a:srgbClr val="E4E4E4"/>
    <a:srgbClr val="DCDCD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9012ECD-51FC-41F1-AA8D-1B2483CD663E}" styleName="Helle Formatvorlage 2 - Akz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3B4B98B0-60AC-42C2-AFA5-B58CD77FA1E5}" styleName="Helle Formatvorlage 1 - Akz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3" autoAdjust="0"/>
    <p:restoredTop sz="95596" autoAdjust="0"/>
  </p:normalViewPr>
  <p:slideViewPr>
    <p:cSldViewPr showGuides="1">
      <p:cViewPr varScale="1">
        <p:scale>
          <a:sx n="122" d="100"/>
          <a:sy n="122" d="100"/>
        </p:scale>
        <p:origin x="96" y="318"/>
      </p:cViewPr>
      <p:guideLst>
        <p:guide orient="horz"/>
        <p:guide pos="3976"/>
        <p:guide orient="horz" pos="2472"/>
        <p:guide orient="horz" pos="1389"/>
      </p:guideLst>
    </p:cSldViewPr>
  </p:slideViewPr>
  <p:outlineViewPr>
    <p:cViewPr>
      <p:scale>
        <a:sx n="33" d="100"/>
        <a:sy n="33" d="100"/>
      </p:scale>
      <p:origin x="0" y="-17940"/>
    </p:cViewPr>
  </p:outlineViewPr>
  <p:notesTextViewPr>
    <p:cViewPr>
      <p:scale>
        <a:sx n="1" d="1"/>
        <a:sy n="1" d="1"/>
      </p:scale>
      <p:origin x="0" y="0"/>
    </p:cViewPr>
  </p:notesTextViewPr>
  <p:sorterViewPr>
    <p:cViewPr>
      <p:scale>
        <a:sx n="76" d="100"/>
        <a:sy n="76" d="100"/>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13" Type="http://schemas.openxmlformats.org/officeDocument/2006/relationships/slide" Target="slides/slide12.xml"/><Relationship Id="rId109" Type="http://schemas.openxmlformats.org/officeDocument/2006/relationships/slide" Target="slides/slide108.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3" Type="http://schemas.openxmlformats.org/officeDocument/2006/relationships/slide" Target="slides/slide2.xml"/><Relationship Id="rId214" Type="http://schemas.openxmlformats.org/officeDocument/2006/relationships/slide" Target="slides/slide213.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79" Type="http://schemas.openxmlformats.org/officeDocument/2006/relationships/slide" Target="slides/slide178.xml"/><Relationship Id="rId195" Type="http://schemas.openxmlformats.org/officeDocument/2006/relationships/slide" Target="slides/slide194.xml"/><Relationship Id="rId209" Type="http://schemas.openxmlformats.org/officeDocument/2006/relationships/slide" Target="slides/slide208.xml"/><Relationship Id="rId190" Type="http://schemas.openxmlformats.org/officeDocument/2006/relationships/slide" Target="slides/slide189.xml"/><Relationship Id="rId204" Type="http://schemas.openxmlformats.org/officeDocument/2006/relationships/slide" Target="slides/slide203.xml"/><Relationship Id="rId220" Type="http://schemas.openxmlformats.org/officeDocument/2006/relationships/slide" Target="slides/slide219.xml"/><Relationship Id="rId225" Type="http://schemas.openxmlformats.org/officeDocument/2006/relationships/tableStyles" Target="tableStyles.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164" Type="http://schemas.openxmlformats.org/officeDocument/2006/relationships/slide" Target="slides/slide163.xml"/><Relationship Id="rId169" Type="http://schemas.openxmlformats.org/officeDocument/2006/relationships/slide" Target="slides/slide168.xml"/><Relationship Id="rId185" Type="http://schemas.openxmlformats.org/officeDocument/2006/relationships/slide" Target="slides/slide184.xml"/><Relationship Id="rId4" Type="http://schemas.openxmlformats.org/officeDocument/2006/relationships/slide" Target="slides/slide3.xml"/><Relationship Id="rId9" Type="http://schemas.openxmlformats.org/officeDocument/2006/relationships/slide" Target="slides/slide8.xml"/><Relationship Id="rId180" Type="http://schemas.openxmlformats.org/officeDocument/2006/relationships/slide" Target="slides/slide179.xml"/><Relationship Id="rId210" Type="http://schemas.openxmlformats.org/officeDocument/2006/relationships/slide" Target="slides/slide209.xml"/><Relationship Id="rId215" Type="http://schemas.openxmlformats.org/officeDocument/2006/relationships/slide" Target="slides/slide214.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notesMaster" Target="notesMasters/notesMaster1.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presProps" Target="presProps.xml"/><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viewProps" Target="viewProps.xml"/><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 Type="http://schemas.openxmlformats.org/officeDocument/2006/relationships/slide" Target="slides/slide1.xml"/><Relationship Id="rId29" Type="http://schemas.openxmlformats.org/officeDocument/2006/relationships/slide" Target="slides/slide28.xml"/><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theme" Target="theme/theme1.xml"/><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umsplatzhalt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417C3E4-834A-4FDE-8876-3ED4986C368E}" type="datetimeFigureOut">
              <a:rPr lang="en-US" smtClean="0"/>
              <a:t>5/23/2017</a:t>
            </a:fld>
            <a:endParaRPr lang="en-US" dirty="0"/>
          </a:p>
        </p:txBody>
      </p:sp>
      <p:sp>
        <p:nvSpPr>
          <p:cNvPr id="4" name="Folienbildplatzhalt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izenplatzhalt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de-DE" smtClean="0"/>
              <a:t>Textmasterformat bearbeiten</a:t>
            </a:r>
          </a:p>
          <a:p>
            <a:pPr lvl="1"/>
            <a:r>
              <a:rPr lang="de-DE" smtClean="0"/>
              <a:t>Zweite Ebene</a:t>
            </a:r>
          </a:p>
          <a:p>
            <a:pPr lvl="2"/>
            <a:r>
              <a:rPr lang="de-DE" smtClean="0"/>
              <a:t>Dritte Ebene</a:t>
            </a:r>
          </a:p>
          <a:p>
            <a:pPr lvl="3"/>
            <a:r>
              <a:rPr lang="de-DE" smtClean="0"/>
              <a:t>Vierte Ebene</a:t>
            </a:r>
          </a:p>
          <a:p>
            <a:pPr lvl="4"/>
            <a:r>
              <a:rPr lang="de-DE" smtClean="0"/>
              <a:t>Fünfte Ebene</a:t>
            </a:r>
            <a:endParaRPr lang="en-US"/>
          </a:p>
        </p:txBody>
      </p:sp>
      <p:sp>
        <p:nvSpPr>
          <p:cNvPr id="6" name="Fußzeilenplatzhalt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Foliennummernplatzhalt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425D16B-934A-4DDA-AA9D-F9317AC24A5D}" type="slidenum">
              <a:rPr lang="en-US" smtClean="0"/>
              <a:t>‹#›</a:t>
            </a:fld>
            <a:endParaRPr lang="en-US" dirty="0"/>
          </a:p>
        </p:txBody>
      </p:sp>
    </p:spTree>
    <p:extLst>
      <p:ext uri="{BB962C8B-B14F-4D97-AF65-F5344CB8AC3E}">
        <p14:creationId xmlns:p14="http://schemas.microsoft.com/office/powerpoint/2010/main" val="24229225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8" Type="http://schemas.openxmlformats.org/officeDocument/2006/relationships/hyperlink" Target="https://en.wikipedia.org/wiki/Firmware" TargetMode="External"/><Relationship Id="rId3" Type="http://schemas.openxmlformats.org/officeDocument/2006/relationships/hyperlink" Target="https://en.wikipedia.org/wiki/Linux_kernel" TargetMode="External"/><Relationship Id="rId7" Type="http://schemas.openxmlformats.org/officeDocument/2006/relationships/hyperlink" Target="https://en.wikipedia.org/wiki/User_space"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en.wikipedia.org/wiki/Devfs" TargetMode="External"/><Relationship Id="rId5" Type="http://schemas.openxmlformats.org/officeDocument/2006/relationships/hyperlink" Target="https://en.wikipedia.org/wiki/Device_node" TargetMode="External"/><Relationship Id="rId4" Type="http://schemas.openxmlformats.org/officeDocument/2006/relationships/hyperlink" Target="https://en.wikipedia.org/wiki/Devfsd" TargetMode="External"/></Relationships>
</file>

<file path=ppt/notesSlides/_rels/notesSlide13.xml.rels><?xml version="1.0" encoding="UTF-8" standalone="yes"?>
<Relationships xmlns="http://schemas.openxmlformats.org/package/2006/relationships"><Relationship Id="rId8" Type="http://schemas.openxmlformats.org/officeDocument/2006/relationships/hyperlink" Target="https://en.wikipedia.org/wiki/Firmware" TargetMode="External"/><Relationship Id="rId3" Type="http://schemas.openxmlformats.org/officeDocument/2006/relationships/hyperlink" Target="https://en.wikipedia.org/wiki/Linux_kernel" TargetMode="External"/><Relationship Id="rId7" Type="http://schemas.openxmlformats.org/officeDocument/2006/relationships/hyperlink" Target="https://en.wikipedia.org/wiki/User_space" TargetMode="External"/><Relationship Id="rId2" Type="http://schemas.openxmlformats.org/officeDocument/2006/relationships/slide" Target="../slides/slide43.xml"/><Relationship Id="rId1" Type="http://schemas.openxmlformats.org/officeDocument/2006/relationships/notesMaster" Target="../notesMasters/notesMaster1.xml"/><Relationship Id="rId6" Type="http://schemas.openxmlformats.org/officeDocument/2006/relationships/hyperlink" Target="https://en.wikipedia.org/wiki/Devfs" TargetMode="External"/><Relationship Id="rId5" Type="http://schemas.openxmlformats.org/officeDocument/2006/relationships/hyperlink" Target="https://en.wikipedia.org/wiki/Device_node" TargetMode="External"/><Relationship Id="rId4" Type="http://schemas.openxmlformats.org/officeDocument/2006/relationships/hyperlink" Target="https://en.wikipedia.org/wiki/Devfsd" TargetMode="External"/></Relationships>
</file>

<file path=ppt/notesSlides/_rels/notesSlide14.xml.rels><?xml version="1.0" encoding="UTF-8" standalone="yes"?>
<Relationships xmlns="http://schemas.openxmlformats.org/package/2006/relationships"><Relationship Id="rId8" Type="http://schemas.openxmlformats.org/officeDocument/2006/relationships/hyperlink" Target="https://en.wikipedia.org/wiki/Firmware" TargetMode="External"/><Relationship Id="rId3" Type="http://schemas.openxmlformats.org/officeDocument/2006/relationships/hyperlink" Target="https://en.wikipedia.org/wiki/Linux_kernel" TargetMode="External"/><Relationship Id="rId7" Type="http://schemas.openxmlformats.org/officeDocument/2006/relationships/hyperlink" Target="https://en.wikipedia.org/wiki/User_space" TargetMode="External"/><Relationship Id="rId2" Type="http://schemas.openxmlformats.org/officeDocument/2006/relationships/slide" Target="../slides/slide44.xml"/><Relationship Id="rId1" Type="http://schemas.openxmlformats.org/officeDocument/2006/relationships/notesMaster" Target="../notesMasters/notesMaster1.xml"/><Relationship Id="rId6" Type="http://schemas.openxmlformats.org/officeDocument/2006/relationships/hyperlink" Target="https://en.wikipedia.org/wiki/Devfs" TargetMode="External"/><Relationship Id="rId5" Type="http://schemas.openxmlformats.org/officeDocument/2006/relationships/hyperlink" Target="https://en.wikipedia.org/wiki/Device_node" TargetMode="External"/><Relationship Id="rId4" Type="http://schemas.openxmlformats.org/officeDocument/2006/relationships/hyperlink" Target="https://en.wikipedia.org/wiki/Devfsd" TargetMode="Externa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en.wikipedia.org/wiki/Firmware" TargetMode="External"/><Relationship Id="rId3" Type="http://schemas.openxmlformats.org/officeDocument/2006/relationships/hyperlink" Target="https://en.wikipedia.org/wiki/Linux_kernel" TargetMode="External"/><Relationship Id="rId7" Type="http://schemas.openxmlformats.org/officeDocument/2006/relationships/hyperlink" Target="https://en.wikipedia.org/wiki/User_space" TargetMode="External"/><Relationship Id="rId2" Type="http://schemas.openxmlformats.org/officeDocument/2006/relationships/slide" Target="../slides/slide45.xml"/><Relationship Id="rId1" Type="http://schemas.openxmlformats.org/officeDocument/2006/relationships/notesMaster" Target="../notesMasters/notesMaster1.xml"/><Relationship Id="rId6" Type="http://schemas.openxmlformats.org/officeDocument/2006/relationships/hyperlink" Target="https://en.wikipedia.org/wiki/Devfs" TargetMode="External"/><Relationship Id="rId5" Type="http://schemas.openxmlformats.org/officeDocument/2006/relationships/hyperlink" Target="https://en.wikipedia.org/wiki/Device_node" TargetMode="External"/><Relationship Id="rId4" Type="http://schemas.openxmlformats.org/officeDocument/2006/relationships/hyperlink" Target="https://en.wikipedia.org/wiki/Devfsd"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15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15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RZ/G1E</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の機能を色分けした図です。ここから</a:t>
            </a:r>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E, M, M</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と見えにくい図でますが</a:t>
            </a:r>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 Web</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に同じ絵を掲しておりますので</a:t>
            </a:r>
            <a:r>
              <a:rPr lang="en-US" altLang="ja-JP" b="1" dirty="0" smtClean="0">
                <a:latin typeface="Meiryo UI" panose="020B0604030504040204" pitchFamily="50" charset="-128"/>
                <a:ea typeface="Meiryo UI" panose="020B0604030504040204" pitchFamily="50" charset="-128"/>
                <a:cs typeface="Meiryo UI" panose="020B0604030504040204" pitchFamily="50" charset="-128"/>
              </a:rPr>
              <a:t>, </a:t>
            </a:r>
            <a:r>
              <a:rPr lang="ja-JP" altLang="en-US" b="1" dirty="0" smtClean="0">
                <a:latin typeface="Meiryo UI" panose="020B0604030504040204" pitchFamily="50" charset="-128"/>
                <a:ea typeface="Meiryo UI" panose="020B0604030504040204" pitchFamily="50" charset="-128"/>
                <a:cs typeface="Meiryo UI" panose="020B0604030504040204" pitchFamily="50" charset="-128"/>
              </a:rPr>
              <a:t>そちらで確認ください。ここでは割愛させていただきます。</a:t>
            </a:r>
            <a:endParaRPr lang="en-US" altLang="ja-JP" b="1" dirty="0" smtClean="0">
              <a:latin typeface="Meiryo UI" panose="020B0604030504040204" pitchFamily="50" charset="-128"/>
              <a:ea typeface="Meiryo UI" panose="020B0604030504040204" pitchFamily="50" charset="-128"/>
              <a:cs typeface="Meiryo UI" panose="020B0604030504040204" pitchFamily="50" charset="-128"/>
            </a:endParaRPr>
          </a:p>
          <a:p>
            <a:r>
              <a:rPr kumimoji="1" lang="en-US" altLang="ja-JP" smtClean="0"/>
              <a:t>SGX540: </a:t>
            </a:r>
            <a:endParaRPr kumimoji="1" lang="ja-JP" altLang="en-US" dirty="0"/>
          </a:p>
        </p:txBody>
      </p:sp>
      <p:sp>
        <p:nvSpPr>
          <p:cNvPr id="4" name="スライド番号プレースホルダー 3"/>
          <p:cNvSpPr>
            <a:spLocks noGrp="1"/>
          </p:cNvSpPr>
          <p:nvPr>
            <p:ph type="sldNum" sz="quarter" idx="10"/>
          </p:nvPr>
        </p:nvSpPr>
        <p:spPr/>
        <p:txBody>
          <a:bodyPr/>
          <a:lstStyle/>
          <a:p>
            <a:fld id="{A425D16B-934A-4DDA-AA9D-F9317AC24A5D}" type="slidenum">
              <a:rPr lang="en-US" smtClean="0">
                <a:solidFill>
                  <a:prstClr val="black"/>
                </a:solidFill>
              </a:rPr>
              <a:pPr/>
              <a:t>9</a:t>
            </a:fld>
            <a:endParaRPr lang="en-US" dirty="0">
              <a:solidFill>
                <a:prstClr val="black"/>
              </a:solidFill>
            </a:endParaRPr>
          </a:p>
        </p:txBody>
      </p:sp>
    </p:spTree>
    <p:extLst>
      <p:ext uri="{BB962C8B-B14F-4D97-AF65-F5344CB8AC3E}">
        <p14:creationId xmlns:p14="http://schemas.microsoft.com/office/powerpoint/2010/main" val="361770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27</a:t>
            </a:fld>
            <a:endParaRPr lang="en-US" dirty="0"/>
          </a:p>
        </p:txBody>
      </p:sp>
    </p:spTree>
    <p:extLst>
      <p:ext uri="{BB962C8B-B14F-4D97-AF65-F5344CB8AC3E}">
        <p14:creationId xmlns:p14="http://schemas.microsoft.com/office/powerpoint/2010/main" val="2240580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41</a:t>
            </a:fld>
            <a:endParaRPr lang="en-US" dirty="0"/>
          </a:p>
        </p:txBody>
      </p:sp>
    </p:spTree>
    <p:extLst>
      <p:ext uri="{BB962C8B-B14F-4D97-AF65-F5344CB8AC3E}">
        <p14:creationId xmlns:p14="http://schemas.microsoft.com/office/powerpoint/2010/main" val="285175445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udev</a:t>
            </a:r>
            <a:r>
              <a:rPr lang="en-US" dirty="0" smtClean="0"/>
              <a:t> is a device manager for the </a:t>
            </a:r>
            <a:r>
              <a:rPr lang="en-US" dirty="0" smtClean="0">
                <a:hlinkClick r:id="rId3" tooltip="Linux kernel"/>
              </a:rPr>
              <a:t>Linux kernel</a:t>
            </a:r>
            <a:r>
              <a:rPr lang="en-US" dirty="0" smtClean="0"/>
              <a:t>. As the successor of </a:t>
            </a:r>
            <a:r>
              <a:rPr lang="en-US" dirty="0" err="1" smtClean="0">
                <a:hlinkClick r:id="rId4" tooltip="Devfsd"/>
              </a:rPr>
              <a:t>devfsd</a:t>
            </a:r>
            <a:r>
              <a:rPr lang="en-US" dirty="0" smtClean="0"/>
              <a:t> and </a:t>
            </a:r>
            <a:r>
              <a:rPr lang="en-US" dirty="0" err="1" smtClean="0"/>
              <a:t>hotplug</a:t>
            </a:r>
            <a:r>
              <a:rPr lang="en-US" dirty="0" smtClean="0"/>
              <a:t>, </a:t>
            </a:r>
            <a:r>
              <a:rPr lang="en-US" dirty="0" err="1" smtClean="0"/>
              <a:t>udev</a:t>
            </a:r>
            <a:r>
              <a:rPr lang="en-US" dirty="0" smtClean="0"/>
              <a:t> primarily manages </a:t>
            </a:r>
            <a:r>
              <a:rPr lang="en-US" dirty="0" smtClean="0">
                <a:hlinkClick r:id="rId5" tooltip="Device node"/>
              </a:rPr>
              <a:t>device nodes</a:t>
            </a:r>
            <a:r>
              <a:rPr lang="en-US" dirty="0" smtClean="0"/>
              <a:t> in the </a:t>
            </a:r>
            <a:r>
              <a:rPr lang="en-US" dirty="0" smtClean="0">
                <a:hlinkClick r:id="rId6" tooltip="Devfs"/>
              </a:rPr>
              <a:t>/dev</a:t>
            </a:r>
            <a:r>
              <a:rPr lang="en-US" dirty="0" smtClean="0"/>
              <a:t> directory. At the same time, </a:t>
            </a:r>
            <a:r>
              <a:rPr lang="en-US" dirty="0" err="1" smtClean="0"/>
              <a:t>udev</a:t>
            </a:r>
            <a:r>
              <a:rPr lang="en-US" dirty="0" smtClean="0"/>
              <a:t> also handles all </a:t>
            </a:r>
            <a:r>
              <a:rPr lang="en-US" dirty="0" smtClean="0">
                <a:hlinkClick r:id="rId7" tooltip="User space"/>
              </a:rPr>
              <a:t>user space</a:t>
            </a:r>
            <a:r>
              <a:rPr lang="en-US" dirty="0" smtClean="0"/>
              <a:t> events raised while hardware devices are added into the system or removed from it, including </a:t>
            </a:r>
            <a:r>
              <a:rPr lang="en-US" dirty="0" smtClean="0">
                <a:hlinkClick r:id="rId8" tooltip="Firmware"/>
              </a:rPr>
              <a:t>firmware</a:t>
            </a:r>
            <a:r>
              <a:rPr lang="en-US" dirty="0" smtClean="0"/>
              <a:t> loading as required by certain devices.</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42</a:t>
            </a:fld>
            <a:endParaRPr lang="en-US" dirty="0"/>
          </a:p>
        </p:txBody>
      </p:sp>
    </p:spTree>
    <p:extLst>
      <p:ext uri="{BB962C8B-B14F-4D97-AF65-F5344CB8AC3E}">
        <p14:creationId xmlns:p14="http://schemas.microsoft.com/office/powerpoint/2010/main" val="285175445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udev</a:t>
            </a:r>
            <a:r>
              <a:rPr lang="en-US" dirty="0" smtClean="0"/>
              <a:t> is a device manager for the </a:t>
            </a:r>
            <a:r>
              <a:rPr lang="en-US" dirty="0" smtClean="0">
                <a:hlinkClick r:id="rId3" tooltip="Linux kernel"/>
              </a:rPr>
              <a:t>Linux kernel</a:t>
            </a:r>
            <a:r>
              <a:rPr lang="en-US" dirty="0" smtClean="0"/>
              <a:t>. As the successor of </a:t>
            </a:r>
            <a:r>
              <a:rPr lang="en-US" dirty="0" err="1" smtClean="0">
                <a:hlinkClick r:id="rId4" tooltip="Devfsd"/>
              </a:rPr>
              <a:t>devfsd</a:t>
            </a:r>
            <a:r>
              <a:rPr lang="en-US" dirty="0" smtClean="0"/>
              <a:t> and </a:t>
            </a:r>
            <a:r>
              <a:rPr lang="en-US" dirty="0" err="1" smtClean="0"/>
              <a:t>hotplug</a:t>
            </a:r>
            <a:r>
              <a:rPr lang="en-US" dirty="0" smtClean="0"/>
              <a:t>, </a:t>
            </a:r>
            <a:r>
              <a:rPr lang="en-US" dirty="0" err="1" smtClean="0"/>
              <a:t>udev</a:t>
            </a:r>
            <a:r>
              <a:rPr lang="en-US" dirty="0" smtClean="0"/>
              <a:t> primarily manages </a:t>
            </a:r>
            <a:r>
              <a:rPr lang="en-US" dirty="0" smtClean="0">
                <a:hlinkClick r:id="rId5" tooltip="Device node"/>
              </a:rPr>
              <a:t>device nodes</a:t>
            </a:r>
            <a:r>
              <a:rPr lang="en-US" dirty="0" smtClean="0"/>
              <a:t> in the </a:t>
            </a:r>
            <a:r>
              <a:rPr lang="en-US" dirty="0" smtClean="0">
                <a:hlinkClick r:id="rId6" tooltip="Devfs"/>
              </a:rPr>
              <a:t>/dev</a:t>
            </a:r>
            <a:r>
              <a:rPr lang="en-US" dirty="0" smtClean="0"/>
              <a:t> directory. At the same time, </a:t>
            </a:r>
            <a:r>
              <a:rPr lang="en-US" dirty="0" err="1" smtClean="0"/>
              <a:t>udev</a:t>
            </a:r>
            <a:r>
              <a:rPr lang="en-US" dirty="0" smtClean="0"/>
              <a:t> also handles all </a:t>
            </a:r>
            <a:r>
              <a:rPr lang="en-US" dirty="0" smtClean="0">
                <a:hlinkClick r:id="rId7" tooltip="User space"/>
              </a:rPr>
              <a:t>user space</a:t>
            </a:r>
            <a:r>
              <a:rPr lang="en-US" dirty="0" smtClean="0"/>
              <a:t> events raised while hardware devices are added into the system or removed from it, including </a:t>
            </a:r>
            <a:r>
              <a:rPr lang="en-US" dirty="0" smtClean="0">
                <a:hlinkClick r:id="rId8" tooltip="Firmware"/>
              </a:rPr>
              <a:t>firmware</a:t>
            </a:r>
            <a:r>
              <a:rPr lang="en-US" dirty="0" smtClean="0"/>
              <a:t> loading as required by certain devices.</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43</a:t>
            </a:fld>
            <a:endParaRPr lang="en-US" dirty="0"/>
          </a:p>
        </p:txBody>
      </p:sp>
    </p:spTree>
    <p:extLst>
      <p:ext uri="{BB962C8B-B14F-4D97-AF65-F5344CB8AC3E}">
        <p14:creationId xmlns:p14="http://schemas.microsoft.com/office/powerpoint/2010/main" val="2851754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udev</a:t>
            </a:r>
            <a:r>
              <a:rPr lang="en-US" dirty="0" smtClean="0"/>
              <a:t> is a device manager for the </a:t>
            </a:r>
            <a:r>
              <a:rPr lang="en-US" dirty="0" smtClean="0">
                <a:hlinkClick r:id="rId3" tooltip="Linux kernel"/>
              </a:rPr>
              <a:t>Linux kernel</a:t>
            </a:r>
            <a:r>
              <a:rPr lang="en-US" dirty="0" smtClean="0"/>
              <a:t>. As the successor of </a:t>
            </a:r>
            <a:r>
              <a:rPr lang="en-US" dirty="0" err="1" smtClean="0">
                <a:hlinkClick r:id="rId4" tooltip="Devfsd"/>
              </a:rPr>
              <a:t>devfsd</a:t>
            </a:r>
            <a:r>
              <a:rPr lang="en-US" dirty="0" smtClean="0"/>
              <a:t> and </a:t>
            </a:r>
            <a:r>
              <a:rPr lang="en-US" dirty="0" err="1" smtClean="0"/>
              <a:t>hotplug</a:t>
            </a:r>
            <a:r>
              <a:rPr lang="en-US" dirty="0" smtClean="0"/>
              <a:t>, </a:t>
            </a:r>
            <a:r>
              <a:rPr lang="en-US" dirty="0" err="1" smtClean="0"/>
              <a:t>udev</a:t>
            </a:r>
            <a:r>
              <a:rPr lang="en-US" dirty="0" smtClean="0"/>
              <a:t> primarily manages </a:t>
            </a:r>
            <a:r>
              <a:rPr lang="en-US" dirty="0" smtClean="0">
                <a:hlinkClick r:id="rId5" tooltip="Device node"/>
              </a:rPr>
              <a:t>device nodes</a:t>
            </a:r>
            <a:r>
              <a:rPr lang="en-US" dirty="0" smtClean="0"/>
              <a:t> in the </a:t>
            </a:r>
            <a:r>
              <a:rPr lang="en-US" dirty="0" smtClean="0">
                <a:hlinkClick r:id="rId6" tooltip="Devfs"/>
              </a:rPr>
              <a:t>/dev</a:t>
            </a:r>
            <a:r>
              <a:rPr lang="en-US" dirty="0" smtClean="0"/>
              <a:t> directory. At the same time, </a:t>
            </a:r>
            <a:r>
              <a:rPr lang="en-US" dirty="0" err="1" smtClean="0"/>
              <a:t>udev</a:t>
            </a:r>
            <a:r>
              <a:rPr lang="en-US" dirty="0" smtClean="0"/>
              <a:t> also handles all </a:t>
            </a:r>
            <a:r>
              <a:rPr lang="en-US" dirty="0" smtClean="0">
                <a:hlinkClick r:id="rId7" tooltip="User space"/>
              </a:rPr>
              <a:t>user space</a:t>
            </a:r>
            <a:r>
              <a:rPr lang="en-US" dirty="0" smtClean="0"/>
              <a:t> events raised while hardware devices are added into the system or removed from it, including </a:t>
            </a:r>
            <a:r>
              <a:rPr lang="en-US" dirty="0" smtClean="0">
                <a:hlinkClick r:id="rId8" tooltip="Firmware"/>
              </a:rPr>
              <a:t>firmware</a:t>
            </a:r>
            <a:r>
              <a:rPr lang="en-US" dirty="0" smtClean="0"/>
              <a:t> loading as required by certain devices.</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44</a:t>
            </a:fld>
            <a:endParaRPr lang="en-US" dirty="0"/>
          </a:p>
        </p:txBody>
      </p:sp>
    </p:spTree>
    <p:extLst>
      <p:ext uri="{BB962C8B-B14F-4D97-AF65-F5344CB8AC3E}">
        <p14:creationId xmlns:p14="http://schemas.microsoft.com/office/powerpoint/2010/main" val="285175445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err="1" smtClean="0"/>
              <a:t>udev</a:t>
            </a:r>
            <a:r>
              <a:rPr lang="en-US" dirty="0" smtClean="0"/>
              <a:t> is a device manager for the </a:t>
            </a:r>
            <a:r>
              <a:rPr lang="en-US" dirty="0" smtClean="0">
                <a:hlinkClick r:id="rId3" tooltip="Linux kernel"/>
              </a:rPr>
              <a:t>Linux kernel</a:t>
            </a:r>
            <a:r>
              <a:rPr lang="en-US" dirty="0" smtClean="0"/>
              <a:t>. As the successor of </a:t>
            </a:r>
            <a:r>
              <a:rPr lang="en-US" dirty="0" err="1" smtClean="0">
                <a:hlinkClick r:id="rId4" tooltip="Devfsd"/>
              </a:rPr>
              <a:t>devfsd</a:t>
            </a:r>
            <a:r>
              <a:rPr lang="en-US" dirty="0" smtClean="0"/>
              <a:t> and </a:t>
            </a:r>
            <a:r>
              <a:rPr lang="en-US" dirty="0" err="1" smtClean="0"/>
              <a:t>hotplug</a:t>
            </a:r>
            <a:r>
              <a:rPr lang="en-US" dirty="0" smtClean="0"/>
              <a:t>, </a:t>
            </a:r>
            <a:r>
              <a:rPr lang="en-US" dirty="0" err="1" smtClean="0"/>
              <a:t>udev</a:t>
            </a:r>
            <a:r>
              <a:rPr lang="en-US" dirty="0" smtClean="0"/>
              <a:t> primarily manages </a:t>
            </a:r>
            <a:r>
              <a:rPr lang="en-US" dirty="0" smtClean="0">
                <a:hlinkClick r:id="rId5" tooltip="Device node"/>
              </a:rPr>
              <a:t>device nodes</a:t>
            </a:r>
            <a:r>
              <a:rPr lang="en-US" dirty="0" smtClean="0"/>
              <a:t> in the </a:t>
            </a:r>
            <a:r>
              <a:rPr lang="en-US" dirty="0" smtClean="0">
                <a:hlinkClick r:id="rId6" tooltip="Devfs"/>
              </a:rPr>
              <a:t>/dev</a:t>
            </a:r>
            <a:r>
              <a:rPr lang="en-US" dirty="0" smtClean="0"/>
              <a:t> directory. At the same time, </a:t>
            </a:r>
            <a:r>
              <a:rPr lang="en-US" dirty="0" err="1" smtClean="0"/>
              <a:t>udev</a:t>
            </a:r>
            <a:r>
              <a:rPr lang="en-US" dirty="0" smtClean="0"/>
              <a:t> also handles all </a:t>
            </a:r>
            <a:r>
              <a:rPr lang="en-US" dirty="0" smtClean="0">
                <a:hlinkClick r:id="rId7" tooltip="User space"/>
              </a:rPr>
              <a:t>user space</a:t>
            </a:r>
            <a:r>
              <a:rPr lang="en-US" dirty="0" smtClean="0"/>
              <a:t> events raised while hardware devices are added into the system or removed from it, including </a:t>
            </a:r>
            <a:r>
              <a:rPr lang="en-US" dirty="0" smtClean="0">
                <a:hlinkClick r:id="rId8" tooltip="Firmware"/>
              </a:rPr>
              <a:t>firmware</a:t>
            </a:r>
            <a:r>
              <a:rPr lang="en-US" dirty="0" smtClean="0"/>
              <a:t> loading as required by certain devices.</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45</a:t>
            </a:fld>
            <a:endParaRPr lang="en-US" dirty="0"/>
          </a:p>
        </p:txBody>
      </p:sp>
    </p:spTree>
    <p:extLst>
      <p:ext uri="{BB962C8B-B14F-4D97-AF65-F5344CB8AC3E}">
        <p14:creationId xmlns:p14="http://schemas.microsoft.com/office/powerpoint/2010/main" val="285175445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 </a:t>
            </a:r>
            <a:r>
              <a:rPr lang="en-US" dirty="0" err="1" smtClean="0"/>
              <a:t>GStreamer</a:t>
            </a:r>
            <a:r>
              <a:rPr lang="en-US" baseline="0" dirty="0" smtClean="0"/>
              <a:t> can do: Receiver video from capturer, decode video, encode video, convert video properties, output the suitable video data for displaying.</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53</a:t>
            </a:fld>
            <a:endParaRPr lang="en-US" dirty="0"/>
          </a:p>
        </p:txBody>
      </p:sp>
    </p:spTree>
    <p:extLst>
      <p:ext uri="{BB962C8B-B14F-4D97-AF65-F5344CB8AC3E}">
        <p14:creationId xmlns:p14="http://schemas.microsoft.com/office/powerpoint/2010/main" val="30913275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Fix:</a:t>
            </a:r>
            <a:r>
              <a:rPr lang="en-US" baseline="0" dirty="0" smtClean="0"/>
              <a:t> </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54</a:t>
            </a:fld>
            <a:endParaRPr lang="en-US" dirty="0"/>
          </a:p>
        </p:txBody>
      </p:sp>
    </p:spTree>
    <p:extLst>
      <p:ext uri="{BB962C8B-B14F-4D97-AF65-F5344CB8AC3E}">
        <p14:creationId xmlns:p14="http://schemas.microsoft.com/office/powerpoint/2010/main" val="370885419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61</a:t>
            </a:fld>
            <a:endParaRPr lang="en-US" dirty="0"/>
          </a:p>
        </p:txBody>
      </p:sp>
    </p:spTree>
    <p:extLst>
      <p:ext uri="{BB962C8B-B14F-4D97-AF65-F5344CB8AC3E}">
        <p14:creationId xmlns:p14="http://schemas.microsoft.com/office/powerpoint/2010/main" val="8851514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72</a:t>
            </a:fld>
            <a:endParaRPr lang="en-US" dirty="0"/>
          </a:p>
        </p:txBody>
      </p:sp>
    </p:spTree>
    <p:extLst>
      <p:ext uri="{BB962C8B-B14F-4D97-AF65-F5344CB8AC3E}">
        <p14:creationId xmlns:p14="http://schemas.microsoft.com/office/powerpoint/2010/main" val="11072506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A425D16B-934A-4DDA-AA9D-F9317AC24A5D}" type="slidenum">
              <a:rPr lang="en-US" smtClean="0">
                <a:solidFill>
                  <a:prstClr val="black"/>
                </a:solidFill>
              </a:rPr>
              <a:pPr/>
              <a:t>10</a:t>
            </a:fld>
            <a:endParaRPr lang="en-US" dirty="0">
              <a:solidFill>
                <a:prstClr val="black"/>
              </a:solidFill>
            </a:endParaRPr>
          </a:p>
        </p:txBody>
      </p:sp>
    </p:spTree>
    <p:extLst>
      <p:ext uri="{BB962C8B-B14F-4D97-AF65-F5344CB8AC3E}">
        <p14:creationId xmlns:p14="http://schemas.microsoft.com/office/powerpoint/2010/main" val="4198159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Qt</a:t>
            </a:r>
            <a:r>
              <a:rPr lang="en-US" dirty="0" smtClean="0"/>
              <a:t> quick: the type name of project build with</a:t>
            </a:r>
            <a:r>
              <a:rPr lang="en-US" baseline="0" dirty="0" smtClean="0"/>
              <a:t> </a:t>
            </a:r>
            <a:r>
              <a:rPr lang="en-US" baseline="0" dirty="0" err="1" smtClean="0"/>
              <a:t>Qt</a:t>
            </a:r>
            <a:r>
              <a:rPr lang="en-US" baseline="0" dirty="0" smtClean="0"/>
              <a:t> creator and run on </a:t>
            </a:r>
            <a:r>
              <a:rPr lang="en-US" baseline="0" dirty="0" err="1" smtClean="0"/>
              <a:t>Qt</a:t>
            </a:r>
            <a:r>
              <a:rPr lang="en-US" baseline="0" dirty="0" smtClean="0"/>
              <a:t> framework. </a:t>
            </a:r>
            <a:r>
              <a:rPr lang="en-US" baseline="0" dirty="0" err="1" smtClean="0"/>
              <a:t>Qt</a:t>
            </a:r>
            <a:r>
              <a:rPr lang="en-US" baseline="0" dirty="0" smtClean="0"/>
              <a:t> quick provide the GUI programming on QML language and control programming with C++ language.</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74</a:t>
            </a:fld>
            <a:endParaRPr lang="en-US" dirty="0"/>
          </a:p>
        </p:txBody>
      </p:sp>
    </p:spTree>
    <p:extLst>
      <p:ext uri="{BB962C8B-B14F-4D97-AF65-F5344CB8AC3E}">
        <p14:creationId xmlns:p14="http://schemas.microsoft.com/office/powerpoint/2010/main" val="250609232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slide just list some particular restriction on </a:t>
            </a:r>
            <a:r>
              <a:rPr lang="en-US" dirty="0" err="1" smtClean="0"/>
              <a:t>Doorphone</a:t>
            </a:r>
            <a:r>
              <a:rPr lang="en-US" dirty="0" smtClean="0"/>
              <a:t>, for more detail please read in </a:t>
            </a:r>
            <a:r>
              <a:rPr lang="en-US" dirty="0" err="1" smtClean="0"/>
              <a:t>Doorphone</a:t>
            </a:r>
            <a:r>
              <a:rPr lang="en-US" dirty="0" smtClean="0"/>
              <a:t> Quick Start guide.</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106</a:t>
            </a:fld>
            <a:endParaRPr lang="en-US" dirty="0"/>
          </a:p>
        </p:txBody>
      </p:sp>
    </p:spTree>
    <p:extLst>
      <p:ext uri="{BB962C8B-B14F-4D97-AF65-F5344CB8AC3E}">
        <p14:creationId xmlns:p14="http://schemas.microsoft.com/office/powerpoint/2010/main" val="7288097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OS for Linux </a:t>
            </a:r>
            <a:r>
              <a:rPr lang="en-US" dirty="0" err="1" smtClean="0"/>
              <a:t>Dev</a:t>
            </a:r>
            <a:r>
              <a:rPr lang="en-US" dirty="0" smtClean="0"/>
              <a:t>: In</a:t>
            </a:r>
            <a:r>
              <a:rPr lang="en-US" baseline="0" dirty="0" smtClean="0"/>
              <a:t> the current RVC use Ubuntu LTSI 14.04 x64</a:t>
            </a:r>
          </a:p>
          <a:p>
            <a:pPr marL="171450" indent="-171450">
              <a:buFontTx/>
              <a:buChar char="-"/>
            </a:pPr>
            <a:r>
              <a:rPr lang="en-US" dirty="0" smtClean="0"/>
              <a:t>You</a:t>
            </a:r>
            <a:r>
              <a:rPr lang="en-US" baseline="0" dirty="0" smtClean="0"/>
              <a:t> need root privilege to install necessary software for building &amp; compiling process, during run building/compiling tool/</a:t>
            </a:r>
            <a:r>
              <a:rPr lang="en-US" baseline="0" dirty="0" err="1" smtClean="0"/>
              <a:t>sw</a:t>
            </a:r>
            <a:r>
              <a:rPr lang="en-US" baseline="0" dirty="0" smtClean="0"/>
              <a:t>, you just need the non-root privilege user.</a:t>
            </a:r>
          </a:p>
          <a:p>
            <a:pPr marL="171450" indent="-171450">
              <a:buFontTx/>
              <a:buChar char="-"/>
            </a:pPr>
            <a:r>
              <a:rPr lang="en-US" dirty="0" smtClean="0"/>
              <a:t>Communication between Host</a:t>
            </a:r>
            <a:r>
              <a:rPr lang="en-US" baseline="0" dirty="0" smtClean="0"/>
              <a:t> &amp; Target:</a:t>
            </a:r>
          </a:p>
          <a:p>
            <a:pPr marL="0" indent="0">
              <a:buFontTx/>
              <a:buNone/>
            </a:pPr>
            <a:r>
              <a:rPr lang="en-US" baseline="0" dirty="0" smtClean="0"/>
              <a:t>   + Serial: interact (writing command, reading messages, …) with terminal through target board console interface</a:t>
            </a:r>
          </a:p>
          <a:p>
            <a:pPr marL="0" indent="0">
              <a:buFontTx/>
              <a:buNone/>
            </a:pPr>
            <a:r>
              <a:rPr lang="en-US" baseline="0" dirty="0" smtClean="0"/>
              <a:t>   + Network: May use the </a:t>
            </a:r>
            <a:r>
              <a:rPr lang="en-US" baseline="0" dirty="0" err="1" smtClean="0"/>
              <a:t>ssh</a:t>
            </a:r>
            <a:r>
              <a:rPr lang="en-US" baseline="0" dirty="0" smtClean="0"/>
              <a:t> protocol to interact or communicate with target board</a:t>
            </a:r>
          </a:p>
          <a:p>
            <a:pPr marL="0" indent="0">
              <a:buFontTx/>
              <a:buNone/>
            </a:pPr>
            <a:r>
              <a:rPr lang="en-US" baseline="0" dirty="0" smtClean="0"/>
              <a:t>- </a:t>
            </a:r>
            <a:r>
              <a:rPr lang="en-US" baseline="0" dirty="0" err="1" smtClean="0"/>
              <a:t>Minicom</a:t>
            </a:r>
            <a:r>
              <a:rPr lang="en-US" baseline="0" dirty="0" smtClean="0"/>
              <a:t> &amp; </a:t>
            </a:r>
            <a:r>
              <a:rPr lang="en-US" baseline="0" dirty="0" err="1" smtClean="0"/>
              <a:t>Teraterm</a:t>
            </a:r>
            <a:r>
              <a:rPr lang="en-US" baseline="0" dirty="0" smtClean="0"/>
              <a:t> is 2 genera software for serial line communication purpose.</a:t>
            </a:r>
          </a:p>
        </p:txBody>
      </p:sp>
      <p:sp>
        <p:nvSpPr>
          <p:cNvPr id="4" name="Slide Number Placeholder 3"/>
          <p:cNvSpPr>
            <a:spLocks noGrp="1"/>
          </p:cNvSpPr>
          <p:nvPr>
            <p:ph type="sldNum" sz="quarter" idx="10"/>
          </p:nvPr>
        </p:nvSpPr>
        <p:spPr/>
        <p:txBody>
          <a:bodyPr/>
          <a:lstStyle/>
          <a:p>
            <a:fld id="{A425D16B-934A-4DDA-AA9D-F9317AC24A5D}" type="slidenum">
              <a:rPr lang="en-US" smtClean="0"/>
              <a:t>113</a:t>
            </a:fld>
            <a:endParaRPr lang="en-US" dirty="0"/>
          </a:p>
        </p:txBody>
      </p:sp>
    </p:spTree>
    <p:extLst>
      <p:ext uri="{BB962C8B-B14F-4D97-AF65-F5344CB8AC3E}">
        <p14:creationId xmlns:p14="http://schemas.microsoft.com/office/powerpoint/2010/main" val="126212490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Except above</a:t>
            </a:r>
            <a:r>
              <a:rPr lang="en-US" baseline="0" dirty="0" smtClean="0"/>
              <a:t> basic command &amp; Environment variables in U-Boot, we can get more information by try command help in u-boot environment.</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116</a:t>
            </a:fld>
            <a:endParaRPr lang="en-US" dirty="0"/>
          </a:p>
        </p:txBody>
      </p:sp>
    </p:spTree>
    <p:extLst>
      <p:ext uri="{BB962C8B-B14F-4D97-AF65-F5344CB8AC3E}">
        <p14:creationId xmlns:p14="http://schemas.microsoft.com/office/powerpoint/2010/main" val="116372047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In</a:t>
            </a:r>
            <a:r>
              <a:rPr lang="en-US" baseline="0" dirty="0" smtClean="0"/>
              <a:t> kernel, there 3 type of device tree file you can see:</a:t>
            </a:r>
          </a:p>
          <a:p>
            <a:r>
              <a:rPr lang="en-US" baseline="0" dirty="0" smtClean="0"/>
              <a:t> 1. .</a:t>
            </a:r>
            <a:r>
              <a:rPr lang="en-US" baseline="0" dirty="0" err="1" smtClean="0"/>
              <a:t>dts</a:t>
            </a:r>
            <a:r>
              <a:rPr lang="en-US" baseline="0" dirty="0" smtClean="0"/>
              <a:t> </a:t>
            </a:r>
            <a:r>
              <a:rPr lang="en-US" b="1" baseline="0" dirty="0" smtClean="0"/>
              <a:t>fi</a:t>
            </a:r>
            <a:r>
              <a:rPr lang="en-US" b="1" dirty="0" smtClean="0"/>
              <a:t>les for board-level de </a:t>
            </a:r>
            <a:r>
              <a:rPr lang="en-US" b="1" dirty="0" err="1" smtClean="0"/>
              <a:t>nitions</a:t>
            </a:r>
            <a:endParaRPr lang="en-US" b="1" baseline="0" dirty="0" smtClean="0"/>
          </a:p>
          <a:p>
            <a:r>
              <a:rPr lang="en-US" baseline="0" dirty="0" smtClean="0"/>
              <a:t> 2. .</a:t>
            </a:r>
            <a:r>
              <a:rPr lang="en-US" baseline="0" dirty="0" err="1" smtClean="0"/>
              <a:t>dtsi</a:t>
            </a:r>
            <a:r>
              <a:rPr lang="en-US" baseline="0" dirty="0" smtClean="0"/>
              <a:t> </a:t>
            </a:r>
            <a:r>
              <a:rPr lang="en-US" b="1" baseline="0" dirty="0" smtClean="0"/>
              <a:t>fi</a:t>
            </a:r>
            <a:r>
              <a:rPr lang="en-US" sz="1200" b="1" kern="1200" dirty="0" smtClean="0">
                <a:solidFill>
                  <a:schemeClr val="tx1"/>
                </a:solidFill>
                <a:effectLst/>
                <a:latin typeface="+mn-lt"/>
                <a:ea typeface="+mn-ea"/>
                <a:cs typeface="+mn-cs"/>
              </a:rPr>
              <a:t>les for included files, generally containing </a:t>
            </a:r>
            <a:r>
              <a:rPr lang="en-US" sz="1200" b="1" kern="1200" dirty="0" err="1" smtClean="0">
                <a:solidFill>
                  <a:schemeClr val="tx1"/>
                </a:solidFill>
                <a:effectLst/>
                <a:latin typeface="+mn-lt"/>
                <a:ea typeface="+mn-ea"/>
                <a:cs typeface="+mn-cs"/>
              </a:rPr>
              <a:t>SoC</a:t>
            </a:r>
            <a:r>
              <a:rPr lang="en-US" sz="1200" b="1" kern="1200" dirty="0" smtClean="0">
                <a:solidFill>
                  <a:schemeClr val="tx1"/>
                </a:solidFill>
                <a:effectLst/>
                <a:latin typeface="+mn-lt"/>
                <a:ea typeface="+mn-ea"/>
                <a:cs typeface="+mn-cs"/>
              </a:rPr>
              <a:t>-level</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definitions</a:t>
            </a:r>
            <a:endParaRPr lang="en-US" b="1" baseline="0" dirty="0" smtClean="0"/>
          </a:p>
          <a:p>
            <a:r>
              <a:rPr lang="en-US" baseline="0" dirty="0" smtClean="0"/>
              <a:t> 3. .</a:t>
            </a:r>
            <a:r>
              <a:rPr lang="en-US" baseline="0" dirty="0" err="1" smtClean="0"/>
              <a:t>dtb</a:t>
            </a:r>
            <a:r>
              <a:rPr lang="en-US" baseline="0" dirty="0" smtClean="0"/>
              <a:t> </a:t>
            </a:r>
            <a:r>
              <a:rPr lang="en-US" b="1" baseline="0" dirty="0" smtClean="0"/>
              <a:t>files is the </a:t>
            </a:r>
            <a:r>
              <a:rPr lang="en-US" b="1" baseline="0" dirty="0" err="1" smtClean="0"/>
              <a:t>binay</a:t>
            </a:r>
            <a:r>
              <a:rPr lang="en-US" b="1" baseline="0" dirty="0" smtClean="0"/>
              <a:t> file which is compiled from .</a:t>
            </a:r>
            <a:r>
              <a:rPr lang="en-US" b="1" baseline="0" dirty="0" err="1" smtClean="0"/>
              <a:t>dts</a:t>
            </a:r>
            <a:r>
              <a:rPr lang="en-US" b="1" baseline="0" dirty="0" smtClean="0"/>
              <a:t> &amp; .</a:t>
            </a:r>
            <a:r>
              <a:rPr lang="en-US" b="1" baseline="0" dirty="0" err="1" smtClean="0"/>
              <a:t>dtsi</a:t>
            </a:r>
            <a:r>
              <a:rPr lang="en-US" b="1" baseline="0" dirty="0" smtClean="0"/>
              <a:t> files, will gets loaded by the </a:t>
            </a:r>
            <a:r>
              <a:rPr lang="en-US" b="1" baseline="0" dirty="0" err="1" smtClean="0"/>
              <a:t>bootloader</a:t>
            </a:r>
            <a:r>
              <a:rPr lang="en-US" b="1" baseline="0" dirty="0" smtClean="0"/>
              <a:t> and parsed by the kernel at boot time.</a:t>
            </a:r>
          </a:p>
        </p:txBody>
      </p:sp>
      <p:sp>
        <p:nvSpPr>
          <p:cNvPr id="4" name="Slide Number Placeholder 3"/>
          <p:cNvSpPr>
            <a:spLocks noGrp="1"/>
          </p:cNvSpPr>
          <p:nvPr>
            <p:ph type="sldNum" sz="quarter" idx="10"/>
          </p:nvPr>
        </p:nvSpPr>
        <p:spPr/>
        <p:txBody>
          <a:bodyPr/>
          <a:lstStyle/>
          <a:p>
            <a:fld id="{A425D16B-934A-4DDA-AA9D-F9317AC24A5D}" type="slidenum">
              <a:rPr lang="en-US" smtClean="0"/>
              <a:t>118</a:t>
            </a:fld>
            <a:endParaRPr lang="en-US" dirty="0"/>
          </a:p>
        </p:txBody>
      </p:sp>
    </p:spTree>
    <p:extLst>
      <p:ext uri="{BB962C8B-B14F-4D97-AF65-F5344CB8AC3E}">
        <p14:creationId xmlns:p14="http://schemas.microsoft.com/office/powerpoint/2010/main" val="91355066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With the name “</a:t>
            </a:r>
            <a:r>
              <a:rPr lang="en-US" dirty="0" err="1" smtClean="0"/>
              <a:t>alsa</a:t>
            </a:r>
            <a:r>
              <a:rPr lang="en-US" dirty="0" smtClean="0"/>
              <a:t>”, we will</a:t>
            </a:r>
            <a:r>
              <a:rPr lang="en-US" baseline="0" dirty="0" smtClean="0"/>
              <a:t> know 2 concepts “</a:t>
            </a:r>
            <a:r>
              <a:rPr lang="en-US" baseline="0" dirty="0" err="1" smtClean="0"/>
              <a:t>Alsa</a:t>
            </a:r>
            <a:r>
              <a:rPr lang="en-US" baseline="0" dirty="0" smtClean="0"/>
              <a:t> library &amp; </a:t>
            </a:r>
            <a:r>
              <a:rPr lang="en-US" baseline="0" dirty="0" err="1" smtClean="0"/>
              <a:t>Alsa</a:t>
            </a:r>
            <a:r>
              <a:rPr lang="en-US" baseline="0" dirty="0" smtClean="0"/>
              <a:t> driver”:</a:t>
            </a:r>
          </a:p>
          <a:p>
            <a:pPr marL="171450" indent="-171450">
              <a:buFontTx/>
              <a:buChar char="-"/>
            </a:pPr>
            <a:r>
              <a:rPr lang="en-US" baseline="0" dirty="0" err="1" smtClean="0"/>
              <a:t>Alsa</a:t>
            </a:r>
            <a:r>
              <a:rPr lang="en-US" baseline="0" dirty="0" smtClean="0"/>
              <a:t> library: provide the API to user space for user application which want to use driver feature through higher-level than direct interaction with hardware like kernel driver. (It’s included in System Call Interface layer)</a:t>
            </a:r>
          </a:p>
          <a:p>
            <a:pPr marL="171450" indent="-171450">
              <a:buFontTx/>
              <a:buChar char="-"/>
            </a:pPr>
            <a:r>
              <a:rPr lang="en-US" baseline="0" dirty="0" err="1" smtClean="0"/>
              <a:t>Alsa</a:t>
            </a:r>
            <a:r>
              <a:rPr lang="en-US" baseline="0" dirty="0" smtClean="0"/>
              <a:t> driver: </a:t>
            </a:r>
            <a:r>
              <a:rPr lang="en-US" dirty="0" smtClean="0"/>
              <a:t>reflect the capabilities of the hardware directly</a:t>
            </a:r>
            <a:r>
              <a:rPr lang="en-US" baseline="0" dirty="0" smtClean="0"/>
              <a:t>.</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129</a:t>
            </a:fld>
            <a:endParaRPr lang="en-US" dirty="0"/>
          </a:p>
        </p:txBody>
      </p:sp>
    </p:spTree>
    <p:extLst>
      <p:ext uri="{BB962C8B-B14F-4D97-AF65-F5344CB8AC3E}">
        <p14:creationId xmlns:p14="http://schemas.microsoft.com/office/powerpoint/2010/main" val="241686028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Codec I2S (SGTL500)</a:t>
            </a:r>
            <a:r>
              <a:rPr lang="en-US" baseline="0" dirty="0" smtClean="0"/>
              <a:t> is audio codec which is located on </a:t>
            </a:r>
            <a:r>
              <a:rPr lang="en-US" baseline="0" dirty="0" err="1" smtClean="0"/>
              <a:t>iWave</a:t>
            </a:r>
            <a:r>
              <a:rPr lang="en-US" baseline="0" dirty="0" smtClean="0"/>
              <a:t> Q7 Carrier board.</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131</a:t>
            </a:fld>
            <a:endParaRPr lang="en-US" dirty="0"/>
          </a:p>
        </p:txBody>
      </p:sp>
    </p:spTree>
    <p:extLst>
      <p:ext uri="{BB962C8B-B14F-4D97-AF65-F5344CB8AC3E}">
        <p14:creationId xmlns:p14="http://schemas.microsoft.com/office/powerpoint/2010/main" val="337960051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a:t>
            </a:r>
            <a:r>
              <a:rPr lang="en-US" dirty="0" err="1" smtClean="0"/>
              <a:t>iWave</a:t>
            </a:r>
            <a:r>
              <a:rPr lang="en-US" dirty="0" smtClean="0"/>
              <a:t> </a:t>
            </a:r>
            <a:r>
              <a:rPr lang="en-US" baseline="0" dirty="0" smtClean="0"/>
              <a:t>camera daughter board </a:t>
            </a:r>
            <a:r>
              <a:rPr lang="en-US" dirty="0" smtClean="0"/>
              <a:t>,</a:t>
            </a:r>
            <a:r>
              <a:rPr lang="en-US" baseline="0" dirty="0" smtClean="0"/>
              <a:t> the module TV5150 support decoder video via Vin0.</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132</a:t>
            </a:fld>
            <a:endParaRPr lang="en-US" dirty="0"/>
          </a:p>
        </p:txBody>
      </p:sp>
    </p:spTree>
    <p:extLst>
      <p:ext uri="{BB962C8B-B14F-4D97-AF65-F5344CB8AC3E}">
        <p14:creationId xmlns:p14="http://schemas.microsoft.com/office/powerpoint/2010/main" val="366152502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Although,</a:t>
            </a:r>
            <a:r>
              <a:rPr lang="en-US" baseline="0" dirty="0" smtClean="0"/>
              <a:t> the devices on 2 board is different, but the communication between the SOC (LSI) with device by the same pin mux name, the different device between 2 board is not affect to driver source code.</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133</a:t>
            </a:fld>
            <a:endParaRPr lang="en-US" dirty="0"/>
          </a:p>
        </p:txBody>
      </p:sp>
    </p:spTree>
    <p:extLst>
      <p:ext uri="{BB962C8B-B14F-4D97-AF65-F5344CB8AC3E}">
        <p14:creationId xmlns:p14="http://schemas.microsoft.com/office/powerpoint/2010/main" val="11334052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pPr marL="228600" indent="-228600">
              <a:buAutoNum type="arabicPeriod"/>
            </a:pPr>
            <a:r>
              <a:rPr lang="en-US" sz="1200" i="0" kern="1200" dirty="0" smtClean="0">
                <a:solidFill>
                  <a:schemeClr val="tx1"/>
                </a:solidFill>
                <a:effectLst/>
                <a:latin typeface="+mn-lt"/>
                <a:ea typeface="+mn-ea"/>
                <a:cs typeface="+mn-cs"/>
              </a:rPr>
              <a:t>FDP:</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Fine display processor</a:t>
            </a:r>
          </a:p>
          <a:p>
            <a:pPr marL="228600" indent="-228600">
              <a:buAutoNum type="arabicPeriod"/>
            </a:pPr>
            <a:r>
              <a:rPr kumimoji="1" lang="en-US" sz="1200" b="0" i="0" u="none" strike="noStrike" kern="1200" baseline="0" dirty="0" smtClean="0">
                <a:solidFill>
                  <a:schemeClr val="dk1"/>
                </a:solidFill>
                <a:latin typeface="+mn-lt"/>
                <a:ea typeface="+mn-ea"/>
                <a:cs typeface="+mn-cs"/>
              </a:rPr>
              <a:t>MMNGR: </a:t>
            </a:r>
            <a:r>
              <a:rPr lang="en-US" sz="1200" i="0" kern="1200" dirty="0" smtClean="0">
                <a:solidFill>
                  <a:schemeClr val="tx1"/>
                </a:solidFill>
                <a:effectLst/>
                <a:latin typeface="+mn-lt"/>
                <a:ea typeface="+mn-ea"/>
                <a:cs typeface="+mn-cs"/>
              </a:rPr>
              <a:t>Memory Manager IF, Memory Manager</a:t>
            </a:r>
            <a:endParaRPr kumimoji="1" lang="en-US" sz="1200" b="0" i="0" u="none" strike="noStrike" kern="1200" baseline="0" dirty="0" smtClean="0">
              <a:solidFill>
                <a:schemeClr val="dk1"/>
              </a:solidFill>
              <a:latin typeface="+mn-lt"/>
              <a:ea typeface="+mn-ea"/>
              <a:cs typeface="+mn-cs"/>
            </a:endParaRPr>
          </a:p>
          <a:p>
            <a:pPr marL="228600" indent="-228600">
              <a:buAutoNum type="arabicPeriod"/>
            </a:pPr>
            <a:r>
              <a:rPr kumimoji="1" lang="en-US" sz="1200" b="0" i="0" u="none" strike="noStrike" kern="1200" baseline="0" dirty="0" smtClean="0">
                <a:solidFill>
                  <a:schemeClr val="dk1"/>
                </a:solidFill>
                <a:latin typeface="+mn-lt"/>
                <a:ea typeface="+mn-ea"/>
                <a:cs typeface="+mn-cs"/>
              </a:rPr>
              <a:t>S3CTRL: S3 Cache Controller, S3CTL is the name for both of middleware between kernel &amp; driver and driver to direct communicate with HW (S3CTRL). (more detail in slide 80)</a:t>
            </a:r>
          </a:p>
          <a:p>
            <a:pPr marL="228600" indent="-228600">
              <a:buAutoNum type="arabicPeriod"/>
            </a:pPr>
            <a:r>
              <a:rPr kumimoji="1" lang="en-US" sz="1200" b="0" i="0" u="none" strike="noStrike" kern="1200" baseline="0" dirty="0" smtClean="0">
                <a:solidFill>
                  <a:schemeClr val="dk1"/>
                </a:solidFill>
                <a:latin typeface="+mn-lt"/>
                <a:ea typeface="+mn-ea"/>
                <a:cs typeface="+mn-cs"/>
              </a:rPr>
              <a:t>2DDMAC: </a:t>
            </a:r>
            <a:r>
              <a:rPr lang="en-US" sz="1200" b="0" i="0" kern="1200" dirty="0" smtClean="0">
                <a:solidFill>
                  <a:schemeClr val="tx1"/>
                </a:solidFill>
                <a:effectLst/>
                <a:latin typeface="+mn-lt"/>
                <a:ea typeface="+mn-ea"/>
                <a:cs typeface="+mn-cs"/>
              </a:rPr>
              <a:t>Image Extraction Direct Memory Access Controller. </a:t>
            </a:r>
            <a:r>
              <a:rPr lang="en-US" sz="1200" i="0" kern="1200" dirty="0" smtClean="0">
                <a:solidFill>
                  <a:schemeClr val="tx1"/>
                </a:solidFill>
                <a:effectLst/>
                <a:latin typeface="+mn-lt"/>
                <a:ea typeface="+mn-ea"/>
                <a:cs typeface="+mn-cs"/>
              </a:rPr>
              <a:t>This module reads the image data in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frame buffer memory, performs image extraction/shift/simple magnification and format conversion, and then rewrites the</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processed image data to the frame buffer memory.</a:t>
            </a:r>
            <a:endParaRPr lang="en-US" b="0" dirty="0"/>
          </a:p>
        </p:txBody>
      </p:sp>
      <p:sp>
        <p:nvSpPr>
          <p:cNvPr id="4" name="Slide Number Placeholder 3"/>
          <p:cNvSpPr>
            <a:spLocks noGrp="1"/>
          </p:cNvSpPr>
          <p:nvPr>
            <p:ph type="sldNum" sz="quarter" idx="10"/>
          </p:nvPr>
        </p:nvSpPr>
        <p:spPr/>
        <p:txBody>
          <a:bodyPr/>
          <a:lstStyle/>
          <a:p>
            <a:fld id="{A425D16B-934A-4DDA-AA9D-F9317AC24A5D}" type="slidenum">
              <a:rPr lang="en-US" smtClean="0"/>
              <a:t>154</a:t>
            </a:fld>
            <a:endParaRPr lang="en-US" dirty="0"/>
          </a:p>
        </p:txBody>
      </p:sp>
    </p:spTree>
    <p:extLst>
      <p:ext uri="{BB962C8B-B14F-4D97-AF65-F5344CB8AC3E}">
        <p14:creationId xmlns:p14="http://schemas.microsoft.com/office/powerpoint/2010/main" val="42906314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smtClean="0"/>
              <a:t>OS for Linux </a:t>
            </a:r>
            <a:r>
              <a:rPr lang="en-US" dirty="0" err="1" smtClean="0"/>
              <a:t>Dev</a:t>
            </a:r>
            <a:r>
              <a:rPr lang="en-US" dirty="0" smtClean="0"/>
              <a:t>: In</a:t>
            </a:r>
            <a:r>
              <a:rPr lang="en-US" baseline="0" dirty="0" smtClean="0"/>
              <a:t> the current RVC use Ubuntu LTSI 14.04 x64</a:t>
            </a:r>
          </a:p>
          <a:p>
            <a:pPr marL="171450" indent="-171450">
              <a:buFontTx/>
              <a:buChar char="-"/>
            </a:pPr>
            <a:r>
              <a:rPr lang="en-US" dirty="0" smtClean="0"/>
              <a:t>You</a:t>
            </a:r>
            <a:r>
              <a:rPr lang="en-US" baseline="0" dirty="0" smtClean="0"/>
              <a:t> need root privilege to install necessary software for building &amp; compiling process, during run building/compiling tool/</a:t>
            </a:r>
            <a:r>
              <a:rPr lang="en-US" baseline="0" dirty="0" err="1" smtClean="0"/>
              <a:t>sw</a:t>
            </a:r>
            <a:r>
              <a:rPr lang="en-US" baseline="0" dirty="0" smtClean="0"/>
              <a:t>, you just need the non-root privilege user.</a:t>
            </a:r>
          </a:p>
          <a:p>
            <a:pPr marL="171450" indent="-171450">
              <a:buFontTx/>
              <a:buChar char="-"/>
            </a:pPr>
            <a:r>
              <a:rPr lang="en-US" dirty="0" smtClean="0"/>
              <a:t>Communication between Host</a:t>
            </a:r>
            <a:r>
              <a:rPr lang="en-US" baseline="0" dirty="0" smtClean="0"/>
              <a:t> &amp; Target:</a:t>
            </a:r>
          </a:p>
          <a:p>
            <a:pPr marL="0" indent="0">
              <a:buFontTx/>
              <a:buNone/>
            </a:pPr>
            <a:r>
              <a:rPr lang="en-US" baseline="0" dirty="0" smtClean="0"/>
              <a:t>   + Serial: interact (writing command, reading messages, …) with terminal through target board console interface</a:t>
            </a:r>
          </a:p>
          <a:p>
            <a:pPr marL="0" indent="0">
              <a:buFontTx/>
              <a:buNone/>
            </a:pPr>
            <a:r>
              <a:rPr lang="en-US" baseline="0" dirty="0" smtClean="0"/>
              <a:t>   + Network: May use the </a:t>
            </a:r>
            <a:r>
              <a:rPr lang="en-US" baseline="0" dirty="0" err="1" smtClean="0"/>
              <a:t>ssh</a:t>
            </a:r>
            <a:r>
              <a:rPr lang="en-US" baseline="0" dirty="0" smtClean="0"/>
              <a:t> protocol to interact or communicate with target board</a:t>
            </a:r>
          </a:p>
          <a:p>
            <a:pPr marL="0" indent="0">
              <a:buFontTx/>
              <a:buNone/>
            </a:pPr>
            <a:r>
              <a:rPr lang="en-US" baseline="0" dirty="0" smtClean="0"/>
              <a:t>- </a:t>
            </a:r>
            <a:r>
              <a:rPr lang="en-US" baseline="0" dirty="0" err="1" smtClean="0"/>
              <a:t>Minicom</a:t>
            </a:r>
            <a:r>
              <a:rPr lang="en-US" baseline="0" dirty="0" smtClean="0"/>
              <a:t> &amp; </a:t>
            </a:r>
            <a:r>
              <a:rPr lang="en-US" baseline="0" dirty="0" err="1" smtClean="0"/>
              <a:t>Teraterm</a:t>
            </a:r>
            <a:r>
              <a:rPr lang="en-US" baseline="0" dirty="0" smtClean="0"/>
              <a:t> is 2 genera software for serial line communication purpose.</a:t>
            </a:r>
          </a:p>
        </p:txBody>
      </p:sp>
      <p:sp>
        <p:nvSpPr>
          <p:cNvPr id="4" name="Slide Number Placeholder 3"/>
          <p:cNvSpPr>
            <a:spLocks noGrp="1"/>
          </p:cNvSpPr>
          <p:nvPr>
            <p:ph type="sldNum" sz="quarter" idx="10"/>
          </p:nvPr>
        </p:nvSpPr>
        <p:spPr/>
        <p:txBody>
          <a:bodyPr/>
          <a:lstStyle/>
          <a:p>
            <a:fld id="{A425D16B-934A-4DDA-AA9D-F9317AC24A5D}" type="slidenum">
              <a:rPr lang="en-US" smtClean="0"/>
              <a:t>16</a:t>
            </a:fld>
            <a:endParaRPr lang="en-US" dirty="0"/>
          </a:p>
        </p:txBody>
      </p:sp>
    </p:spTree>
    <p:extLst>
      <p:ext uri="{BB962C8B-B14F-4D97-AF65-F5344CB8AC3E}">
        <p14:creationId xmlns:p14="http://schemas.microsoft.com/office/powerpoint/2010/main" val="126212490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pPr marL="228600" indent="-228600">
              <a:buAutoNum type="arabicPeriod"/>
            </a:pPr>
            <a:r>
              <a:rPr lang="en-US" dirty="0" smtClean="0"/>
              <a:t>IL</a:t>
            </a:r>
            <a:r>
              <a:rPr lang="en-US" baseline="0" dirty="0" smtClean="0"/>
              <a:t> - Integration Layer</a:t>
            </a:r>
          </a:p>
          <a:p>
            <a:pPr marL="228600" indent="-228600">
              <a:buAutoNum type="arabicPeriod"/>
            </a:pPr>
            <a:r>
              <a:rPr lang="en-US" baseline="0" dirty="0" smtClean="0"/>
              <a:t>OMX – Open Max</a:t>
            </a:r>
          </a:p>
          <a:p>
            <a:pPr marL="228600" indent="-228600">
              <a:buAutoNum type="arabicPeriod"/>
            </a:pPr>
            <a:r>
              <a:rPr lang="en-US" baseline="0" dirty="0" smtClean="0"/>
              <a:t>UVCS - </a:t>
            </a:r>
            <a:r>
              <a:rPr lang="en-US" sz="1200" i="0" kern="1200" dirty="0" smtClean="0">
                <a:solidFill>
                  <a:schemeClr val="tx1"/>
                </a:solidFill>
                <a:effectLst/>
                <a:latin typeface="+mn-lt"/>
                <a:ea typeface="+mn-ea"/>
                <a:cs typeface="+mn-cs"/>
              </a:rPr>
              <a:t>Universal Video Codec Server</a:t>
            </a:r>
          </a:p>
          <a:p>
            <a:pPr marL="228600" indent="-228600">
              <a:buAutoNum type="arabicPeriod"/>
            </a:pPr>
            <a:r>
              <a:rPr lang="en-US" sz="1200" i="0" kern="1200" dirty="0" smtClean="0">
                <a:solidFill>
                  <a:schemeClr val="tx1"/>
                </a:solidFill>
                <a:effectLst/>
                <a:latin typeface="+mn-lt"/>
                <a:ea typeface="+mn-ea"/>
                <a:cs typeface="+mn-cs"/>
              </a:rPr>
              <a:t>FDP</a:t>
            </a:r>
            <a:r>
              <a:rPr lang="en-US" sz="1200" i="0" kern="1200" baseline="0" dirty="0" smtClean="0">
                <a:solidFill>
                  <a:schemeClr val="tx1"/>
                </a:solidFill>
                <a:effectLst/>
                <a:latin typeface="+mn-lt"/>
                <a:ea typeface="+mn-ea"/>
                <a:cs typeface="+mn-cs"/>
              </a:rPr>
              <a:t> - </a:t>
            </a:r>
            <a:r>
              <a:rPr lang="en-US" sz="1200" i="0" kern="1200" dirty="0" smtClean="0">
                <a:solidFill>
                  <a:schemeClr val="tx1"/>
                </a:solidFill>
                <a:effectLst/>
                <a:latin typeface="+mn-lt"/>
                <a:ea typeface="+mn-ea"/>
                <a:cs typeface="+mn-cs"/>
              </a:rPr>
              <a:t>Fine Display Processor</a:t>
            </a:r>
          </a:p>
          <a:p>
            <a:pPr marL="228600" indent="-228600">
              <a:buAutoNum type="arabicPeriod"/>
            </a:pPr>
            <a:r>
              <a:rPr lang="en-US" sz="1200" i="0" kern="1200" dirty="0" smtClean="0">
                <a:solidFill>
                  <a:schemeClr val="tx1"/>
                </a:solidFill>
                <a:effectLst/>
                <a:latin typeface="+mn-lt"/>
                <a:ea typeface="+mn-ea"/>
                <a:cs typeface="+mn-cs"/>
              </a:rPr>
              <a:t>VCP - Video processing unit</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155</a:t>
            </a:fld>
            <a:endParaRPr lang="en-US" dirty="0"/>
          </a:p>
        </p:txBody>
      </p:sp>
    </p:spTree>
    <p:extLst>
      <p:ext uri="{BB962C8B-B14F-4D97-AF65-F5344CB8AC3E}">
        <p14:creationId xmlns:p14="http://schemas.microsoft.com/office/powerpoint/2010/main" val="166060919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pPr marL="228600" indent="-228600">
              <a:buAutoNum type="arabicPeriod"/>
            </a:pPr>
            <a:r>
              <a:rPr lang="en-US" dirty="0" smtClean="0"/>
              <a:t>VSP: Video</a:t>
            </a:r>
            <a:r>
              <a:rPr lang="en-US" baseline="0" dirty="0" smtClean="0"/>
              <a:t> Signal Processor</a:t>
            </a:r>
          </a:p>
          <a:p>
            <a:pPr marL="228600" indent="-228600">
              <a:buAutoNum type="arabicPeriod"/>
            </a:pPr>
            <a:r>
              <a:rPr lang="en-US" baseline="0" dirty="0" smtClean="0"/>
              <a:t>VSPS: VSP Standard</a:t>
            </a:r>
          </a:p>
          <a:p>
            <a:pPr marL="228600" marR="0" indent="-228600" algn="l" defTabSz="914400" rtl="0" eaLnBrk="1" fontAlgn="auto" latinLnBrk="0" hangingPunct="1">
              <a:lnSpc>
                <a:spcPct val="100000"/>
              </a:lnSpc>
              <a:spcBef>
                <a:spcPts val="0"/>
              </a:spcBef>
              <a:spcAft>
                <a:spcPts val="0"/>
              </a:spcAft>
              <a:buClrTx/>
              <a:buSzTx/>
              <a:buFontTx/>
              <a:buAutoNum type="arabicPeriod"/>
              <a:tabLst/>
              <a:defRPr/>
            </a:pPr>
            <a:r>
              <a:rPr lang="en-US" baseline="0" dirty="0" smtClean="0"/>
              <a:t>2DDMAC: </a:t>
            </a:r>
            <a:r>
              <a:rPr lang="en-US" dirty="0" smtClean="0"/>
              <a:t>Image Extraction Direct Memory Access Controllers</a:t>
            </a:r>
          </a:p>
        </p:txBody>
      </p:sp>
      <p:sp>
        <p:nvSpPr>
          <p:cNvPr id="4" name="Slide Number Placeholder 3"/>
          <p:cNvSpPr>
            <a:spLocks noGrp="1"/>
          </p:cNvSpPr>
          <p:nvPr>
            <p:ph type="sldNum" sz="quarter" idx="10"/>
          </p:nvPr>
        </p:nvSpPr>
        <p:spPr/>
        <p:txBody>
          <a:bodyPr/>
          <a:lstStyle/>
          <a:p>
            <a:fld id="{A425D16B-934A-4DDA-AA9D-F9317AC24A5D}" type="slidenum">
              <a:rPr lang="en-US" smtClean="0"/>
              <a:t>156</a:t>
            </a:fld>
            <a:endParaRPr lang="en-US" dirty="0"/>
          </a:p>
        </p:txBody>
      </p:sp>
    </p:spTree>
    <p:extLst>
      <p:ext uri="{BB962C8B-B14F-4D97-AF65-F5344CB8AC3E}">
        <p14:creationId xmlns:p14="http://schemas.microsoft.com/office/powerpoint/2010/main" val="285556997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pPr marL="0" indent="0">
              <a:buNone/>
            </a:pPr>
            <a:r>
              <a:rPr lang="en-US" dirty="0" smtClean="0"/>
              <a:t>FDP:</a:t>
            </a:r>
            <a:r>
              <a:rPr lang="en-US" baseline="0" dirty="0" smtClean="0"/>
              <a:t> Fine Display Processor</a:t>
            </a:r>
          </a:p>
          <a:p>
            <a:pPr marL="0" indent="0">
              <a:buNone/>
            </a:pPr>
            <a:r>
              <a:rPr lang="en-US" baseline="0" dirty="0" smtClean="0"/>
              <a:t>- There may be 2 or more FDP module in one SOC, .ex: R-Car H2 (3 FDP), RZG1M (2 FDP), RZG1E (1 FDP)</a:t>
            </a:r>
            <a:endParaRPr lang="en-US" dirty="0" smtClean="0"/>
          </a:p>
        </p:txBody>
      </p:sp>
      <p:sp>
        <p:nvSpPr>
          <p:cNvPr id="4" name="Slide Number Placeholder 3"/>
          <p:cNvSpPr>
            <a:spLocks noGrp="1"/>
          </p:cNvSpPr>
          <p:nvPr>
            <p:ph type="sldNum" sz="quarter" idx="10"/>
          </p:nvPr>
        </p:nvSpPr>
        <p:spPr/>
        <p:txBody>
          <a:bodyPr/>
          <a:lstStyle/>
          <a:p>
            <a:fld id="{A425D16B-934A-4DDA-AA9D-F9317AC24A5D}" type="slidenum">
              <a:rPr lang="en-US" smtClean="0"/>
              <a:t>157</a:t>
            </a:fld>
            <a:endParaRPr lang="en-US" dirty="0"/>
          </a:p>
        </p:txBody>
      </p:sp>
    </p:spTree>
    <p:extLst>
      <p:ext uri="{BB962C8B-B14F-4D97-AF65-F5344CB8AC3E}">
        <p14:creationId xmlns:p14="http://schemas.microsoft.com/office/powerpoint/2010/main" val="270476851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r>
              <a:rPr lang="en-US" sz="1200" dirty="0" smtClean="0"/>
              <a:t>Continued physical area: </a:t>
            </a:r>
            <a:r>
              <a:rPr lang="en-US" sz="1200" i="0" kern="1200" dirty="0" smtClean="0">
                <a:solidFill>
                  <a:schemeClr val="tx1"/>
                </a:solidFill>
                <a:effectLst/>
                <a:latin typeface="+mn-lt"/>
                <a:ea typeface="+mn-ea"/>
                <a:cs typeface="+mn-cs"/>
              </a:rPr>
              <a:t>The physical contiguous space over 4MB in and out of the kernel</a:t>
            </a:r>
            <a:r>
              <a:rPr lang="en-US" sz="1200" i="0" kern="1200" baseline="0" dirty="0" smtClean="0">
                <a:solidFill>
                  <a:schemeClr val="tx1"/>
                </a:solidFill>
                <a:effectLst/>
                <a:latin typeface="+mn-lt"/>
                <a:ea typeface="+mn-ea"/>
                <a:cs typeface="+mn-cs"/>
              </a:rPr>
              <a:t> </a:t>
            </a:r>
            <a:r>
              <a:rPr lang="en-US" sz="1200" i="0" kern="1200" dirty="0" smtClean="0">
                <a:solidFill>
                  <a:schemeClr val="tx1"/>
                </a:solidFill>
                <a:effectLst/>
                <a:latin typeface="+mn-lt"/>
                <a:ea typeface="+mn-ea"/>
                <a:cs typeface="+mn-cs"/>
              </a:rPr>
              <a:t>management by one allocation request.</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158</a:t>
            </a:fld>
            <a:endParaRPr lang="en-US" dirty="0"/>
          </a:p>
        </p:txBody>
      </p:sp>
    </p:spTree>
    <p:extLst>
      <p:ext uri="{BB962C8B-B14F-4D97-AF65-F5344CB8AC3E}">
        <p14:creationId xmlns:p14="http://schemas.microsoft.com/office/powerpoint/2010/main" val="8498470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Acronyms: Refer to “</a:t>
            </a:r>
            <a:r>
              <a:rPr lang="en-US" sz="1200" dirty="0" smtClean="0">
                <a:solidFill>
                  <a:schemeClr val="bg1">
                    <a:lumMod val="50000"/>
                  </a:schemeClr>
                </a:solidFill>
              </a:rPr>
              <a:t>RCH2M2E2_MMP_Linux_Specification_091.pdf” &amp; “</a:t>
            </a:r>
            <a:r>
              <a:rPr lang="en-US" sz="1200" i="0" kern="1200" dirty="0" smtClean="0">
                <a:solidFill>
                  <a:schemeClr val="tx1"/>
                </a:solidFill>
                <a:effectLst/>
                <a:latin typeface="+mn-lt"/>
                <a:ea typeface="+mn-ea"/>
                <a:cs typeface="+mn-cs"/>
              </a:rPr>
              <a:t>R8A77430HA01BG</a:t>
            </a:r>
            <a:r>
              <a:rPr lang="en-US" sz="1200" baseline="0" dirty="0" smtClean="0">
                <a:solidFill>
                  <a:schemeClr val="bg1">
                    <a:lumMod val="50000"/>
                  </a:schemeClr>
                </a:solidFill>
              </a:rPr>
              <a:t> User Manual: Hardware (R8A77430HA01BG.pdf)</a:t>
            </a:r>
            <a:r>
              <a:rPr lang="en-US" sz="1200" dirty="0" smtClean="0">
                <a:solidFill>
                  <a:schemeClr val="bg1">
                    <a:lumMod val="50000"/>
                  </a:schemeClr>
                </a:solidFill>
              </a:rPr>
              <a:t>”</a:t>
            </a:r>
            <a:endParaRPr lang="en-US" dirty="0" smtClean="0"/>
          </a:p>
          <a:p>
            <a:r>
              <a:rPr lang="en-US" sz="1200" i="0" kern="1200" dirty="0" smtClean="0">
                <a:solidFill>
                  <a:schemeClr val="tx1"/>
                </a:solidFill>
                <a:effectLst/>
                <a:latin typeface="+mn-lt"/>
                <a:ea typeface="+mn-ea"/>
                <a:cs typeface="+mn-cs"/>
              </a:rPr>
              <a:t>- S3CTRL: S3</a:t>
            </a:r>
            <a:r>
              <a:rPr lang="en-US" sz="1200" i="0" kern="1200" baseline="0" dirty="0" smtClean="0">
                <a:solidFill>
                  <a:schemeClr val="tx1"/>
                </a:solidFill>
                <a:effectLst/>
                <a:latin typeface="+mn-lt"/>
                <a:ea typeface="+mn-ea"/>
                <a:cs typeface="+mn-cs"/>
              </a:rPr>
              <a:t> Cache controller improves SDRAM access efficiency with data prefetching and caching.</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159</a:t>
            </a:fld>
            <a:endParaRPr lang="en-US" dirty="0"/>
          </a:p>
        </p:txBody>
      </p:sp>
    </p:spTree>
    <p:extLst>
      <p:ext uri="{BB962C8B-B14F-4D97-AF65-F5344CB8AC3E}">
        <p14:creationId xmlns:p14="http://schemas.microsoft.com/office/powerpoint/2010/main" val="3031397883"/>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RZG </a:t>
            </a:r>
            <a:r>
              <a:rPr lang="en-US" dirty="0" err="1" smtClean="0"/>
              <a:t>linux</a:t>
            </a:r>
            <a:r>
              <a:rPr lang="en-US" baseline="0" dirty="0" smtClean="0"/>
              <a:t> system, the actual display task will be taken by Linux Display Driver, It will control DU (Display Unit) to display on screen. But When a 3D application want to display on screen, SGX Kernel Module will control DU for displaying.</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160</a:t>
            </a:fld>
            <a:endParaRPr lang="en-US" dirty="0"/>
          </a:p>
        </p:txBody>
      </p:sp>
    </p:spTree>
    <p:extLst>
      <p:ext uri="{BB962C8B-B14F-4D97-AF65-F5344CB8AC3E}">
        <p14:creationId xmlns:p14="http://schemas.microsoft.com/office/powerpoint/2010/main" val="24198446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 Development PC: Describe simply just</a:t>
            </a:r>
            <a:r>
              <a:rPr lang="en-US" baseline="0" dirty="0" smtClean="0"/>
              <a:t> for the cross compiling purposes (The more complicate in fact)</a:t>
            </a:r>
            <a:endParaRPr lang="en-US" dirty="0" smtClean="0"/>
          </a:p>
          <a:p>
            <a:r>
              <a:rPr lang="en-US" dirty="0" smtClean="0"/>
              <a:t>- Embedded System:</a:t>
            </a:r>
          </a:p>
          <a:p>
            <a:r>
              <a:rPr lang="en-US" dirty="0" smtClean="0"/>
              <a:t>  + C library:</a:t>
            </a:r>
            <a:r>
              <a:rPr lang="en-US" baseline="0" dirty="0" smtClean="0"/>
              <a:t> is known as </a:t>
            </a:r>
            <a:r>
              <a:rPr lang="en-US" baseline="0" dirty="0" err="1" smtClean="0"/>
              <a:t>glibc</a:t>
            </a:r>
            <a:r>
              <a:rPr lang="en-US" baseline="0" dirty="0" smtClean="0"/>
              <a:t> (GNU C library) in Linux</a:t>
            </a:r>
          </a:p>
          <a:p>
            <a:r>
              <a:rPr lang="en-US" baseline="0" dirty="0" smtClean="0"/>
              <a:t>  + In kernel </a:t>
            </a:r>
            <a:r>
              <a:rPr lang="en-US" baseline="0" dirty="0" err="1" smtClean="0"/>
              <a:t>sapce</a:t>
            </a:r>
            <a:r>
              <a:rPr lang="en-US" baseline="0" dirty="0" smtClean="0"/>
              <a:t>: It will include many more </a:t>
            </a:r>
            <a:r>
              <a:rPr lang="en-US" baseline="0" dirty="0" err="1" smtClean="0"/>
              <a:t>componet</a:t>
            </a:r>
            <a:r>
              <a:rPr lang="en-US" baseline="0" dirty="0" smtClean="0"/>
              <a:t> like System call interface to communicate with the C library from user space, Kernel subsystem, software protocols support, device drivers, …</a:t>
            </a:r>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17</a:t>
            </a:fld>
            <a:endParaRPr lang="en-US" dirty="0"/>
          </a:p>
        </p:txBody>
      </p:sp>
    </p:spTree>
    <p:extLst>
      <p:ext uri="{BB962C8B-B14F-4D97-AF65-F5344CB8AC3E}">
        <p14:creationId xmlns:p14="http://schemas.microsoft.com/office/powerpoint/2010/main" val="14008138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Question: Application</a:t>
            </a:r>
            <a:r>
              <a:rPr lang="en-US" baseline="0" dirty="0" smtClean="0"/>
              <a:t> ? </a:t>
            </a:r>
            <a:r>
              <a:rPr lang="en-US" baseline="0" smtClean="0"/>
              <a:t>Software</a:t>
            </a:r>
          </a:p>
          <a:p>
            <a:endParaRPr lang="en-US"/>
          </a:p>
        </p:txBody>
      </p:sp>
      <p:sp>
        <p:nvSpPr>
          <p:cNvPr id="4" name="Slide Number Placeholder 3"/>
          <p:cNvSpPr>
            <a:spLocks noGrp="1"/>
          </p:cNvSpPr>
          <p:nvPr>
            <p:ph type="sldNum" sz="quarter" idx="10"/>
          </p:nvPr>
        </p:nvSpPr>
        <p:spPr/>
        <p:txBody>
          <a:bodyPr/>
          <a:lstStyle/>
          <a:p>
            <a:fld id="{A425D16B-934A-4DDA-AA9D-F9317AC24A5D}" type="slidenum">
              <a:rPr lang="en-US" smtClean="0"/>
              <a:t>20</a:t>
            </a:fld>
            <a:endParaRPr lang="en-US" dirty="0"/>
          </a:p>
        </p:txBody>
      </p:sp>
    </p:spTree>
    <p:extLst>
      <p:ext uri="{BB962C8B-B14F-4D97-AF65-F5344CB8AC3E}">
        <p14:creationId xmlns:p14="http://schemas.microsoft.com/office/powerpoint/2010/main" val="27011038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22</a:t>
            </a:fld>
            <a:endParaRPr lang="en-US" dirty="0"/>
          </a:p>
        </p:txBody>
      </p:sp>
    </p:spTree>
    <p:extLst>
      <p:ext uri="{BB962C8B-B14F-4D97-AF65-F5344CB8AC3E}">
        <p14:creationId xmlns:p14="http://schemas.microsoft.com/office/powerpoint/2010/main" val="11072506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23</a:t>
            </a:fld>
            <a:endParaRPr lang="en-US" dirty="0"/>
          </a:p>
        </p:txBody>
      </p:sp>
    </p:spTree>
    <p:extLst>
      <p:ext uri="{BB962C8B-B14F-4D97-AF65-F5344CB8AC3E}">
        <p14:creationId xmlns:p14="http://schemas.microsoft.com/office/powerpoint/2010/main" val="110725063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24</a:t>
            </a:fld>
            <a:endParaRPr lang="en-US" dirty="0"/>
          </a:p>
        </p:txBody>
      </p:sp>
    </p:spTree>
    <p:extLst>
      <p:ext uri="{BB962C8B-B14F-4D97-AF65-F5344CB8AC3E}">
        <p14:creationId xmlns:p14="http://schemas.microsoft.com/office/powerpoint/2010/main" val="110725063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A425D16B-934A-4DDA-AA9D-F9317AC24A5D}" type="slidenum">
              <a:rPr lang="en-US" smtClean="0"/>
              <a:t>25</a:t>
            </a:fld>
            <a:endParaRPr lang="en-US" dirty="0"/>
          </a:p>
        </p:txBody>
      </p:sp>
    </p:spTree>
    <p:extLst>
      <p:ext uri="{BB962C8B-B14F-4D97-AF65-F5344CB8AC3E}">
        <p14:creationId xmlns:p14="http://schemas.microsoft.com/office/powerpoint/2010/main" val="11072506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p:spTree>
      <p:nvGrpSpPr>
        <p:cNvPr id="1" name=""/>
        <p:cNvGrpSpPr/>
        <p:nvPr/>
      </p:nvGrpSpPr>
      <p:grpSpPr>
        <a:xfrm>
          <a:off x="0" y="0"/>
          <a:ext cx="0" cy="0"/>
          <a:chOff x="0" y="0"/>
          <a:chExt cx="0" cy="0"/>
        </a:xfrm>
      </p:grpSpPr>
      <p:sp>
        <p:nvSpPr>
          <p:cNvPr id="10" name="Bildplatzhalter 2"/>
          <p:cNvSpPr>
            <a:spLocks noGrp="1"/>
          </p:cNvSpPr>
          <p:nvPr>
            <p:ph type="pic" sz="quarter" idx="14"/>
          </p:nvPr>
        </p:nvSpPr>
        <p:spPr>
          <a:xfrm>
            <a:off x="468000" y="0"/>
            <a:ext cx="11253600" cy="6156000"/>
          </a:xfrm>
        </p:spPr>
        <p:txBody>
          <a:bodyPr lIns="144000" tIns="144000">
            <a:normAutofit/>
          </a:bodyPr>
          <a:lstStyle>
            <a:lvl1pPr>
              <a:defRPr sz="1000"/>
            </a:lvl1pPr>
          </a:lstStyle>
          <a:p>
            <a:r>
              <a:rPr lang="en-US" altLang="ja-JP" smtClean="0"/>
              <a:t>Click icon to add picture</a:t>
            </a:r>
            <a:endParaRPr lang="en-US"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252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de-DE" dirty="0" smtClean="0"/>
              <a:t>Textmasterformat</a:t>
            </a:r>
            <a:br>
              <a:rPr lang="de-DE" dirty="0" smtClean="0"/>
            </a:br>
            <a:r>
              <a:rPr lang="de-DE" dirty="0" smtClean="0"/>
              <a:t>bearbeiten</a:t>
            </a:r>
          </a:p>
          <a:p>
            <a:pPr lvl="1"/>
            <a:r>
              <a:rPr lang="de-DE" dirty="0" smtClean="0"/>
              <a:t>Zweite Ebene</a:t>
            </a:r>
          </a:p>
        </p:txBody>
      </p:sp>
      <p:sp>
        <p:nvSpPr>
          <p:cNvPr id="9" name="Textplatzhalter 11"/>
          <p:cNvSpPr>
            <a:spLocks noGrp="1"/>
          </p:cNvSpPr>
          <p:nvPr>
            <p:ph type="body" sz="quarter" idx="13"/>
          </p:nvPr>
        </p:nvSpPr>
        <p:spPr>
          <a:xfrm>
            <a:off x="1080000" y="2700000"/>
            <a:ext cx="5040000" cy="609737"/>
          </a:xfrm>
          <a:solidFill>
            <a:srgbClr val="9D9D9D"/>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bg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smtClean="0"/>
              <a:t>Click to edit Master text styles</a:t>
            </a:r>
          </a:p>
        </p:txBody>
      </p:sp>
    </p:spTree>
    <p:extLst>
      <p:ext uri="{BB962C8B-B14F-4D97-AF65-F5344CB8AC3E}">
        <p14:creationId xmlns:p14="http://schemas.microsoft.com/office/powerpoint/2010/main" val="378177245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 2 Charts">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3" name="Diagrammplatzhalter 8"/>
          <p:cNvSpPr>
            <a:spLocks noGrp="1"/>
          </p:cNvSpPr>
          <p:nvPr>
            <p:ph type="chart" sz="quarter" idx="16"/>
          </p:nvPr>
        </p:nvSpPr>
        <p:spPr>
          <a:xfrm>
            <a:off x="1080000" y="1692000"/>
            <a:ext cx="5220000" cy="4248000"/>
          </a:xfrm>
          <a:noFill/>
        </p:spPr>
        <p:txBody>
          <a:bodyPr lIns="144000" tIns="144000" rIns="144000" bIns="144000">
            <a:noAutofit/>
          </a:bodyPr>
          <a:lstStyle/>
          <a:p>
            <a:r>
              <a:rPr lang="en-US" altLang="ja-JP" smtClean="0"/>
              <a:t>Click icon to add chart</a:t>
            </a:r>
            <a:endParaRPr lang="en-US" dirty="0"/>
          </a:p>
        </p:txBody>
      </p:sp>
      <p:sp>
        <p:nvSpPr>
          <p:cNvPr id="24" name="Diagrammplatzhalter 8"/>
          <p:cNvSpPr>
            <a:spLocks noGrp="1"/>
          </p:cNvSpPr>
          <p:nvPr>
            <p:ph type="chart" sz="quarter" idx="17"/>
          </p:nvPr>
        </p:nvSpPr>
        <p:spPr>
          <a:xfrm>
            <a:off x="6480000" y="1692000"/>
            <a:ext cx="5220000" cy="4248000"/>
          </a:xfrm>
          <a:noFill/>
        </p:spPr>
        <p:txBody>
          <a:bodyPr lIns="144000" tIns="144000" rIns="144000" bIns="144000">
            <a:noAutofit/>
          </a:bodyPr>
          <a:lstStyle/>
          <a:p>
            <a:r>
              <a:rPr lang="en-US" altLang="ja-JP" smtClean="0"/>
              <a:t>Click icon to add chart</a:t>
            </a:r>
            <a:endParaRPr lang="en-US" dirty="0"/>
          </a:p>
        </p:txBody>
      </p:sp>
    </p:spTree>
    <p:extLst>
      <p:ext uri="{BB962C8B-B14F-4D97-AF65-F5344CB8AC3E}">
        <p14:creationId xmlns:p14="http://schemas.microsoft.com/office/powerpoint/2010/main" val="317329170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Chart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9" name="Diagrammplatzhalter 8"/>
          <p:cNvSpPr>
            <a:spLocks noGrp="1"/>
          </p:cNvSpPr>
          <p:nvPr>
            <p:ph type="chart" sz="quarter" idx="16"/>
          </p:nvPr>
        </p:nvSpPr>
        <p:spPr>
          <a:xfrm>
            <a:off x="1080000" y="1692000"/>
            <a:ext cx="8100000" cy="4068000"/>
          </a:xfrm>
          <a:noFill/>
        </p:spPr>
        <p:txBody>
          <a:bodyPr lIns="144000" tIns="144000" rIns="144000" bIns="144000">
            <a:noAutofit/>
          </a:bodyPr>
          <a:lstStyle/>
          <a:p>
            <a:r>
              <a:rPr lang="en-US" altLang="ja-JP" smtClean="0"/>
              <a:t>Click icon to add chart</a:t>
            </a:r>
            <a:endParaRPr lang="en-US" dirty="0"/>
          </a:p>
        </p:txBody>
      </p:sp>
      <p:sp>
        <p:nvSpPr>
          <p:cNvPr id="20" name="Textplatzhalter 6"/>
          <p:cNvSpPr>
            <a:spLocks noGrp="1"/>
          </p:cNvSpPr>
          <p:nvPr>
            <p:ph type="body" sz="quarter" idx="17"/>
          </p:nvPr>
        </p:nvSpPr>
        <p:spPr>
          <a:xfrm>
            <a:off x="9972000" y="2340000"/>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smtClean="0"/>
              <a:t>Click to edit Master text styles</a:t>
            </a:r>
          </a:p>
          <a:p>
            <a:pPr lvl="1"/>
            <a:r>
              <a:rPr lang="en-US" altLang="ja-JP" smtClean="0"/>
              <a:t>Second level</a:t>
            </a:r>
          </a:p>
          <a:p>
            <a:pPr lvl="2"/>
            <a:r>
              <a:rPr lang="en-US" altLang="ja-JP" smtClean="0"/>
              <a:t>Third level</a:t>
            </a:r>
          </a:p>
        </p:txBody>
      </p:sp>
    </p:spTree>
    <p:extLst>
      <p:ext uri="{BB962C8B-B14F-4D97-AF65-F5344CB8AC3E}">
        <p14:creationId xmlns:p14="http://schemas.microsoft.com/office/powerpoint/2010/main" val="3240299844"/>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hart  large + caption ">
    <p:spTree>
      <p:nvGrpSpPr>
        <p:cNvPr id="1" name=""/>
        <p:cNvGrpSpPr/>
        <p:nvPr/>
      </p:nvGrpSpPr>
      <p:grpSpPr>
        <a:xfrm>
          <a:off x="0" y="0"/>
          <a:ext cx="0" cy="0"/>
          <a:chOff x="0" y="0"/>
          <a:chExt cx="0" cy="0"/>
        </a:xfrm>
      </p:grpSpPr>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sp>
        <p:nvSpPr>
          <p:cNvPr id="20" name="Textplatzhalter 6"/>
          <p:cNvSpPr>
            <a:spLocks noGrp="1"/>
          </p:cNvSpPr>
          <p:nvPr>
            <p:ph type="body" sz="quarter" idx="17"/>
          </p:nvPr>
        </p:nvSpPr>
        <p:spPr>
          <a:xfrm>
            <a:off x="468000" y="5940000"/>
            <a:ext cx="11244575" cy="234744"/>
          </a:xfrm>
        </p:spPr>
        <p:txBody>
          <a:bodyPr>
            <a:noAutofit/>
          </a:bodyPr>
          <a:lstStyle>
            <a:lvl1pPr>
              <a:defRPr sz="1400"/>
            </a:lvl1pPr>
            <a:lvl2pPr marL="0" indent="0">
              <a:buNone/>
              <a:defRPr sz="1400"/>
            </a:lvl2pPr>
            <a:lvl3pPr>
              <a:defRPr sz="1400"/>
            </a:lvl3pPr>
            <a:lvl4pPr>
              <a:defRPr sz="1400"/>
            </a:lvl4pPr>
            <a:lvl5pPr>
              <a:defRPr sz="1400"/>
            </a:lvl5pPr>
          </a:lstStyle>
          <a:p>
            <a:pPr lvl="0"/>
            <a:r>
              <a:rPr lang="en-US" altLang="ja-JP" smtClean="0"/>
              <a:t>Click to edit Master text styles</a:t>
            </a:r>
          </a:p>
        </p:txBody>
      </p:sp>
      <p:sp>
        <p:nvSpPr>
          <p:cNvPr id="4" name="コンテンツ プレースホルダー 3"/>
          <p:cNvSpPr>
            <a:spLocks noGrp="1"/>
          </p:cNvSpPr>
          <p:nvPr>
            <p:ph sz="quarter" idx="18"/>
          </p:nvPr>
        </p:nvSpPr>
        <p:spPr>
          <a:xfrm>
            <a:off x="460375" y="540000"/>
            <a:ext cx="11261725" cy="5302000"/>
          </a:xfrm>
        </p:spPr>
        <p:txBody>
          <a:bodyPr/>
          <a:lstStyle/>
          <a:p>
            <a:pPr lvl="0"/>
            <a:r>
              <a:rPr kumimoji="1" lang="en-US" altLang="ja-JP" smtClean="0"/>
              <a:t>Click to edit Master text styles</a:t>
            </a:r>
          </a:p>
          <a:p>
            <a:pPr lvl="1"/>
            <a:r>
              <a:rPr kumimoji="1" lang="en-US" altLang="ja-JP" smtClean="0"/>
              <a:t>Second level</a:t>
            </a:r>
          </a:p>
          <a:p>
            <a:pPr lvl="2"/>
            <a:r>
              <a:rPr kumimoji="1" lang="en-US" altLang="ja-JP" smtClean="0"/>
              <a:t>Third level</a:t>
            </a:r>
          </a:p>
          <a:p>
            <a:pPr lvl="3"/>
            <a:r>
              <a:rPr kumimoji="1" lang="en-US" altLang="ja-JP" smtClean="0"/>
              <a:t>Fourth level</a:t>
            </a:r>
          </a:p>
          <a:p>
            <a:pPr lvl="4"/>
            <a:r>
              <a:rPr kumimoji="1" lang="en-US" altLang="ja-JP" smtClean="0"/>
              <a:t>Fifth level</a:t>
            </a:r>
            <a:endParaRPr kumimoji="1" lang="en-GB"/>
          </a:p>
        </p:txBody>
      </p:sp>
    </p:spTree>
    <p:extLst>
      <p:ext uri="{BB962C8B-B14F-4D97-AF65-F5344CB8AC3E}">
        <p14:creationId xmlns:p14="http://schemas.microsoft.com/office/powerpoint/2010/main" val="3546860342"/>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4 Charts + Caption">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3" name="Diagrammplatzhalter 8"/>
          <p:cNvSpPr>
            <a:spLocks noGrp="1"/>
          </p:cNvSpPr>
          <p:nvPr>
            <p:ph type="chart" sz="quarter" idx="16"/>
          </p:nvPr>
        </p:nvSpPr>
        <p:spPr>
          <a:xfrm>
            <a:off x="1080000" y="1692000"/>
            <a:ext cx="3960000" cy="2160000"/>
          </a:xfrm>
          <a:noFill/>
          <a:ln w="6350">
            <a:solidFill>
              <a:schemeClr val="bg2">
                <a:lumMod val="90000"/>
              </a:schemeClr>
            </a:solidFill>
          </a:ln>
        </p:spPr>
        <p:txBody>
          <a:bodyPr lIns="144000" tIns="144000" rIns="144000" bIns="144000">
            <a:noAutofit/>
          </a:bodyPr>
          <a:lstStyle/>
          <a:p>
            <a:r>
              <a:rPr lang="en-US" altLang="ja-JP" smtClean="0"/>
              <a:t>Click icon to add chart</a:t>
            </a:r>
            <a:endParaRPr lang="en-US" dirty="0"/>
          </a:p>
        </p:txBody>
      </p:sp>
      <p:sp>
        <p:nvSpPr>
          <p:cNvPr id="24" name="Textplatzhalter 6"/>
          <p:cNvSpPr>
            <a:spLocks noGrp="1"/>
          </p:cNvSpPr>
          <p:nvPr>
            <p:ph type="body" sz="quarter" idx="17"/>
          </p:nvPr>
        </p:nvSpPr>
        <p:spPr>
          <a:xfrm>
            <a:off x="9972000" y="2340000"/>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smtClean="0"/>
              <a:t>Click to edit Master text styles</a:t>
            </a:r>
          </a:p>
          <a:p>
            <a:pPr lvl="1"/>
            <a:r>
              <a:rPr lang="en-US" altLang="ja-JP" smtClean="0"/>
              <a:t>Second level</a:t>
            </a:r>
          </a:p>
          <a:p>
            <a:pPr lvl="2"/>
            <a:r>
              <a:rPr lang="en-US" altLang="ja-JP" smtClean="0"/>
              <a:t>Third level</a:t>
            </a:r>
          </a:p>
        </p:txBody>
      </p:sp>
      <p:sp>
        <p:nvSpPr>
          <p:cNvPr id="25" name="Diagrammplatzhalter 8"/>
          <p:cNvSpPr>
            <a:spLocks noGrp="1"/>
          </p:cNvSpPr>
          <p:nvPr>
            <p:ph type="chart" sz="quarter" idx="18"/>
          </p:nvPr>
        </p:nvSpPr>
        <p:spPr>
          <a:xfrm>
            <a:off x="5220000" y="1692000"/>
            <a:ext cx="3960000" cy="2160000"/>
          </a:xfrm>
          <a:noFill/>
          <a:ln w="6350">
            <a:solidFill>
              <a:schemeClr val="bg2">
                <a:lumMod val="90000"/>
              </a:schemeClr>
            </a:solidFill>
          </a:ln>
        </p:spPr>
        <p:txBody>
          <a:bodyPr lIns="144000" tIns="144000" rIns="144000" bIns="144000">
            <a:noAutofit/>
          </a:bodyPr>
          <a:lstStyle/>
          <a:p>
            <a:r>
              <a:rPr lang="en-US" altLang="ja-JP" smtClean="0"/>
              <a:t>Click icon to add chart</a:t>
            </a:r>
            <a:endParaRPr lang="en-US" dirty="0"/>
          </a:p>
        </p:txBody>
      </p:sp>
      <p:sp>
        <p:nvSpPr>
          <p:cNvPr id="26" name="Diagrammplatzhalter 8"/>
          <p:cNvSpPr>
            <a:spLocks noGrp="1"/>
          </p:cNvSpPr>
          <p:nvPr>
            <p:ph type="chart" sz="quarter" idx="19"/>
          </p:nvPr>
        </p:nvSpPr>
        <p:spPr>
          <a:xfrm>
            <a:off x="1080000" y="3996000"/>
            <a:ext cx="3960000" cy="2160000"/>
          </a:xfrm>
          <a:noFill/>
          <a:ln w="6350">
            <a:solidFill>
              <a:schemeClr val="bg2">
                <a:lumMod val="90000"/>
              </a:schemeClr>
            </a:solidFill>
          </a:ln>
        </p:spPr>
        <p:txBody>
          <a:bodyPr lIns="144000" tIns="144000" rIns="144000" bIns="144000">
            <a:noAutofit/>
          </a:bodyPr>
          <a:lstStyle/>
          <a:p>
            <a:r>
              <a:rPr lang="en-US" altLang="ja-JP" smtClean="0"/>
              <a:t>Click icon to add chart</a:t>
            </a:r>
            <a:endParaRPr lang="en-US" dirty="0"/>
          </a:p>
        </p:txBody>
      </p:sp>
      <p:sp>
        <p:nvSpPr>
          <p:cNvPr id="27" name="Diagrammplatzhalter 8"/>
          <p:cNvSpPr>
            <a:spLocks noGrp="1"/>
          </p:cNvSpPr>
          <p:nvPr>
            <p:ph type="chart" sz="quarter" idx="20"/>
          </p:nvPr>
        </p:nvSpPr>
        <p:spPr>
          <a:xfrm>
            <a:off x="5220000" y="3996000"/>
            <a:ext cx="3960000" cy="2160000"/>
          </a:xfrm>
          <a:noFill/>
          <a:ln w="6350">
            <a:solidFill>
              <a:schemeClr val="bg2">
                <a:lumMod val="90000"/>
              </a:schemeClr>
            </a:solidFill>
          </a:ln>
        </p:spPr>
        <p:txBody>
          <a:bodyPr lIns="144000" tIns="144000" rIns="144000" bIns="144000">
            <a:noAutofit/>
          </a:bodyPr>
          <a:lstStyle/>
          <a:p>
            <a:r>
              <a:rPr lang="en-US" altLang="ja-JP" smtClean="0"/>
              <a:t>Click icon to add chart</a:t>
            </a:r>
            <a:endParaRPr lang="en-US" dirty="0"/>
          </a:p>
        </p:txBody>
      </p:sp>
    </p:spTree>
    <p:extLst>
      <p:ext uri="{BB962C8B-B14F-4D97-AF65-F5344CB8AC3E}">
        <p14:creationId xmlns:p14="http://schemas.microsoft.com/office/powerpoint/2010/main" val="1061197603"/>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able + Caption">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9" name="Textplatzhalter 6"/>
          <p:cNvSpPr>
            <a:spLocks noGrp="1"/>
          </p:cNvSpPr>
          <p:nvPr>
            <p:ph type="body" sz="quarter" idx="17"/>
          </p:nvPr>
        </p:nvSpPr>
        <p:spPr>
          <a:xfrm>
            <a:off x="9972000" y="2340000"/>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smtClean="0"/>
              <a:t>Click to edit Master text styles</a:t>
            </a:r>
          </a:p>
          <a:p>
            <a:pPr lvl="1"/>
            <a:r>
              <a:rPr lang="en-US" altLang="ja-JP" smtClean="0"/>
              <a:t>Second level</a:t>
            </a:r>
          </a:p>
          <a:p>
            <a:pPr lvl="2"/>
            <a:r>
              <a:rPr lang="en-US" altLang="ja-JP" smtClean="0"/>
              <a:t>Third level</a:t>
            </a:r>
          </a:p>
        </p:txBody>
      </p:sp>
      <p:sp>
        <p:nvSpPr>
          <p:cNvPr id="20" name="Tabellenplatzhalter 8"/>
          <p:cNvSpPr>
            <a:spLocks noGrp="1"/>
          </p:cNvSpPr>
          <p:nvPr>
            <p:ph type="tbl" sz="quarter" idx="18"/>
          </p:nvPr>
        </p:nvSpPr>
        <p:spPr>
          <a:xfrm>
            <a:off x="1079997" y="1800000"/>
            <a:ext cx="8100000" cy="4248000"/>
          </a:xfrm>
        </p:spPr>
        <p:txBody>
          <a:bodyPr/>
          <a:lstStyle/>
          <a:p>
            <a:r>
              <a:rPr lang="en-US" altLang="ja-JP" smtClean="0"/>
              <a:t>Click icon to add table</a:t>
            </a:r>
            <a:endParaRPr lang="en-US" dirty="0"/>
          </a:p>
        </p:txBody>
      </p:sp>
    </p:spTree>
    <p:extLst>
      <p:ext uri="{BB962C8B-B14F-4D97-AF65-F5344CB8AC3E}">
        <p14:creationId xmlns:p14="http://schemas.microsoft.com/office/powerpoint/2010/main" val="640067808"/>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hapter_picture">
    <p:spTree>
      <p:nvGrpSpPr>
        <p:cNvPr id="1" name=""/>
        <p:cNvGrpSpPr/>
        <p:nvPr/>
      </p:nvGrpSpPr>
      <p:grpSpPr>
        <a:xfrm>
          <a:off x="0" y="0"/>
          <a:ext cx="0" cy="0"/>
          <a:chOff x="0" y="0"/>
          <a:chExt cx="0" cy="0"/>
        </a:xfrm>
      </p:grpSpPr>
      <p:sp>
        <p:nvSpPr>
          <p:cNvPr id="4" name="Bildplatzhalter 3"/>
          <p:cNvSpPr>
            <a:spLocks noGrp="1"/>
          </p:cNvSpPr>
          <p:nvPr>
            <p:ph type="pic" sz="quarter" idx="15"/>
          </p:nvPr>
        </p:nvSpPr>
        <p:spPr>
          <a:xfrm>
            <a:off x="468000" y="540000"/>
            <a:ext cx="11253600" cy="5616000"/>
          </a:xfrm>
          <a:ln w="6350">
            <a:solidFill>
              <a:schemeClr val="tx1">
                <a:lumMod val="20000"/>
                <a:lumOff val="80000"/>
              </a:schemeClr>
            </a:solidFill>
          </a:ln>
        </p:spPr>
        <p:txBody>
          <a:bodyPr lIns="144000" tIns="144000">
            <a:normAutofit/>
          </a:bodyPr>
          <a:lstStyle>
            <a:lvl1pPr>
              <a:defRPr sz="1000"/>
            </a:lvl1pPr>
          </a:lstStyle>
          <a:p>
            <a:r>
              <a:rPr lang="en-US" altLang="ja-JP" smtClean="0"/>
              <a:t>Click icon to add picture</a:t>
            </a:r>
            <a:endParaRPr lang="en-US" dirty="0"/>
          </a:p>
        </p:txBody>
      </p:sp>
      <p:sp>
        <p:nvSpPr>
          <p:cNvPr id="5" name="Textplatzhalter 11"/>
          <p:cNvSpPr>
            <a:spLocks noGrp="1"/>
          </p:cNvSpPr>
          <p:nvPr>
            <p:ph type="body" sz="quarter" idx="11"/>
          </p:nvPr>
        </p:nvSpPr>
        <p:spPr>
          <a:xfrm>
            <a:off x="468000" y="1080000"/>
            <a:ext cx="7920000" cy="1500237"/>
          </a:xfrm>
          <a:solidFill>
            <a:schemeClr val="tx2"/>
          </a:solidFill>
        </p:spPr>
        <p:txBody>
          <a:bodyPr wrap="square"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smtClean="0"/>
              <a:t>Click to edit Master text styles</a:t>
            </a:r>
          </a:p>
          <a:p>
            <a:pPr lvl="1"/>
            <a:r>
              <a:rPr lang="en-US" altLang="ja-JP" smtClean="0"/>
              <a:t>Second level</a:t>
            </a:r>
          </a:p>
        </p:txBody>
      </p:sp>
    </p:spTree>
    <p:extLst>
      <p:ext uri="{BB962C8B-B14F-4D97-AF65-F5344CB8AC3E}">
        <p14:creationId xmlns:p14="http://schemas.microsoft.com/office/powerpoint/2010/main" val="1749174887"/>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hapter_grey">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5" name="Textplatzhalter 11"/>
          <p:cNvSpPr>
            <a:spLocks noGrp="1"/>
          </p:cNvSpPr>
          <p:nvPr>
            <p:ph type="body" sz="quarter" idx="11"/>
          </p:nvPr>
        </p:nvSpPr>
        <p:spPr>
          <a:xfrm>
            <a:off x="468000" y="1080000"/>
            <a:ext cx="7920000" cy="1500237"/>
          </a:xfrm>
          <a:solidFill>
            <a:schemeClr val="tx2"/>
          </a:solidFill>
        </p:spPr>
        <p:txBody>
          <a:bodyPr lIns="252000" tIns="180000" rIns="180000" bIns="180000">
            <a:spAutoFit/>
          </a:bodyPr>
          <a:lstStyle>
            <a:lvl1pPr>
              <a:defRPr sz="3600" b="1" cap="all" baseline="0">
                <a:solidFill>
                  <a:schemeClr val="bg1"/>
                </a:solidFill>
                <a:latin typeface="+mj-lt"/>
              </a:defRPr>
            </a:lvl1pPr>
            <a:lvl2pPr marL="0" indent="0">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smtClean="0"/>
              <a:t>Click to edit Master text styles</a:t>
            </a:r>
          </a:p>
          <a:p>
            <a:pPr lvl="1"/>
            <a:r>
              <a:rPr lang="en-US" altLang="ja-JP" smtClean="0"/>
              <a:t>Second level</a:t>
            </a:r>
          </a:p>
        </p:txBody>
      </p:sp>
    </p:spTree>
    <p:extLst>
      <p:ext uri="{BB962C8B-B14F-4D97-AF65-F5344CB8AC3E}">
        <p14:creationId xmlns:p14="http://schemas.microsoft.com/office/powerpoint/2010/main" val="1120298721"/>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End_Slide">
    <p:spTree>
      <p:nvGrpSpPr>
        <p:cNvPr id="1" name=""/>
        <p:cNvGrpSpPr/>
        <p:nvPr/>
      </p:nvGrpSpPr>
      <p:grpSpPr>
        <a:xfrm>
          <a:off x="0" y="0"/>
          <a:ext cx="0" cy="0"/>
          <a:chOff x="0" y="0"/>
          <a:chExt cx="0" cy="0"/>
        </a:xfrm>
      </p:grpSpPr>
      <p:sp>
        <p:nvSpPr>
          <p:cNvPr id="6" name="Rechteck 5"/>
          <p:cNvSpPr/>
          <p:nvPr userDrawn="1"/>
        </p:nvSpPr>
        <p:spPr>
          <a:xfrm>
            <a:off x="468000" y="540000"/>
            <a:ext cx="11253600" cy="561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7" name="Textplatzhalter 13"/>
          <p:cNvSpPr>
            <a:spLocks noGrp="1"/>
          </p:cNvSpPr>
          <p:nvPr>
            <p:ph type="body" sz="quarter" idx="13"/>
          </p:nvPr>
        </p:nvSpPr>
        <p:spPr>
          <a:xfrm>
            <a:off x="1080000" y="1484761"/>
            <a:ext cx="5280000" cy="332399"/>
          </a:xfrm>
        </p:spPr>
        <p:txBody>
          <a:bodyPr wrap="square">
            <a:spAutoFit/>
          </a:bodyPr>
          <a:lstStyle>
            <a:lvl1pPr>
              <a:spcAft>
                <a:spcPts val="0"/>
              </a:spcAft>
              <a:defRPr sz="1800" b="1" cap="none" baseline="0">
                <a:solidFill>
                  <a:schemeClr val="bg1"/>
                </a:solidFill>
                <a:latin typeface="+mj-lt"/>
              </a:defRPr>
            </a:lvl1pPr>
            <a:lvl2pPr>
              <a:defRPr sz="1100" b="1" cap="all" baseline="0">
                <a:latin typeface="+mj-lt"/>
              </a:defRPr>
            </a:lvl2pPr>
            <a:lvl3pPr>
              <a:defRPr sz="1100" b="1" cap="all" baseline="0">
                <a:latin typeface="+mj-lt"/>
              </a:defRPr>
            </a:lvl3pPr>
            <a:lvl4pPr>
              <a:defRPr sz="1100" b="1" cap="all" baseline="0">
                <a:latin typeface="+mj-lt"/>
              </a:defRPr>
            </a:lvl4pPr>
            <a:lvl5pPr>
              <a:defRPr sz="1100" b="1" cap="all" baseline="0">
                <a:latin typeface="+mj-lt"/>
              </a:defRPr>
            </a:lvl5pPr>
          </a:lstStyle>
          <a:p>
            <a:pPr lvl="0"/>
            <a:r>
              <a:rPr lang="en-US" altLang="ja-JP" smtClean="0"/>
              <a:t>Click to edit Master text styles</a:t>
            </a:r>
          </a:p>
        </p:txBody>
      </p:sp>
      <p:cxnSp>
        <p:nvCxnSpPr>
          <p:cNvPr id="8" name="Gerade Verbindung 7"/>
          <p:cNvCxnSpPr/>
          <p:nvPr userDrawn="1"/>
        </p:nvCxnSpPr>
        <p:spPr>
          <a:xfrm>
            <a:off x="1080000" y="1268760"/>
            <a:ext cx="2400000" cy="0"/>
          </a:xfrm>
          <a:prstGeom prst="line">
            <a:avLst/>
          </a:prstGeom>
          <a:ln w="38100">
            <a:solidFill>
              <a:schemeClr val="bg1"/>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89943147"/>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_grey">
    <p:spTree>
      <p:nvGrpSpPr>
        <p:cNvPr id="1" name=""/>
        <p:cNvGrpSpPr/>
        <p:nvPr/>
      </p:nvGrpSpPr>
      <p:grpSpPr>
        <a:xfrm>
          <a:off x="0" y="0"/>
          <a:ext cx="0" cy="0"/>
          <a:chOff x="0" y="0"/>
          <a:chExt cx="0" cy="0"/>
        </a:xfrm>
      </p:grpSpPr>
      <p:sp>
        <p:nvSpPr>
          <p:cNvPr id="10" name="Rechteck 9"/>
          <p:cNvSpPr/>
          <p:nvPr userDrawn="1"/>
        </p:nvSpPr>
        <p:spPr>
          <a:xfrm>
            <a:off x="468000" y="0"/>
            <a:ext cx="11253600" cy="6156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800" dirty="0"/>
          </a:p>
        </p:txBody>
      </p:sp>
      <p:sp>
        <p:nvSpPr>
          <p:cNvPr id="12" name="Textplatzhalter 11"/>
          <p:cNvSpPr>
            <a:spLocks noGrp="1"/>
          </p:cNvSpPr>
          <p:nvPr>
            <p:ph type="body" sz="quarter" idx="11" hasCustomPrompt="1"/>
          </p:nvPr>
        </p:nvSpPr>
        <p:spPr>
          <a:xfrm>
            <a:off x="1080000" y="-1"/>
            <a:ext cx="5040000" cy="2592000"/>
          </a:xfrm>
          <a:solidFill>
            <a:schemeClr val="tx2"/>
          </a:solidFill>
        </p:spPr>
        <p:txBody>
          <a:bodyPr lIns="252000" tIns="252000" rIns="180000" bIns="252000" anchor="b" anchorCtr="0">
            <a:noAutofit/>
          </a:bodyPr>
          <a:lstStyle>
            <a:lvl1pPr>
              <a:lnSpc>
                <a:spcPct val="90000"/>
              </a:lnSpc>
              <a:spcAft>
                <a:spcPts val="0"/>
              </a:spcAft>
              <a:defRPr sz="3600" b="1" cap="all" baseline="0">
                <a:solidFill>
                  <a:schemeClr val="bg1"/>
                </a:solidFill>
                <a:latin typeface="+mj-lt"/>
              </a:defRPr>
            </a:lvl1pPr>
            <a:lvl2pPr marL="0" indent="0">
              <a:spcBef>
                <a:spcPts val="600"/>
              </a:spcBef>
              <a:spcAft>
                <a:spcPts val="0"/>
              </a:spcAft>
              <a:buNone/>
              <a:defRPr sz="2000" b="1" cap="all">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de-DE" dirty="0" smtClean="0"/>
              <a:t>Textmasterformat</a:t>
            </a:r>
            <a:br>
              <a:rPr lang="de-DE" dirty="0" smtClean="0"/>
            </a:br>
            <a:r>
              <a:rPr lang="de-DE" dirty="0" smtClean="0"/>
              <a:t>bearbeiten</a:t>
            </a:r>
          </a:p>
          <a:p>
            <a:pPr lvl="1"/>
            <a:r>
              <a:rPr lang="de-DE" dirty="0" smtClean="0"/>
              <a:t>Zweite Ebene</a:t>
            </a:r>
          </a:p>
        </p:txBody>
      </p:sp>
      <p:sp>
        <p:nvSpPr>
          <p:cNvPr id="9" name="Textplatzhalter 11"/>
          <p:cNvSpPr>
            <a:spLocks noGrp="1"/>
          </p:cNvSpPr>
          <p:nvPr>
            <p:ph type="body" sz="quarter" idx="13"/>
          </p:nvPr>
        </p:nvSpPr>
        <p:spPr>
          <a:xfrm>
            <a:off x="1080000" y="2700000"/>
            <a:ext cx="5040000" cy="609737"/>
          </a:xfrm>
          <a:solidFill>
            <a:schemeClr val="bg1"/>
          </a:solidFill>
        </p:spPr>
        <p:txBody>
          <a:bodyPr lIns="252000" tIns="180000" rIns="180000" bIns="180000" anchor="t" anchorCtr="0">
            <a:spAutoFit/>
          </a:bodyPr>
          <a:lstStyle>
            <a:lvl1pPr>
              <a:lnSpc>
                <a:spcPct val="100000"/>
              </a:lnSpc>
              <a:spcBef>
                <a:spcPts val="0"/>
              </a:spcBef>
              <a:spcAft>
                <a:spcPts val="0"/>
              </a:spcAft>
              <a:defRPr sz="1600" b="0" cap="all" baseline="0">
                <a:solidFill>
                  <a:schemeClr val="accent1"/>
                </a:solidFill>
                <a:latin typeface="+mj-lt"/>
              </a:defRPr>
            </a:lvl1pPr>
            <a:lvl2pPr marL="0" indent="0">
              <a:spcBef>
                <a:spcPts val="600"/>
              </a:spcBef>
              <a:spcAft>
                <a:spcPts val="0"/>
              </a:spcAft>
              <a:buNone/>
              <a:defRPr sz="1600" b="0" cap="none">
                <a:solidFill>
                  <a:schemeClr val="bg1"/>
                </a:solidFill>
                <a:latin typeface="+mj-lt"/>
              </a:defRPr>
            </a:lvl2pPr>
            <a:lvl3pPr>
              <a:defRPr b="1">
                <a:solidFill>
                  <a:schemeClr val="bg1"/>
                </a:solidFill>
                <a:latin typeface="+mj-lt"/>
              </a:defRPr>
            </a:lvl3pPr>
            <a:lvl4pPr>
              <a:defRPr>
                <a:solidFill>
                  <a:schemeClr val="bg1"/>
                </a:solidFill>
                <a:latin typeface="+mj-lt"/>
              </a:defRPr>
            </a:lvl4pPr>
            <a:lvl5pPr>
              <a:defRPr>
                <a:solidFill>
                  <a:schemeClr val="bg1"/>
                </a:solidFill>
                <a:latin typeface="+mj-lt"/>
              </a:defRPr>
            </a:lvl5pPr>
          </a:lstStyle>
          <a:p>
            <a:pPr lvl="0"/>
            <a:r>
              <a:rPr lang="en-US" altLang="ja-JP" smtClean="0"/>
              <a:t>Click to edit Master text styles</a:t>
            </a:r>
          </a:p>
        </p:txBody>
      </p:sp>
    </p:spTree>
    <p:extLst>
      <p:ext uri="{BB962C8B-B14F-4D97-AF65-F5344CB8AC3E}">
        <p14:creationId xmlns:p14="http://schemas.microsoft.com/office/powerpoint/2010/main" val="1365875010"/>
      </p:ext>
    </p:extLst>
  </p:cSld>
  <p:clrMapOvr>
    <a:masterClrMapping/>
  </p:clrMapOvr>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2" name="Titel 1"/>
          <p:cNvSpPr>
            <a:spLocks noGrp="1"/>
          </p:cNvSpPr>
          <p:nvPr>
            <p:ph type="title"/>
          </p:nvPr>
        </p:nvSpPr>
        <p:spPr/>
        <p:txBody>
          <a:bodyPr/>
          <a:lstStyle/>
          <a:p>
            <a:r>
              <a:rPr lang="en-US" altLang="ja-JP" smtClean="0"/>
              <a:t>Click to edit Master title style</a:t>
            </a:r>
            <a:endParaRPr lang="en-US" dirty="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sp>
        <p:nvSpPr>
          <p:cNvPr id="4" name="Inhaltsplatzhalter 2"/>
          <p:cNvSpPr>
            <a:spLocks noGrp="1"/>
          </p:cNvSpPr>
          <p:nvPr>
            <p:ph idx="1"/>
          </p:nvPr>
        </p:nvSpPr>
        <p:spPr>
          <a:xfrm>
            <a:off x="1080000" y="1800000"/>
            <a:ext cx="9000000" cy="2015936"/>
          </a:xfrm>
          <a:ln>
            <a:noFill/>
          </a:ln>
        </p:spPr>
        <p:txBody>
          <a:bodyPr>
            <a:spAutoFit/>
          </a:bodyPr>
          <a:lstStyle>
            <a:lvl1pPr marL="0" indent="0">
              <a:spcAft>
                <a:spcPts val="1800"/>
              </a:spcAft>
              <a:buClr>
                <a:schemeClr val="tx2"/>
              </a:buClr>
              <a:buFont typeface="Wingdings" panose="05000000000000000000" pitchFamily="2" charset="2"/>
              <a:buNone/>
              <a:tabLst>
                <a:tab pos="7177088" algn="r"/>
              </a:tabLst>
              <a:defRPr sz="1600"/>
            </a:lvl1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74000497"/>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Conten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dirty="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sp>
        <p:nvSpPr>
          <p:cNvPr id="4" name="Inhaltsplatzhalter 2"/>
          <p:cNvSpPr>
            <a:spLocks noGrp="1"/>
          </p:cNvSpPr>
          <p:nvPr>
            <p:ph idx="1"/>
          </p:nvPr>
        </p:nvSpPr>
        <p:spPr>
          <a:xfrm>
            <a:off x="1080000" y="1800000"/>
            <a:ext cx="9000000" cy="1887696"/>
          </a:xfrm>
        </p:spPr>
        <p:txBody>
          <a:bodyPr/>
          <a:lstStyle>
            <a:lvl1pPr>
              <a:lnSpc>
                <a:spcPct val="120000"/>
              </a:lnSpc>
              <a:spcBef>
                <a:spcPts val="0"/>
              </a:spcBef>
              <a:spcAft>
                <a:spcPts val="800"/>
              </a:spcAft>
              <a:defRPr sz="1600"/>
            </a:lvl1pPr>
            <a:lvl2pPr>
              <a:lnSpc>
                <a:spcPct val="120000"/>
              </a:lnSpc>
              <a:spcBef>
                <a:spcPts val="0"/>
              </a:spcBef>
              <a:spcAft>
                <a:spcPts val="800"/>
              </a:spcAft>
              <a:defRPr sz="1600"/>
            </a:lvl2pPr>
            <a:lvl3pPr>
              <a:lnSpc>
                <a:spcPct val="120000"/>
              </a:lnSpc>
              <a:spcBef>
                <a:spcPts val="0"/>
              </a:spcBef>
              <a:spcAft>
                <a:spcPts val="800"/>
              </a:spcAft>
              <a:defRPr sz="1600"/>
            </a:lvl3pPr>
            <a:lvl4pPr>
              <a:lnSpc>
                <a:spcPct val="120000"/>
              </a:lnSpc>
              <a:spcBef>
                <a:spcPts val="0"/>
              </a:spcBef>
              <a:spcAft>
                <a:spcPts val="800"/>
              </a:spcAft>
              <a:defRPr sz="1600"/>
            </a:lvl4pPr>
            <a:lvl5pPr>
              <a:lnSpc>
                <a:spcPct val="120000"/>
              </a:lnSpc>
              <a:spcBef>
                <a:spcPts val="0"/>
              </a:spcBef>
              <a:spcAft>
                <a:spcPts val="800"/>
              </a:spcAft>
              <a:defRPr sz="1600"/>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80911020"/>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 Text 2col">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3" name="Textplatzhalter 4"/>
          <p:cNvSpPr>
            <a:spLocks noGrp="1"/>
          </p:cNvSpPr>
          <p:nvPr>
            <p:ph type="body" sz="quarter" idx="14"/>
          </p:nvPr>
        </p:nvSpPr>
        <p:spPr>
          <a:xfrm>
            <a:off x="1080000" y="1800000"/>
            <a:ext cx="4860000" cy="1887696"/>
          </a:xfrm>
        </p:spPr>
        <p:txBody>
          <a:bodyPr>
            <a:sp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14" name="Textplatzhalter 4"/>
          <p:cNvSpPr>
            <a:spLocks noGrp="1"/>
          </p:cNvSpPr>
          <p:nvPr>
            <p:ph type="body" sz="quarter" idx="15"/>
          </p:nvPr>
        </p:nvSpPr>
        <p:spPr>
          <a:xfrm>
            <a:off x="6300000" y="1800000"/>
            <a:ext cx="4860000" cy="1887696"/>
          </a:xfrm>
        </p:spPr>
        <p:txBody>
          <a:bodyPr>
            <a:sp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Tree>
    <p:extLst>
      <p:ext uri="{BB962C8B-B14F-4D97-AF65-F5344CB8AC3E}">
        <p14:creationId xmlns:p14="http://schemas.microsoft.com/office/powerpoint/2010/main" val="3490396313"/>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Text +1 Picture">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3" name="Textplatzhalter 4"/>
          <p:cNvSpPr>
            <a:spLocks noGrp="1"/>
          </p:cNvSpPr>
          <p:nvPr>
            <p:ph type="body" sz="quarter" idx="14"/>
          </p:nvPr>
        </p:nvSpPr>
        <p:spPr>
          <a:xfrm>
            <a:off x="1080000" y="1800000"/>
            <a:ext cx="4860000" cy="1887696"/>
          </a:xfrm>
        </p:spPr>
        <p:txBody>
          <a:bodyPr>
            <a:spAutoFit/>
          </a:bodyPr>
          <a:lstStyle/>
          <a:p>
            <a:pPr lvl="0"/>
            <a:r>
              <a:rPr lang="en-US" altLang="ja-JP" dirty="0" smtClean="0"/>
              <a:t>Click to edit Master text styles</a:t>
            </a:r>
          </a:p>
          <a:p>
            <a:pPr lvl="1"/>
            <a:r>
              <a:rPr lang="en-US" altLang="ja-JP" dirty="0" smtClean="0"/>
              <a:t>Second level</a:t>
            </a:r>
          </a:p>
          <a:p>
            <a:pPr lvl="2"/>
            <a:r>
              <a:rPr lang="en-US" altLang="ja-JP" dirty="0" smtClean="0"/>
              <a:t>Third level</a:t>
            </a:r>
          </a:p>
          <a:p>
            <a:pPr lvl="3"/>
            <a:r>
              <a:rPr lang="en-US" altLang="ja-JP" dirty="0" smtClean="0"/>
              <a:t>Fourth level</a:t>
            </a:r>
          </a:p>
          <a:p>
            <a:pPr lvl="4"/>
            <a:r>
              <a:rPr lang="en-US" altLang="ja-JP" dirty="0" smtClean="0"/>
              <a:t>Fifth level</a:t>
            </a:r>
            <a:endParaRPr lang="en-US" dirty="0"/>
          </a:p>
        </p:txBody>
      </p:sp>
      <p:sp>
        <p:nvSpPr>
          <p:cNvPr id="15" name="Bildplatzhalter 3"/>
          <p:cNvSpPr>
            <a:spLocks noGrp="1"/>
          </p:cNvSpPr>
          <p:nvPr>
            <p:ph type="pic" sz="quarter" idx="15"/>
          </p:nvPr>
        </p:nvSpPr>
        <p:spPr>
          <a:xfrm>
            <a:off x="6300000" y="1800000"/>
            <a:ext cx="5400000" cy="4248000"/>
          </a:xfrm>
          <a:ln w="6350">
            <a:noFill/>
          </a:ln>
        </p:spPr>
        <p:txBody>
          <a:bodyPr lIns="144000" tIns="144000">
            <a:normAutofit/>
          </a:bodyPr>
          <a:lstStyle>
            <a:lvl1pPr>
              <a:defRPr sz="1000"/>
            </a:lvl1pPr>
          </a:lstStyle>
          <a:p>
            <a:r>
              <a:rPr lang="en-US" altLang="ja-JP" smtClean="0"/>
              <a:t>Click icon to add picture</a:t>
            </a:r>
            <a:endParaRPr lang="en-US" dirty="0"/>
          </a:p>
        </p:txBody>
      </p:sp>
    </p:spTree>
    <p:extLst>
      <p:ext uri="{BB962C8B-B14F-4D97-AF65-F5344CB8AC3E}">
        <p14:creationId xmlns:p14="http://schemas.microsoft.com/office/powerpoint/2010/main" val="323624078"/>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Text + 4 pictures">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3" name="Textplatzhalter 4"/>
          <p:cNvSpPr>
            <a:spLocks noGrp="1"/>
          </p:cNvSpPr>
          <p:nvPr>
            <p:ph type="body" sz="quarter" idx="14"/>
          </p:nvPr>
        </p:nvSpPr>
        <p:spPr>
          <a:xfrm>
            <a:off x="1080000" y="1800000"/>
            <a:ext cx="4860000" cy="1887696"/>
          </a:xfrm>
        </p:spPr>
        <p:txBody>
          <a:bodyPr>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
        <p:nvSpPr>
          <p:cNvPr id="14" name="Bildplatzhalter 3"/>
          <p:cNvSpPr>
            <a:spLocks noGrp="1"/>
          </p:cNvSpPr>
          <p:nvPr>
            <p:ph type="pic" sz="quarter" idx="15"/>
          </p:nvPr>
        </p:nvSpPr>
        <p:spPr>
          <a:xfrm>
            <a:off x="6300000" y="1800000"/>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smtClean="0"/>
              <a:t>Click icon to add picture</a:t>
            </a:r>
            <a:endParaRPr lang="en-US" dirty="0"/>
          </a:p>
        </p:txBody>
      </p:sp>
      <p:sp>
        <p:nvSpPr>
          <p:cNvPr id="16" name="Bildplatzhalter 3"/>
          <p:cNvSpPr>
            <a:spLocks noGrp="1"/>
          </p:cNvSpPr>
          <p:nvPr>
            <p:ph type="pic" sz="quarter" idx="16"/>
          </p:nvPr>
        </p:nvSpPr>
        <p:spPr>
          <a:xfrm>
            <a:off x="9072352" y="1800000"/>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smtClean="0"/>
              <a:t>Click icon to add picture</a:t>
            </a:r>
            <a:endParaRPr lang="en-US" dirty="0"/>
          </a:p>
        </p:txBody>
      </p:sp>
      <p:sp>
        <p:nvSpPr>
          <p:cNvPr id="17" name="Bildplatzhalter 3"/>
          <p:cNvSpPr>
            <a:spLocks noGrp="1"/>
          </p:cNvSpPr>
          <p:nvPr>
            <p:ph type="pic" sz="quarter" idx="17"/>
          </p:nvPr>
        </p:nvSpPr>
        <p:spPr>
          <a:xfrm>
            <a:off x="6300000" y="3924000"/>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smtClean="0"/>
              <a:t>Click icon to add picture</a:t>
            </a:r>
            <a:endParaRPr lang="en-US" dirty="0"/>
          </a:p>
        </p:txBody>
      </p:sp>
      <p:sp>
        <p:nvSpPr>
          <p:cNvPr id="18" name="Bildplatzhalter 3"/>
          <p:cNvSpPr>
            <a:spLocks noGrp="1"/>
          </p:cNvSpPr>
          <p:nvPr>
            <p:ph type="pic" sz="quarter" idx="18"/>
          </p:nvPr>
        </p:nvSpPr>
        <p:spPr>
          <a:xfrm>
            <a:off x="9072352" y="3924000"/>
            <a:ext cx="2628000" cy="1980000"/>
          </a:xfrm>
          <a:ln w="6350">
            <a:solidFill>
              <a:schemeClr val="tx1">
                <a:lumMod val="20000"/>
                <a:lumOff val="80000"/>
              </a:schemeClr>
            </a:solidFill>
          </a:ln>
        </p:spPr>
        <p:txBody>
          <a:bodyPr lIns="144000" tIns="144000">
            <a:normAutofit/>
          </a:bodyPr>
          <a:lstStyle>
            <a:lvl1pPr>
              <a:defRPr sz="1000"/>
            </a:lvl1pPr>
          </a:lstStyle>
          <a:p>
            <a:r>
              <a:rPr lang="en-US" altLang="ja-JP" smtClean="0"/>
              <a:t>Click icon to add picture</a:t>
            </a:r>
            <a:endParaRPr lang="en-US" dirty="0"/>
          </a:p>
        </p:txBody>
      </p:sp>
    </p:spTree>
    <p:extLst>
      <p:ext uri="{BB962C8B-B14F-4D97-AF65-F5344CB8AC3E}">
        <p14:creationId xmlns:p14="http://schemas.microsoft.com/office/powerpoint/2010/main" val="2403302779"/>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 Picture large + Caption">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19" name="Textplatzhalter 6"/>
          <p:cNvSpPr>
            <a:spLocks noGrp="1"/>
          </p:cNvSpPr>
          <p:nvPr>
            <p:ph type="body" sz="quarter" idx="17"/>
          </p:nvPr>
        </p:nvSpPr>
        <p:spPr>
          <a:xfrm>
            <a:off x="9972000" y="2340000"/>
            <a:ext cx="1728000" cy="1239314"/>
          </a:xfrm>
        </p:spPr>
        <p:txBody>
          <a:bodyPr/>
          <a:lstStyle>
            <a:lvl1pPr>
              <a:defRPr sz="1400"/>
            </a:lvl1pPr>
            <a:lvl2pPr>
              <a:defRPr sz="1400"/>
            </a:lvl2pPr>
            <a:lvl3pPr>
              <a:defRPr sz="1400"/>
            </a:lvl3pPr>
            <a:lvl4pPr>
              <a:defRPr sz="1400"/>
            </a:lvl4pPr>
            <a:lvl5pPr>
              <a:defRPr sz="1400"/>
            </a:lvl5pPr>
          </a:lstStyle>
          <a:p>
            <a:pPr lvl="0"/>
            <a:r>
              <a:rPr lang="en-US" altLang="ja-JP" dirty="0" smtClean="0"/>
              <a:t>Click to edit Master text styles</a:t>
            </a:r>
          </a:p>
          <a:p>
            <a:pPr lvl="1"/>
            <a:r>
              <a:rPr lang="en-US" altLang="ja-JP" dirty="0" smtClean="0"/>
              <a:t>Second level</a:t>
            </a:r>
          </a:p>
          <a:p>
            <a:pPr lvl="2"/>
            <a:r>
              <a:rPr lang="en-US" altLang="ja-JP" dirty="0" smtClean="0"/>
              <a:t>Third level</a:t>
            </a:r>
          </a:p>
        </p:txBody>
      </p:sp>
      <p:sp>
        <p:nvSpPr>
          <p:cNvPr id="20" name="Bildplatzhalter 8"/>
          <p:cNvSpPr>
            <a:spLocks noGrp="1"/>
          </p:cNvSpPr>
          <p:nvPr>
            <p:ph type="pic" sz="quarter" idx="18"/>
          </p:nvPr>
        </p:nvSpPr>
        <p:spPr>
          <a:xfrm>
            <a:off x="1080000" y="1800000"/>
            <a:ext cx="8100000" cy="4248000"/>
          </a:xfrm>
        </p:spPr>
        <p:txBody>
          <a:bodyPr lIns="144000" tIns="144000">
            <a:noAutofit/>
          </a:bodyPr>
          <a:lstStyle>
            <a:lvl1pPr>
              <a:defRPr sz="1000"/>
            </a:lvl1pPr>
          </a:lstStyle>
          <a:p>
            <a:r>
              <a:rPr lang="en-US" altLang="ja-JP" dirty="0" smtClean="0"/>
              <a:t>Click icon to add picture</a:t>
            </a:r>
            <a:endParaRPr lang="en-US" dirty="0"/>
          </a:p>
        </p:txBody>
      </p:sp>
    </p:spTree>
    <p:extLst>
      <p:ext uri="{BB962C8B-B14F-4D97-AF65-F5344CB8AC3E}">
        <p14:creationId xmlns:p14="http://schemas.microsoft.com/office/powerpoint/2010/main" val="4206880443"/>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 Chart">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9000000" cy="443198"/>
          </a:xfrm>
        </p:spPr>
        <p:txBody>
          <a:bodyPr/>
          <a:lstStyle/>
          <a:p>
            <a:r>
              <a:rPr lang="en-US" altLang="ja-JP" smtClean="0"/>
              <a:t>Click to edit Master title style</a:t>
            </a:r>
            <a:endParaRPr lang="en-US"/>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a:t>
            </a:fld>
            <a:endParaRPr lang="de-DE" dirty="0"/>
          </a:p>
        </p:txBody>
      </p:sp>
      <p:cxnSp>
        <p:nvCxnSpPr>
          <p:cNvPr id="5" name="Gerade Verbindung 4"/>
          <p:cNvCxnSpPr/>
          <p:nvPr userDrawn="1"/>
        </p:nvCxnSpPr>
        <p:spPr>
          <a:xfrm>
            <a:off x="1080000" y="1512000"/>
            <a:ext cx="2400000" cy="0"/>
          </a:xfrm>
          <a:prstGeom prst="line">
            <a:avLst/>
          </a:prstGeom>
          <a:ln w="38100">
            <a:solidFill>
              <a:schemeClr val="bg2">
                <a:lumMod val="50000"/>
              </a:schemeClr>
            </a:solidFill>
            <a:miter lim="800000"/>
          </a:ln>
        </p:spPr>
        <p:style>
          <a:lnRef idx="1">
            <a:schemeClr val="accent1"/>
          </a:lnRef>
          <a:fillRef idx="0">
            <a:schemeClr val="accent1"/>
          </a:fillRef>
          <a:effectRef idx="0">
            <a:schemeClr val="accent1"/>
          </a:effectRef>
          <a:fontRef idx="minor">
            <a:schemeClr val="tx1"/>
          </a:fontRef>
        </p:style>
      </p:cxnSp>
      <p:sp>
        <p:nvSpPr>
          <p:cNvPr id="24" name="Diagrammplatzhalter 8"/>
          <p:cNvSpPr>
            <a:spLocks noGrp="1"/>
          </p:cNvSpPr>
          <p:nvPr>
            <p:ph type="chart" sz="quarter" idx="17"/>
          </p:nvPr>
        </p:nvSpPr>
        <p:spPr>
          <a:xfrm>
            <a:off x="6480000" y="1692000"/>
            <a:ext cx="5220000" cy="4248000"/>
          </a:xfrm>
          <a:noFill/>
        </p:spPr>
        <p:txBody>
          <a:bodyPr lIns="144000" tIns="144000" rIns="144000" bIns="144000">
            <a:noAutofit/>
          </a:bodyPr>
          <a:lstStyle/>
          <a:p>
            <a:r>
              <a:rPr lang="en-US" altLang="ja-JP" smtClean="0"/>
              <a:t>Click icon to add chart</a:t>
            </a:r>
            <a:endParaRPr lang="en-US" dirty="0"/>
          </a:p>
        </p:txBody>
      </p:sp>
      <p:sp>
        <p:nvSpPr>
          <p:cNvPr id="7" name="Textplatzhalter 4"/>
          <p:cNvSpPr>
            <a:spLocks noGrp="1"/>
          </p:cNvSpPr>
          <p:nvPr>
            <p:ph type="body" sz="quarter" idx="14"/>
          </p:nvPr>
        </p:nvSpPr>
        <p:spPr>
          <a:xfrm>
            <a:off x="1080000" y="1800000"/>
            <a:ext cx="4860000" cy="1887696"/>
          </a:xfrm>
        </p:spPr>
        <p:txBody>
          <a:bodyPr>
            <a:spAutoFit/>
          </a:bodyPr>
          <a:lstStyle/>
          <a:p>
            <a:pPr lvl="0"/>
            <a:r>
              <a:rPr lang="en-US" altLang="ja-JP" smtClean="0"/>
              <a:t>Click to edit Master text styles</a:t>
            </a:r>
          </a:p>
          <a:p>
            <a:pPr lvl="1"/>
            <a:r>
              <a:rPr lang="en-US" altLang="ja-JP" smtClean="0"/>
              <a:t>Second level</a:t>
            </a:r>
          </a:p>
          <a:p>
            <a:pPr lvl="2"/>
            <a:r>
              <a:rPr lang="en-US" altLang="ja-JP" smtClean="0"/>
              <a:t>Third level</a:t>
            </a:r>
          </a:p>
          <a:p>
            <a:pPr lvl="3"/>
            <a:r>
              <a:rPr lang="en-US" altLang="ja-JP" smtClean="0"/>
              <a:t>Fourth level</a:t>
            </a:r>
          </a:p>
          <a:p>
            <a:pPr lvl="4"/>
            <a:r>
              <a:rPr lang="en-US" altLang="ja-JP" smtClean="0"/>
              <a:t>Fifth level</a:t>
            </a:r>
            <a:endParaRPr lang="en-US" dirty="0"/>
          </a:p>
        </p:txBody>
      </p:sp>
    </p:spTree>
    <p:extLst>
      <p:ext uri="{BB962C8B-B14F-4D97-AF65-F5344CB8AC3E}">
        <p14:creationId xmlns:p14="http://schemas.microsoft.com/office/powerpoint/2010/main" val="3344953325"/>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gi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elplatzhalter 1"/>
          <p:cNvSpPr>
            <a:spLocks noGrp="1"/>
          </p:cNvSpPr>
          <p:nvPr>
            <p:ph type="title"/>
          </p:nvPr>
        </p:nvSpPr>
        <p:spPr>
          <a:xfrm>
            <a:off x="1080000" y="492801"/>
            <a:ext cx="8520000" cy="886397"/>
          </a:xfrm>
          <a:prstGeom prst="rect">
            <a:avLst/>
          </a:prstGeom>
        </p:spPr>
        <p:txBody>
          <a:bodyPr vert="horz" wrap="square" lIns="0" tIns="0" rIns="0" bIns="0" rtlCol="0" anchor="b" anchorCtr="0">
            <a:spAutoFit/>
          </a:bodyPr>
          <a:lstStyle/>
          <a:p>
            <a:r>
              <a:rPr lang="de-DE" dirty="0" smtClean="0"/>
              <a:t>Titelmasterformat durch Klicken bearbeiten</a:t>
            </a:r>
            <a:endParaRPr lang="en-US" dirty="0"/>
          </a:p>
        </p:txBody>
      </p:sp>
      <p:sp>
        <p:nvSpPr>
          <p:cNvPr id="3" name="Textplatzhalter 2"/>
          <p:cNvSpPr>
            <a:spLocks noGrp="1"/>
          </p:cNvSpPr>
          <p:nvPr>
            <p:ph type="body" idx="1"/>
          </p:nvPr>
        </p:nvSpPr>
        <p:spPr>
          <a:xfrm>
            <a:off x="1080000" y="1800000"/>
            <a:ext cx="9120000" cy="1887696"/>
          </a:xfrm>
          <a:prstGeom prst="rect">
            <a:avLst/>
          </a:prstGeom>
        </p:spPr>
        <p:txBody>
          <a:bodyPr vert="horz" lIns="0" tIns="0" rIns="0" bIns="0" rtlCol="0">
            <a:spAutoFit/>
          </a:bodyPr>
          <a:lstStyle/>
          <a:p>
            <a:pPr lvl="0"/>
            <a:r>
              <a:rPr lang="de-DE" dirty="0" smtClean="0"/>
              <a:t>Textmasterformat bearbeiten</a:t>
            </a:r>
          </a:p>
          <a:p>
            <a:pPr lvl="1"/>
            <a:r>
              <a:rPr lang="de-DE" dirty="0" smtClean="0"/>
              <a:t>Zweite Ebene</a:t>
            </a:r>
          </a:p>
          <a:p>
            <a:pPr lvl="2"/>
            <a:r>
              <a:rPr lang="de-DE" dirty="0" smtClean="0"/>
              <a:t>Dritte Ebene</a:t>
            </a:r>
          </a:p>
          <a:p>
            <a:pPr lvl="3"/>
            <a:r>
              <a:rPr lang="de-DE" dirty="0" smtClean="0"/>
              <a:t>Vierte Ebene</a:t>
            </a:r>
          </a:p>
          <a:p>
            <a:pPr lvl="4"/>
            <a:r>
              <a:rPr lang="de-DE" dirty="0" smtClean="0"/>
              <a:t>Fünfte Ebene</a:t>
            </a:r>
            <a:endParaRPr lang="en-US" dirty="0"/>
          </a:p>
        </p:txBody>
      </p:sp>
      <p:sp>
        <p:nvSpPr>
          <p:cNvPr id="6" name="Foliennummernplatzhalter 5"/>
          <p:cNvSpPr>
            <a:spLocks noGrp="1"/>
          </p:cNvSpPr>
          <p:nvPr>
            <p:ph type="sldNum" sz="quarter" idx="4"/>
          </p:nvPr>
        </p:nvSpPr>
        <p:spPr>
          <a:xfrm>
            <a:off x="5760000" y="6510509"/>
            <a:ext cx="672075" cy="161583"/>
          </a:xfrm>
          <a:prstGeom prst="rect">
            <a:avLst/>
          </a:prstGeom>
        </p:spPr>
        <p:txBody>
          <a:bodyPr vert="horz" wrap="square" lIns="0" tIns="0" rIns="0" bIns="0" rtlCol="0" anchor="ctr">
            <a:spAutoFit/>
          </a:bodyPr>
          <a:lstStyle>
            <a:lvl1pPr algn="r">
              <a:defRPr lang="en-US" sz="1050" b="1" i="0" u="none" strike="noStrike" kern="1200" baseline="0" smtClean="0">
                <a:solidFill>
                  <a:schemeClr val="tx2"/>
                </a:solidFill>
                <a:latin typeface="+mj-lt"/>
                <a:ea typeface="+mn-ea"/>
                <a:cs typeface="+mn-cs"/>
              </a:defRPr>
            </a:lvl1pPr>
          </a:lstStyle>
          <a:p>
            <a:pPr algn="l"/>
            <a:r>
              <a:rPr lang="de-DE" smtClean="0"/>
              <a:t>Page </a:t>
            </a:r>
            <a:fld id="{3FD030EF-7044-4946-962A-5D7D09BD1B34}" type="slidenum">
              <a:rPr lang="de-DE" smtClean="0"/>
              <a:pPr algn="l"/>
              <a:t>‹#›</a:t>
            </a:fld>
            <a:endParaRPr lang="de-DE" dirty="0"/>
          </a:p>
        </p:txBody>
      </p:sp>
      <p:sp>
        <p:nvSpPr>
          <p:cNvPr id="13" name="Textfeld 7"/>
          <p:cNvSpPr txBox="1"/>
          <p:nvPr/>
        </p:nvSpPr>
        <p:spPr>
          <a:xfrm>
            <a:off x="468000" y="6529745"/>
            <a:ext cx="2454198" cy="123111"/>
          </a:xfrm>
          <a:prstGeom prst="rect">
            <a:avLst/>
          </a:prstGeom>
          <a:noFill/>
        </p:spPr>
        <p:txBody>
          <a:bodyPr wrap="none" lIns="0" tIns="0" rIns="0" bIns="0" rtlCol="0">
            <a:spAutoFit/>
          </a:bodyPr>
          <a:ls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US" sz="800" b="1" i="0" u="none" strike="noStrike" kern="1200" baseline="0" dirty="0" smtClean="0">
                <a:solidFill>
                  <a:schemeClr val="tx2"/>
                </a:solidFill>
                <a:latin typeface="+mj-lt"/>
                <a:ea typeface="+mn-ea"/>
                <a:cs typeface="+mn-cs"/>
              </a:rPr>
              <a:t>© 2016 Renesas Electronics Corporation. All rights reserved. </a:t>
            </a:r>
            <a:endParaRPr lang="en-US" sz="800" dirty="0">
              <a:solidFill>
                <a:schemeClr val="tx2"/>
              </a:solidFill>
              <a:latin typeface="+mj-lt"/>
            </a:endParaRPr>
          </a:p>
        </p:txBody>
      </p:sp>
      <p:cxnSp>
        <p:nvCxnSpPr>
          <p:cNvPr id="16" name="Gerade Verbindung 15"/>
          <p:cNvCxnSpPr/>
          <p:nvPr/>
        </p:nvCxnSpPr>
        <p:spPr>
          <a:xfrm>
            <a:off x="468000" y="6336000"/>
            <a:ext cx="11253600" cy="0"/>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pic>
        <p:nvPicPr>
          <p:cNvPr id="8" name="図 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9971626" y="6440060"/>
            <a:ext cx="1773748" cy="302481"/>
          </a:xfrm>
          <a:prstGeom prst="rect">
            <a:avLst/>
          </a:prstGeom>
        </p:spPr>
      </p:pic>
    </p:spTree>
    <p:extLst>
      <p:ext uri="{BB962C8B-B14F-4D97-AF65-F5344CB8AC3E}">
        <p14:creationId xmlns:p14="http://schemas.microsoft.com/office/powerpoint/2010/main" val="1187655735"/>
      </p:ext>
    </p:extLst>
  </p:cSld>
  <p:clrMap bg1="lt1" tx1="dk1" bg2="lt2" tx2="dk2" accent1="accent1" accent2="accent2" accent3="accent3" accent4="accent4" accent5="accent5" accent6="accent6" hlink="hlink" folHlink="folHlink"/>
  <p:sldLayoutIdLst>
    <p:sldLayoutId id="2147483737" r:id="rId1"/>
    <p:sldLayoutId id="2147483738" r:id="rId2"/>
    <p:sldLayoutId id="2147483739" r:id="rId3"/>
    <p:sldLayoutId id="2147483740" r:id="rId4"/>
    <p:sldLayoutId id="2147483741" r:id="rId5"/>
    <p:sldLayoutId id="2147483742" r:id="rId6"/>
    <p:sldLayoutId id="2147483743" r:id="rId7"/>
    <p:sldLayoutId id="2147483744" r:id="rId8"/>
    <p:sldLayoutId id="2147483768" r:id="rId9"/>
    <p:sldLayoutId id="2147483745" r:id="rId10"/>
    <p:sldLayoutId id="2147483746" r:id="rId11"/>
    <p:sldLayoutId id="2147483769" r:id="rId12"/>
    <p:sldLayoutId id="2147483747" r:id="rId13"/>
    <p:sldLayoutId id="2147483748" r:id="rId14"/>
    <p:sldLayoutId id="2147483749" r:id="rId15"/>
    <p:sldLayoutId id="2147483750" r:id="rId16"/>
    <p:sldLayoutId id="2147483751" r:id="rId17"/>
  </p:sldLayoutIdLst>
  <p:timing>
    <p:tnLst>
      <p:par>
        <p:cTn id="1" dur="indefinite" restart="never" nodeType="tmRoot"/>
      </p:par>
    </p:tnLst>
  </p:timing>
  <p:hf hdr="0" ftr="0" dt="0"/>
  <p:txStyles>
    <p:titleStyle>
      <a:lvl1pPr algn="l" defTabSz="914400" rtl="0" eaLnBrk="1" latinLnBrk="0" hangingPunct="1">
        <a:lnSpc>
          <a:spcPct val="90000"/>
        </a:lnSpc>
        <a:spcBef>
          <a:spcPct val="0"/>
        </a:spcBef>
        <a:buNone/>
        <a:defRPr kumimoji="1" sz="3200" b="1" kern="1200" cap="all" baseline="0">
          <a:solidFill>
            <a:schemeClr val="tx2"/>
          </a:solidFill>
          <a:latin typeface="+mj-lt"/>
          <a:ea typeface="+mj-ea"/>
          <a:cs typeface="+mj-cs"/>
        </a:defRPr>
      </a:lvl1pPr>
    </p:titleStyle>
    <p:bodyStyle>
      <a:lvl1pPr marL="0" indent="0" algn="l" defTabSz="914400" rtl="0" eaLnBrk="1" latinLnBrk="0" hangingPunct="1">
        <a:lnSpc>
          <a:spcPct val="120000"/>
        </a:lnSpc>
        <a:spcBef>
          <a:spcPts val="0"/>
        </a:spcBef>
        <a:spcAft>
          <a:spcPts val="800"/>
        </a:spcAft>
        <a:buFont typeface="Arial" panose="020B0604020202020204" pitchFamily="34" charset="0"/>
        <a:buNone/>
        <a:defRPr kumimoji="1" sz="1600" kern="1200">
          <a:solidFill>
            <a:schemeClr val="tx1"/>
          </a:solidFill>
          <a:latin typeface="+mn-lt"/>
          <a:ea typeface="+mn-ea"/>
          <a:cs typeface="+mn-cs"/>
        </a:defRPr>
      </a:lvl1pPr>
      <a:lvl2pPr marL="228600" indent="-228600" algn="l" defTabSz="914400" rtl="0" eaLnBrk="1" latinLnBrk="0" hangingPunct="1">
        <a:lnSpc>
          <a:spcPct val="120000"/>
        </a:lnSpc>
        <a:spcBef>
          <a:spcPts val="0"/>
        </a:spcBef>
        <a:spcAft>
          <a:spcPts val="800"/>
        </a:spcAft>
        <a:buClr>
          <a:schemeClr val="tx2"/>
        </a:buClr>
        <a:buFont typeface="Wingdings" panose="05000000000000000000" pitchFamily="2" charset="2"/>
        <a:buChar char="n"/>
        <a:defRPr kumimoji="1" sz="1600" kern="1200">
          <a:solidFill>
            <a:schemeClr val="tx1"/>
          </a:solidFill>
          <a:latin typeface="+mn-lt"/>
          <a:ea typeface="+mn-ea"/>
          <a:cs typeface="+mn-cs"/>
        </a:defRPr>
      </a:lvl2pPr>
      <a:lvl3pPr marL="355600" indent="-177800" algn="l" defTabSz="914400" rtl="0" eaLnBrk="1" latinLnBrk="0" hangingPunct="1">
        <a:lnSpc>
          <a:spcPct val="120000"/>
        </a:lnSpc>
        <a:spcBef>
          <a:spcPts val="0"/>
        </a:spcBef>
        <a:spcAft>
          <a:spcPts val="800"/>
        </a:spcAft>
        <a:buClr>
          <a:schemeClr val="tx2"/>
        </a:buClr>
        <a:buFont typeface="Wingdings" panose="05000000000000000000" pitchFamily="2" charset="2"/>
        <a:buChar char="§"/>
        <a:defRPr kumimoji="1" sz="1600" kern="1200">
          <a:solidFill>
            <a:schemeClr val="tx1"/>
          </a:solidFill>
          <a:latin typeface="+mn-lt"/>
          <a:ea typeface="+mn-ea"/>
          <a:cs typeface="+mn-cs"/>
        </a:defRPr>
      </a:lvl3pPr>
      <a:lvl4pPr marL="539750" indent="-184150"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4pPr>
      <a:lvl5pPr marL="719138" indent="-179388" algn="l" defTabSz="914400" rtl="0" eaLnBrk="1" latinLnBrk="0" hangingPunct="1">
        <a:lnSpc>
          <a:spcPct val="120000"/>
        </a:lnSpc>
        <a:spcBef>
          <a:spcPts val="0"/>
        </a:spcBef>
        <a:spcAft>
          <a:spcPts val="800"/>
        </a:spcAft>
        <a:buFont typeface="Symbol" panose="05050102010706020507" pitchFamily="18" charset="2"/>
        <a:buChar char="+"/>
        <a:defRPr kumimoji="1" sz="1600" kern="1200">
          <a:solidFill>
            <a:schemeClr val="tx1"/>
          </a:solidFill>
          <a:latin typeface="+mn-lt"/>
          <a:ea typeface="+mn-ea"/>
          <a:cs typeface="+mn-cs"/>
        </a:defRPr>
      </a:lvl5pPr>
      <a:lvl6pPr marL="25146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anose="020B0604020202020204" pitchFamily="34" charset="0"/>
        <a:buChar char="•"/>
        <a:defRPr kumimoji="1" sz="2000" kern="1200">
          <a:solidFill>
            <a:schemeClr val="tx1"/>
          </a:solidFill>
          <a:latin typeface="+mn-lt"/>
          <a:ea typeface="+mn-ea"/>
          <a:cs typeface="+mn-cs"/>
        </a:defRPr>
      </a:lvl9pPr>
    </p:bodyStyle>
    <p:otherStyle>
      <a:defPPr>
        <a:defRPr lang="de-DE"/>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pos="290">
          <p15:clr>
            <a:srgbClr val="F26B43"/>
          </p15:clr>
        </p15:guide>
        <p15:guide id="2" pos="676">
          <p15:clr>
            <a:srgbClr val="F26B43"/>
          </p15:clr>
        </p15:guide>
        <p15:guide id="3" pos="3841">
          <p15:clr>
            <a:srgbClr val="F26B43"/>
          </p15:clr>
        </p15:guide>
        <p15:guide id="4" pos="7378">
          <p15:clr>
            <a:srgbClr val="F26B43"/>
          </p15:clr>
        </p15:guide>
        <p15:guide id="5" pos="6289">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100.xml.rels><?xml version="1.0" encoding="UTF-8" standalone="yes"?>
<Relationships xmlns="http://schemas.openxmlformats.org/package/2006/relationships"><Relationship Id="rId8" Type="http://schemas.openxmlformats.org/officeDocument/2006/relationships/image" Target="../media/image98.png"/><Relationship Id="rId13" Type="http://schemas.openxmlformats.org/officeDocument/2006/relationships/image" Target="../media/image103.png"/><Relationship Id="rId18" Type="http://schemas.openxmlformats.org/officeDocument/2006/relationships/image" Target="../media/image108.jpeg"/><Relationship Id="rId3" Type="http://schemas.openxmlformats.org/officeDocument/2006/relationships/image" Target="../media/image93.jpeg"/><Relationship Id="rId7" Type="http://schemas.openxmlformats.org/officeDocument/2006/relationships/image" Target="../media/image97.jpeg"/><Relationship Id="rId12" Type="http://schemas.openxmlformats.org/officeDocument/2006/relationships/image" Target="../media/image102.png"/><Relationship Id="rId17" Type="http://schemas.openxmlformats.org/officeDocument/2006/relationships/image" Target="../media/image107.png"/><Relationship Id="rId2" Type="http://schemas.openxmlformats.org/officeDocument/2006/relationships/image" Target="../media/image92.png"/><Relationship Id="rId16" Type="http://schemas.openxmlformats.org/officeDocument/2006/relationships/image" Target="../media/image106.jpeg"/><Relationship Id="rId20" Type="http://schemas.openxmlformats.org/officeDocument/2006/relationships/image" Target="../media/image110.jpeg"/><Relationship Id="rId1" Type="http://schemas.openxmlformats.org/officeDocument/2006/relationships/slideLayout" Target="../slideLayouts/slideLayout3.xml"/><Relationship Id="rId6" Type="http://schemas.openxmlformats.org/officeDocument/2006/relationships/image" Target="../media/image96.png"/><Relationship Id="rId11" Type="http://schemas.openxmlformats.org/officeDocument/2006/relationships/image" Target="../media/image101.jpeg"/><Relationship Id="rId5" Type="http://schemas.openxmlformats.org/officeDocument/2006/relationships/image" Target="../media/image95.png"/><Relationship Id="rId15" Type="http://schemas.openxmlformats.org/officeDocument/2006/relationships/image" Target="../media/image105.jpeg"/><Relationship Id="rId10" Type="http://schemas.openxmlformats.org/officeDocument/2006/relationships/image" Target="../media/image100.jpeg"/><Relationship Id="rId19" Type="http://schemas.openxmlformats.org/officeDocument/2006/relationships/image" Target="../media/image109.jpeg"/><Relationship Id="rId4" Type="http://schemas.openxmlformats.org/officeDocument/2006/relationships/image" Target="../media/image94.png"/><Relationship Id="rId9" Type="http://schemas.openxmlformats.org/officeDocument/2006/relationships/image" Target="../media/image99.jpeg"/><Relationship Id="rId14" Type="http://schemas.openxmlformats.org/officeDocument/2006/relationships/image" Target="../media/image104.png"/></Relationships>
</file>

<file path=ppt/slides/_rels/slide101.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8" Type="http://schemas.openxmlformats.org/officeDocument/2006/relationships/image" Target="../media/image117.png"/><Relationship Id="rId13" Type="http://schemas.openxmlformats.org/officeDocument/2006/relationships/image" Target="../media/image122.png"/><Relationship Id="rId18" Type="http://schemas.openxmlformats.org/officeDocument/2006/relationships/image" Target="../media/image127.png"/><Relationship Id="rId3" Type="http://schemas.openxmlformats.org/officeDocument/2006/relationships/image" Target="../media/image113.png"/><Relationship Id="rId7" Type="http://schemas.openxmlformats.org/officeDocument/2006/relationships/image" Target="../media/image116.png"/><Relationship Id="rId12" Type="http://schemas.openxmlformats.org/officeDocument/2006/relationships/image" Target="../media/image121.png"/><Relationship Id="rId17" Type="http://schemas.openxmlformats.org/officeDocument/2006/relationships/image" Target="../media/image126.png"/><Relationship Id="rId2" Type="http://schemas.openxmlformats.org/officeDocument/2006/relationships/image" Target="../media/image112.jpeg"/><Relationship Id="rId16" Type="http://schemas.openxmlformats.org/officeDocument/2006/relationships/image" Target="../media/image125.png"/><Relationship Id="rId1" Type="http://schemas.openxmlformats.org/officeDocument/2006/relationships/slideLayout" Target="../slideLayouts/slideLayout3.xml"/><Relationship Id="rId6" Type="http://schemas.openxmlformats.org/officeDocument/2006/relationships/image" Target="../media/image115.png"/><Relationship Id="rId11" Type="http://schemas.openxmlformats.org/officeDocument/2006/relationships/image" Target="../media/image120.png"/><Relationship Id="rId5" Type="http://schemas.openxmlformats.org/officeDocument/2006/relationships/image" Target="../media/image114.jpeg"/><Relationship Id="rId15" Type="http://schemas.openxmlformats.org/officeDocument/2006/relationships/image" Target="../media/image124.png"/><Relationship Id="rId10" Type="http://schemas.openxmlformats.org/officeDocument/2006/relationships/image" Target="../media/image119.png"/><Relationship Id="rId19" Type="http://schemas.openxmlformats.org/officeDocument/2006/relationships/image" Target="../media/image128.png"/><Relationship Id="rId4" Type="http://schemas.openxmlformats.org/officeDocument/2006/relationships/image" Target="../media/image62.png"/><Relationship Id="rId9" Type="http://schemas.openxmlformats.org/officeDocument/2006/relationships/image" Target="../media/image118.png"/><Relationship Id="rId14" Type="http://schemas.openxmlformats.org/officeDocument/2006/relationships/image" Target="../media/image123.png"/></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136.png"/><Relationship Id="rId3" Type="http://schemas.openxmlformats.org/officeDocument/2006/relationships/image" Target="../media/image129.png"/><Relationship Id="rId7" Type="http://schemas.openxmlformats.org/officeDocument/2006/relationships/image" Target="../media/image132.png"/><Relationship Id="rId12" Type="http://schemas.openxmlformats.org/officeDocument/2006/relationships/image" Target="../media/image62.pn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3.jpeg"/><Relationship Id="rId11" Type="http://schemas.openxmlformats.org/officeDocument/2006/relationships/image" Target="../media/image135.jpeg"/><Relationship Id="rId5" Type="http://schemas.openxmlformats.org/officeDocument/2006/relationships/image" Target="../media/image131.png"/><Relationship Id="rId10" Type="http://schemas.openxmlformats.org/officeDocument/2006/relationships/image" Target="../media/image134.png"/><Relationship Id="rId4" Type="http://schemas.openxmlformats.org/officeDocument/2006/relationships/image" Target="../media/image130.png"/><Relationship Id="rId9" Type="http://schemas.openxmlformats.org/officeDocument/2006/relationships/image" Target="../media/image133.png"/><Relationship Id="rId14" Type="http://schemas.openxmlformats.org/officeDocument/2006/relationships/image" Target="../media/image137.jpeg"/></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8" Type="http://schemas.openxmlformats.org/officeDocument/2006/relationships/image" Target="../media/image11.jpeg"/><Relationship Id="rId3" Type="http://schemas.openxmlformats.org/officeDocument/2006/relationships/image" Target="../media/image6.png"/><Relationship Id="rId7" Type="http://schemas.openxmlformats.org/officeDocument/2006/relationships/image" Target="../media/image10.jpeg"/><Relationship Id="rId2" Type="http://schemas.openxmlformats.org/officeDocument/2006/relationships/image" Target="../media/image5.png"/><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png"/><Relationship Id="rId10" Type="http://schemas.openxmlformats.org/officeDocument/2006/relationships/image" Target="../media/image13.png"/><Relationship Id="rId4" Type="http://schemas.openxmlformats.org/officeDocument/2006/relationships/image" Target="../media/image7.png"/><Relationship Id="rId9" Type="http://schemas.openxmlformats.org/officeDocument/2006/relationships/image" Target="../media/image12.jpeg"/></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4.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4.xml"/></Relationships>
</file>

<file path=ppt/slides/_rels/slide12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126.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4.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9.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6.jpeg"/><Relationship Id="rId7" Type="http://schemas.openxmlformats.org/officeDocument/2006/relationships/image" Target="../media/image19.jpeg"/><Relationship Id="rId2" Type="http://schemas.openxmlformats.org/officeDocument/2006/relationships/image" Target="../media/image15.png"/><Relationship Id="rId1" Type="http://schemas.openxmlformats.org/officeDocument/2006/relationships/slideLayout" Target="../slideLayouts/slideLayout3.xml"/><Relationship Id="rId6" Type="http://schemas.openxmlformats.org/officeDocument/2006/relationships/image" Target="../media/image18.jpeg"/><Relationship Id="rId5" Type="http://schemas.openxmlformats.org/officeDocument/2006/relationships/image" Target="../media/image6.png"/><Relationship Id="rId4" Type="http://schemas.openxmlformats.org/officeDocument/2006/relationships/image" Target="../media/image17.jpeg"/></Relationships>
</file>

<file path=ppt/slides/_rels/slide130.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147.png"/><Relationship Id="rId5" Type="http://schemas.openxmlformats.org/officeDocument/2006/relationships/image" Target="../media/image146.png"/><Relationship Id="rId4" Type="http://schemas.openxmlformats.org/officeDocument/2006/relationships/image" Target="../media/image145.png"/></Relationships>
</file>

<file path=ppt/slides/_rels/slide132.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notesSlide" Target="../notesSlides/notesSlide27.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148.png"/></Relationships>
</file>

<file path=ppt/slides/_rels/slide133.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notesSlide" Target="../notesSlides/notesSlide28.xml"/><Relationship Id="rId1" Type="http://schemas.openxmlformats.org/officeDocument/2006/relationships/slideLayout" Target="../slideLayouts/slideLayout3.xml"/><Relationship Id="rId5" Type="http://schemas.openxmlformats.org/officeDocument/2006/relationships/image" Target="../media/image151.png"/><Relationship Id="rId4" Type="http://schemas.openxmlformats.org/officeDocument/2006/relationships/image" Target="../media/image150.png"/></Relationships>
</file>

<file path=ppt/slides/_rels/slide13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3.xml"/></Relationships>
</file>

<file path=ppt/slides/_rels/slide13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3.xml"/></Relationships>
</file>

<file path=ppt/slides/_rels/slide139.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0.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1.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2.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6.png"/><Relationship Id="rId1" Type="http://schemas.openxmlformats.org/officeDocument/2006/relationships/slideLayout" Target="../slideLayouts/slideLayout3.xml"/></Relationships>
</file>

<file path=ppt/slides/_rels/slide143.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4.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4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46.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9.png"/><Relationship Id="rId1" Type="http://schemas.openxmlformats.org/officeDocument/2006/relationships/slideLayout" Target="../slideLayouts/slideLayout3.xml"/></Relationships>
</file>

<file path=ppt/slides/_rels/slide147.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0.png"/><Relationship Id="rId1" Type="http://schemas.openxmlformats.org/officeDocument/2006/relationships/slideLayout" Target="../slideLayouts/slideLayout3.xml"/></Relationships>
</file>

<file path=ppt/slides/_rels/slide14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61.png"/><Relationship Id="rId1" Type="http://schemas.openxmlformats.org/officeDocument/2006/relationships/slideLayout" Target="../slideLayouts/slideLayout3.xml"/></Relationships>
</file>

<file path=ppt/slides/_rels/slide14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51.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54.png"/><Relationship Id="rId1" Type="http://schemas.openxmlformats.org/officeDocument/2006/relationships/slideLayout" Target="../slideLayouts/slideLayout3.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155.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156.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157.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158.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159.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60.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16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3.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3.xml"/></Relationships>
</file>

<file path=ppt/slides/_rels/slide16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3.xml"/></Relationships>
</file>

<file path=ppt/slides/_rels/slide1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1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2.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3.xml"/></Relationships>
</file>

<file path=ppt/slides/_rels/slide17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3.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5.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3.xml"/></Relationships>
</file>

<file path=ppt/slides/_rels/slide186.xml.rels><?xml version="1.0" encoding="UTF-8" standalone="yes"?>
<Relationships xmlns="http://schemas.openxmlformats.org/package/2006/relationships"><Relationship Id="rId2" Type="http://schemas.openxmlformats.org/officeDocument/2006/relationships/image" Target="../media/image177.png"/><Relationship Id="rId1" Type="http://schemas.openxmlformats.org/officeDocument/2006/relationships/slideLayout" Target="../slideLayouts/slideLayout3.xml"/></Relationships>
</file>

<file path=ppt/slides/_rels/slide187.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3.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9.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0.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3.xml"/></Relationships>
</file>

<file path=ppt/slides/_rels/slide191.xml.rels><?xml version="1.0" encoding="UTF-8" standalone="yes"?>
<Relationships xmlns="http://schemas.openxmlformats.org/package/2006/relationships"><Relationship Id="rId2" Type="http://schemas.openxmlformats.org/officeDocument/2006/relationships/image" Target="../media/image183.png"/><Relationship Id="rId1" Type="http://schemas.openxmlformats.org/officeDocument/2006/relationships/slideLayout" Target="../slideLayouts/slideLayout3.xml"/></Relationships>
</file>

<file path=ppt/slides/_rels/slide192.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3.xml"/></Relationships>
</file>

<file path=ppt/slides/_rels/slide193.xml.rels><?xml version="1.0" encoding="UTF-8" standalone="yes"?>
<Relationships xmlns="http://schemas.openxmlformats.org/package/2006/relationships"><Relationship Id="rId2" Type="http://schemas.openxmlformats.org/officeDocument/2006/relationships/image" Target="../media/image185.png"/><Relationship Id="rId1" Type="http://schemas.openxmlformats.org/officeDocument/2006/relationships/slideLayout" Target="../slideLayouts/slideLayout3.xml"/></Relationships>
</file>

<file path=ppt/slides/_rels/slide194.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195.xml.rels><?xml version="1.0" encoding="UTF-8" standalone="yes"?>
<Relationships xmlns="http://schemas.openxmlformats.org/package/2006/relationships"><Relationship Id="rId2" Type="http://schemas.openxmlformats.org/officeDocument/2006/relationships/image" Target="../media/image188.png"/><Relationship Id="rId1" Type="http://schemas.openxmlformats.org/officeDocument/2006/relationships/slideLayout" Target="../slideLayouts/slideLayout3.xml"/></Relationships>
</file>

<file path=ppt/slides/_rels/slide196.xml.rels><?xml version="1.0" encoding="UTF-8" standalone="yes"?>
<Relationships xmlns="http://schemas.openxmlformats.org/package/2006/relationships"><Relationship Id="rId2" Type="http://schemas.openxmlformats.org/officeDocument/2006/relationships/image" Target="../media/image189.png"/><Relationship Id="rId1" Type="http://schemas.openxmlformats.org/officeDocument/2006/relationships/slideLayout" Target="../slideLayouts/slideLayout3.xml"/></Relationships>
</file>

<file path=ppt/slides/_rels/slide197.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3.xml"/></Relationships>
</file>

<file path=ppt/slides/_rels/slide1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hyperlink" Target="http://creativecommons.org/licenses/by-sa/3.0" TargetMode="External"/><Relationship Id="rId7" Type="http://schemas.openxmlformats.org/officeDocument/2006/relationships/hyperlink" Target="http://creativecommons.org/licenses/by-sa/2.0" TargetMode="External"/><Relationship Id="rId2" Type="http://schemas.openxmlformats.org/officeDocument/2006/relationships/hyperlink" Target="http://free-electrons.com/doc/training/embedded-linux/embedded-linux-slides.pdf" TargetMode="External"/><Relationship Id="rId1" Type="http://schemas.openxmlformats.org/officeDocument/2006/relationships/slideLayout" Target="../slideLayouts/slideLayout3.xml"/><Relationship Id="rId6" Type="http://schemas.openxmlformats.org/officeDocument/2006/relationships/hyperlink" Target="http://www.yoctoproject.org/" TargetMode="External"/><Relationship Id="rId5" Type="http://schemas.openxmlformats.org/officeDocument/2006/relationships/hyperlink" Target="https://www.gnu.org/licenses/old-licenses/gpl-2.0.en.html" TargetMode="External"/><Relationship Id="rId4" Type="http://schemas.openxmlformats.org/officeDocument/2006/relationships/hyperlink" Target="http://www.denx.de/wiki/publish/U-Bootdoc/U-Bootdoc.pdf" TargetMode="Externa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2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1.xml.rels><?xml version="1.0" encoding="UTF-8" standalone="yes"?>
<Relationships xmlns="http://schemas.openxmlformats.org/package/2006/relationships"><Relationship Id="rId2" Type="http://schemas.openxmlformats.org/officeDocument/2006/relationships/image" Target="../media/image192.png"/><Relationship Id="rId1" Type="http://schemas.openxmlformats.org/officeDocument/2006/relationships/slideLayout" Target="../slideLayouts/slideLayout3.xml"/></Relationships>
</file>

<file path=ppt/slides/_rels/slide202.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3.xml"/></Relationships>
</file>

<file path=ppt/slides/_rels/slide203.xml.rels><?xml version="1.0" encoding="UTF-8" standalone="yes"?>
<Relationships xmlns="http://schemas.openxmlformats.org/package/2006/relationships"><Relationship Id="rId2" Type="http://schemas.openxmlformats.org/officeDocument/2006/relationships/image" Target="../media/image194.png"/><Relationship Id="rId1" Type="http://schemas.openxmlformats.org/officeDocument/2006/relationships/slideLayout" Target="../slideLayouts/slideLayout3.xml"/></Relationships>
</file>

<file path=ppt/slides/_rels/slide2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7.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image" Target="../media/image195.jpeg"/><Relationship Id="rId1" Type="http://schemas.openxmlformats.org/officeDocument/2006/relationships/slideLayout" Target="../slideLayouts/slideLayout3.xml"/></Relationships>
</file>

<file path=ppt/slides/_rels/slide208.xml.rels><?xml version="1.0" encoding="UTF-8" standalone="yes"?>
<Relationships xmlns="http://schemas.openxmlformats.org/package/2006/relationships"><Relationship Id="rId2" Type="http://schemas.openxmlformats.org/officeDocument/2006/relationships/image" Target="../media/image197.png"/><Relationship Id="rId1" Type="http://schemas.openxmlformats.org/officeDocument/2006/relationships/slideLayout" Target="../slideLayouts/slideLayout3.xml"/></Relationships>
</file>

<file path=ppt/slides/_rels/slide209.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3.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hyperlink" Target="http://layers.openembedded.org/layerindex/branch/master/recipes/" TargetMode="External"/><Relationship Id="rId1" Type="http://schemas.openxmlformats.org/officeDocument/2006/relationships/slideLayout" Target="../slideLayouts/slideLayout3.xml"/></Relationships>
</file>

<file path=ppt/slides/_rels/slide2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8.xml.rels><?xml version="1.0" encoding="UTF-8" standalone="yes"?>
<Relationships xmlns="http://schemas.openxmlformats.org/package/2006/relationships"><Relationship Id="rId2" Type="http://schemas.openxmlformats.org/officeDocument/2006/relationships/hyperlink" Target="https://community.nxp.com/docs/DOC-94953" TargetMode="External"/><Relationship Id="rId1" Type="http://schemas.openxmlformats.org/officeDocument/2006/relationships/slideLayout" Target="../slideLayouts/slideLayout3.xml"/></Relationships>
</file>

<file path=ppt/slides/_rels/slide219.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hyperlink" Target="https://www.gnu.org/licenses/old-licenses/gpl-2.0.en.html" TargetMode="External"/><Relationship Id="rId2" Type="http://schemas.openxmlformats.org/officeDocument/2006/relationships/hyperlink" Target="http://www.gnu.org/licenses/fdl.html" TargetMode="External"/><Relationship Id="rId1" Type="http://schemas.openxmlformats.org/officeDocument/2006/relationships/slideLayout" Target="../slideLayouts/slideLayout3.xml"/><Relationship Id="rId4" Type="http://schemas.openxmlformats.org/officeDocument/2006/relationships/hyperlink" Target="http://creativecommons.org/licenses/by-sa/3.0" TargetMode="External"/></Relationships>
</file>

<file path=ppt/slides/_rels/slide3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github.com/meta-qt5/meta-qt5.git" TargetMode="External"/><Relationship Id="rId2" Type="http://schemas.openxmlformats.org/officeDocument/2006/relationships/hyperlink" Target="https://github.com/renesas-rz/meta-rzg-demos" TargetMode="Externa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5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0.png"/><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2.png"/><Relationship Id="rId1" Type="http://schemas.openxmlformats.org/officeDocument/2006/relationships/slideLayout" Target="../slideLayouts/slideLayout3.xml"/><Relationship Id="rId5" Type="http://schemas.openxmlformats.org/officeDocument/2006/relationships/image" Target="../media/image30.png"/><Relationship Id="rId4" Type="http://schemas.openxmlformats.org/officeDocument/2006/relationships/image" Target="../media/image31.png"/></Relationships>
</file>

<file path=ppt/slides/_rels/slide6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6.png"/><Relationship Id="rId1" Type="http://schemas.openxmlformats.org/officeDocument/2006/relationships/slideLayout" Target="../slideLayouts/slideLayout3.xml"/><Relationship Id="rId4" Type="http://schemas.openxmlformats.org/officeDocument/2006/relationships/image" Target="../media/image36.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hyperlink" Target="http://en.wikipedia.org/wiki/Free_software" TargetMode="External"/><Relationship Id="rId2" Type="http://schemas.openxmlformats.org/officeDocument/2006/relationships/hyperlink" Target="http://wiki.qt.io/Supported_Platforms" TargetMode="External"/><Relationship Id="rId1" Type="http://schemas.openxmlformats.org/officeDocument/2006/relationships/slideLayout" Target="../slideLayouts/slideLayout3.xml"/><Relationship Id="rId4" Type="http://schemas.openxmlformats.org/officeDocument/2006/relationships/hyperlink" Target="http://www.qt.io/FAQ/" TargetMode="External"/></Relationships>
</file>

<file path=ppt/slides/_rels/slide74.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39.jpeg"/><Relationship Id="rId4" Type="http://schemas.openxmlformats.org/officeDocument/2006/relationships/image" Target="../media/image38.jpeg"/></Relationships>
</file>

<file path=ppt/slides/_rels/slide7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3.xml"/><Relationship Id="rId4" Type="http://schemas.openxmlformats.org/officeDocument/2006/relationships/image" Target="../media/image46.jpeg"/></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6" Type="http://schemas.openxmlformats.org/officeDocument/2006/relationships/image" Target="../media/image51.jpeg"/><Relationship Id="rId5" Type="http://schemas.openxmlformats.org/officeDocument/2006/relationships/image" Target="../media/image50.jpeg"/><Relationship Id="rId4" Type="http://schemas.openxmlformats.org/officeDocument/2006/relationships/image" Target="../media/image49.jpe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3" Type="http://schemas.openxmlformats.org/officeDocument/2006/relationships/image" Target="../media/image53.jpeg"/><Relationship Id="rId7" Type="http://schemas.openxmlformats.org/officeDocument/2006/relationships/image" Target="../media/image57.jpeg"/><Relationship Id="rId2" Type="http://schemas.openxmlformats.org/officeDocument/2006/relationships/image" Target="../media/image52.png"/><Relationship Id="rId1" Type="http://schemas.openxmlformats.org/officeDocument/2006/relationships/slideLayout" Target="../slideLayouts/slideLayout3.xml"/><Relationship Id="rId6" Type="http://schemas.openxmlformats.org/officeDocument/2006/relationships/image" Target="../media/image56.jpeg"/><Relationship Id="rId5" Type="http://schemas.openxmlformats.org/officeDocument/2006/relationships/image" Target="../media/image55.jpeg"/><Relationship Id="rId4" Type="http://schemas.openxmlformats.org/officeDocument/2006/relationships/image" Target="../media/image54.jpeg"/></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7" Type="http://schemas.openxmlformats.org/officeDocument/2006/relationships/image" Target="../media/image63.jpeg"/><Relationship Id="rId2" Type="http://schemas.openxmlformats.org/officeDocument/2006/relationships/image" Target="../media/image58.png"/><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jpeg"/><Relationship Id="rId4" Type="http://schemas.openxmlformats.org/officeDocument/2006/relationships/image" Target="../media/image60.jpe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90.xml.rels><?xml version="1.0" encoding="UTF-8" standalone="yes"?>
<Relationships xmlns="http://schemas.openxmlformats.org/package/2006/relationships"><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3.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8" Type="http://schemas.openxmlformats.org/officeDocument/2006/relationships/image" Target="../media/image76.png"/><Relationship Id="rId3" Type="http://schemas.openxmlformats.org/officeDocument/2006/relationships/image" Target="../media/image71.png"/><Relationship Id="rId7" Type="http://schemas.openxmlformats.org/officeDocument/2006/relationships/image" Target="../media/image75.png"/><Relationship Id="rId2" Type="http://schemas.openxmlformats.org/officeDocument/2006/relationships/image" Target="../media/image70.png"/><Relationship Id="rId1" Type="http://schemas.openxmlformats.org/officeDocument/2006/relationships/slideLayout" Target="../slideLayouts/slideLayout3.xml"/><Relationship Id="rId6" Type="http://schemas.openxmlformats.org/officeDocument/2006/relationships/image" Target="../media/image74.jpeg"/><Relationship Id="rId5" Type="http://schemas.openxmlformats.org/officeDocument/2006/relationships/image" Target="../media/image73.jpeg"/><Relationship Id="rId4" Type="http://schemas.openxmlformats.org/officeDocument/2006/relationships/image" Target="../media/image72.pn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8" Type="http://schemas.openxmlformats.org/officeDocument/2006/relationships/image" Target="../media/image83.png"/><Relationship Id="rId13" Type="http://schemas.openxmlformats.org/officeDocument/2006/relationships/image" Target="../media/image88.png"/><Relationship Id="rId3" Type="http://schemas.openxmlformats.org/officeDocument/2006/relationships/image" Target="../media/image78.png"/><Relationship Id="rId7" Type="http://schemas.openxmlformats.org/officeDocument/2006/relationships/image" Target="../media/image82.png"/><Relationship Id="rId12" Type="http://schemas.openxmlformats.org/officeDocument/2006/relationships/image" Target="../media/image87.png"/><Relationship Id="rId2" Type="http://schemas.openxmlformats.org/officeDocument/2006/relationships/image" Target="../media/image77.png"/><Relationship Id="rId1" Type="http://schemas.openxmlformats.org/officeDocument/2006/relationships/slideLayout" Target="../slideLayouts/slideLayout3.xml"/><Relationship Id="rId6" Type="http://schemas.openxmlformats.org/officeDocument/2006/relationships/image" Target="../media/image81.png"/><Relationship Id="rId11" Type="http://schemas.openxmlformats.org/officeDocument/2006/relationships/image" Target="../media/image86.png"/><Relationship Id="rId5" Type="http://schemas.openxmlformats.org/officeDocument/2006/relationships/image" Target="../media/image80.png"/><Relationship Id="rId10" Type="http://schemas.openxmlformats.org/officeDocument/2006/relationships/image" Target="../media/image85.png"/><Relationship Id="rId4" Type="http://schemas.openxmlformats.org/officeDocument/2006/relationships/image" Target="../media/image79.png"/><Relationship Id="rId9" Type="http://schemas.openxmlformats.org/officeDocument/2006/relationships/image" Target="../media/image84.png"/></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platzhalter 1"/>
          <p:cNvSpPr>
            <a:spLocks noGrp="1"/>
          </p:cNvSpPr>
          <p:nvPr>
            <p:ph type="body" sz="quarter" idx="11"/>
          </p:nvPr>
        </p:nvSpPr>
        <p:spPr/>
        <p:txBody>
          <a:bodyPr/>
          <a:lstStyle/>
          <a:p>
            <a:r>
              <a:rPr lang="en-US" altLang="ja-JP" dirty="0" smtClean="0"/>
              <a:t>RZ/G1 technical Seminar</a:t>
            </a:r>
            <a:endParaRPr kumimoji="1" lang="en-US" altLang="ja-JP" cap="all" dirty="0" smtClean="0"/>
          </a:p>
          <a:p>
            <a:pPr lvl="1"/>
            <a:r>
              <a:rPr kumimoji="1" lang="en-US" altLang="ja-JP" sz="2000" cap="all" smtClean="0"/>
              <a:t>OVERALL</a:t>
            </a:r>
            <a:endParaRPr kumimoji="1" lang="en-US" altLang="ja-JP" sz="2000" cap="all" dirty="0" smtClean="0"/>
          </a:p>
        </p:txBody>
      </p:sp>
      <p:sp>
        <p:nvSpPr>
          <p:cNvPr id="3" name="Textplatzhalter 2"/>
          <p:cNvSpPr>
            <a:spLocks noGrp="1"/>
          </p:cNvSpPr>
          <p:nvPr>
            <p:ph type="body" sz="quarter" idx="13"/>
          </p:nvPr>
        </p:nvSpPr>
        <p:spPr>
          <a:xfrm>
            <a:off x="1080000" y="2700000"/>
            <a:ext cx="5040000" cy="1348401"/>
          </a:xfrm>
        </p:spPr>
        <p:txBody>
          <a:bodyPr/>
          <a:lstStyle/>
          <a:p>
            <a:r>
              <a:rPr lang="en-US" dirty="0" smtClean="0"/>
              <a:t>Date: May 20, 2016</a:t>
            </a:r>
            <a:endParaRPr lang="en-US" dirty="0"/>
          </a:p>
          <a:p>
            <a:r>
              <a:rPr lang="en-US" dirty="0" smtClean="0"/>
              <a:t>Name: RZG project</a:t>
            </a:r>
            <a:endParaRPr lang="en-US" dirty="0"/>
          </a:p>
          <a:p>
            <a:r>
              <a:rPr lang="en-US" dirty="0" smtClean="0"/>
              <a:t>OA solution department</a:t>
            </a:r>
            <a:endParaRPr lang="en-US" dirty="0"/>
          </a:p>
          <a:p>
            <a:r>
              <a:rPr lang="en-US" dirty="0" err="1" smtClean="0"/>
              <a:t>Renesas</a:t>
            </a:r>
            <a:r>
              <a:rPr lang="en-US" dirty="0" smtClean="0"/>
              <a:t> </a:t>
            </a:r>
            <a:r>
              <a:rPr lang="en-US" dirty="0"/>
              <a:t>Electronics </a:t>
            </a:r>
            <a:r>
              <a:rPr lang="en-US" dirty="0" smtClean="0"/>
              <a:t>Corporation</a:t>
            </a:r>
            <a:endParaRPr lang="en-US" dirty="0"/>
          </a:p>
        </p:txBody>
      </p:sp>
    </p:spTree>
    <p:extLst>
      <p:ext uri="{BB962C8B-B14F-4D97-AF65-F5344CB8AC3E}">
        <p14:creationId xmlns:p14="http://schemas.microsoft.com/office/powerpoint/2010/main" val="2108828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p:cNvSpPr>
            <a:spLocks noGrp="1"/>
          </p:cNvSpPr>
          <p:nvPr>
            <p:ph type="title"/>
          </p:nvPr>
        </p:nvSpPr>
        <p:spPr>
          <a:xfrm>
            <a:off x="191344" y="93643"/>
            <a:ext cx="8520000" cy="720197"/>
          </a:xfrm>
        </p:spPr>
        <p:txBody>
          <a:bodyPr/>
          <a:lstStyle/>
          <a:p>
            <a:pPr lvl="0"/>
            <a:r>
              <a:rPr lang="en-US" altLang="ja-JP" dirty="0" smtClean="0">
                <a:solidFill>
                  <a:srgbClr val="06418C"/>
                </a:solidFill>
                <a:latin typeface="Arial" panose="020B0604020202020204" pitchFamily="34" charset="0"/>
                <a:ea typeface="Meiryo UI" panose="020B0604030504040204" pitchFamily="50" charset="-128"/>
                <a:cs typeface="Arial" panose="020B0604020202020204" pitchFamily="34" charset="0"/>
              </a:rPr>
              <a:t>RZ/G1M</a:t>
            </a:r>
            <a:r>
              <a:rPr lang="ja-JP" altLang="en-US" dirty="0" smtClean="0">
                <a:solidFill>
                  <a:srgbClr val="06418C"/>
                </a:solidFill>
                <a:latin typeface="Arial" panose="020B0604020202020204" pitchFamily="34" charset="0"/>
                <a:ea typeface="Meiryo UI" panose="020B0604030504040204" pitchFamily="50" charset="-128"/>
                <a:cs typeface="Arial" panose="020B0604020202020204" pitchFamily="34" charset="0"/>
              </a:rPr>
              <a:t> </a:t>
            </a:r>
            <a:r>
              <a:rPr lang="en-US" altLang="ja-JP" sz="2000" dirty="0" smtClean="0">
                <a:solidFill>
                  <a:srgbClr val="06418C"/>
                </a:solidFill>
                <a:latin typeface="Arial" panose="020B0604020202020204" pitchFamily="34" charset="0"/>
                <a:ea typeface="Meiryo UI" panose="020B0604030504040204" pitchFamily="50" charset="-128"/>
                <a:cs typeface="Arial" panose="020B0604020202020204" pitchFamily="34" charset="0"/>
              </a:rPr>
              <a:t>(R8A77430</a:t>
            </a:r>
            <a:r>
              <a:rPr lang="en-US" altLang="ja-JP" sz="2000" dirty="0">
                <a:solidFill>
                  <a:srgbClr val="06418C"/>
                </a:solidFill>
                <a:latin typeface="Arial" panose="020B0604020202020204" pitchFamily="34" charset="0"/>
                <a:ea typeface="Meiryo UI" panose="020B0604030504040204" pitchFamily="50" charset="-128"/>
                <a:cs typeface="Arial" panose="020B0604020202020204" pitchFamily="34" charset="0"/>
              </a:rPr>
              <a:t>) </a:t>
            </a:r>
            <a:r>
              <a:rPr lang="en-US" altLang="ja-JP" sz="2000" dirty="0" smtClean="0">
                <a:solidFill>
                  <a:srgbClr val="06418C"/>
                </a:solidFill>
                <a:latin typeface="Arial" panose="020B0604020202020204" pitchFamily="34" charset="0"/>
                <a:ea typeface="Meiryo UI" panose="020B0604030504040204" pitchFamily="50" charset="-128"/>
                <a:cs typeface="Arial" panose="020B0604020202020204" pitchFamily="34" charset="0"/>
              </a:rPr>
              <a:t/>
            </a:r>
            <a:br>
              <a:rPr lang="en-US" altLang="ja-JP" sz="2000" dirty="0" smtClean="0">
                <a:solidFill>
                  <a:srgbClr val="06418C"/>
                </a:solidFill>
                <a:latin typeface="Arial" panose="020B0604020202020204" pitchFamily="34" charset="0"/>
                <a:ea typeface="Meiryo UI" panose="020B0604030504040204" pitchFamily="50" charset="-128"/>
                <a:cs typeface="Arial" panose="020B0604020202020204" pitchFamily="34" charset="0"/>
              </a:rPr>
            </a:br>
            <a:r>
              <a:rPr lang="en-US" altLang="ja-JP" sz="2000" dirty="0" smtClean="0">
                <a:solidFill>
                  <a:srgbClr val="06418C"/>
                </a:solidFill>
                <a:latin typeface="Arial" panose="020B0604020202020204" pitchFamily="34" charset="0"/>
                <a:ea typeface="Meiryo UI" panose="020B0604030504040204" pitchFamily="50" charset="-128"/>
                <a:cs typeface="Arial" panose="020B0604020202020204" pitchFamily="34" charset="0"/>
              </a:rPr>
              <a:t>Block </a:t>
            </a:r>
            <a:r>
              <a:rPr lang="en-US" altLang="ja-JP" sz="2000" dirty="0">
                <a:solidFill>
                  <a:srgbClr val="06418C"/>
                </a:solidFill>
                <a:latin typeface="Arial" panose="020B0604020202020204" pitchFamily="34" charset="0"/>
                <a:ea typeface="Meiryo UI" panose="020B0604030504040204" pitchFamily="50" charset="-128"/>
                <a:cs typeface="Arial" panose="020B0604020202020204" pitchFamily="34" charset="0"/>
              </a:rPr>
              <a:t>Diagram</a:t>
            </a:r>
            <a:endParaRPr lang="ja-JP" altLang="en-US" sz="2000" dirty="0">
              <a:solidFill>
                <a:srgbClr val="06418C"/>
              </a:solidFill>
              <a:latin typeface="Arial" panose="020B0604020202020204" pitchFamily="34" charset="0"/>
              <a:ea typeface="Meiryo UI" panose="020B0604030504040204" pitchFamily="50" charset="-128"/>
              <a:cs typeface="Arial" panose="020B0604020202020204" pitchFamily="34" charset="0"/>
            </a:endParaRPr>
          </a:p>
        </p:txBody>
      </p:sp>
      <p:pic>
        <p:nvPicPr>
          <p:cNvPr id="5" name="図 4"/>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62407" y="677636"/>
            <a:ext cx="9279245" cy="5674757"/>
          </a:xfrm>
          <a:prstGeom prst="rect">
            <a:avLst/>
          </a:prstGeom>
        </p:spPr>
      </p:pic>
      <p:sp>
        <p:nvSpPr>
          <p:cNvPr id="6" name="Rectangle 2"/>
          <p:cNvSpPr txBox="1">
            <a:spLocks noChangeArrowheads="1"/>
          </p:cNvSpPr>
          <p:nvPr/>
        </p:nvSpPr>
        <p:spPr>
          <a:xfrm>
            <a:off x="2748925" y="405111"/>
            <a:ext cx="9410700" cy="446400"/>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Verdana" pitchFamily="34" charset="0"/>
                <a:ea typeface="HGP創英角ｺﾞｼｯｸUB" pitchFamily="50" charset="-128"/>
                <a:cs typeface="+mj-cs"/>
              </a:defRPr>
            </a:lvl1pPr>
          </a:lstStyle>
          <a:p>
            <a:pPr>
              <a:defRPr/>
            </a:pPr>
            <a:endParaRPr lang="ja-JP" altLang="ja-JP" sz="2800" b="1" dirty="0" smtClean="0">
              <a:solidFill>
                <a:srgbClr val="000000"/>
              </a:solidFill>
            </a:endParaRPr>
          </a:p>
        </p:txBody>
      </p:sp>
      <p:sp>
        <p:nvSpPr>
          <p:cNvPr id="7" name="テキスト ボックス 6"/>
          <p:cNvSpPr txBox="1"/>
          <p:nvPr/>
        </p:nvSpPr>
        <p:spPr>
          <a:xfrm>
            <a:off x="9981132" y="1342549"/>
            <a:ext cx="2159000" cy="954107"/>
          </a:xfrm>
          <a:prstGeom prst="rect">
            <a:avLst/>
          </a:prstGeom>
          <a:noFill/>
        </p:spPr>
        <p:txBody>
          <a:bodyPr>
            <a:spAutoFit/>
          </a:bodyPr>
          <a:lstStyle/>
          <a:p>
            <a:pPr>
              <a:spcBef>
                <a:spcPct val="0"/>
              </a:spcBef>
              <a:defRPr/>
            </a:pP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Power supply voltage (typ.)</a:t>
            </a:r>
          </a:p>
          <a:p>
            <a:pPr>
              <a:spcBef>
                <a:spcPct val="0"/>
              </a:spcBef>
              <a:defRPr/>
            </a:pP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1.8 V: (ETM, SD, LVCMOS I/F, Xtal, JTAG, Trace and RST)</a:t>
            </a:r>
          </a:p>
          <a:p>
            <a:pPr>
              <a:spcBef>
                <a:spcPct val="0"/>
              </a:spcBef>
              <a:defRPr/>
            </a:pP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1.03 V: (core, SATA, PCI Express, USB3.0)</a:t>
            </a:r>
          </a:p>
          <a:p>
            <a:pPr>
              <a:spcBef>
                <a:spcPct val="0"/>
              </a:spcBef>
              <a:defRPr/>
            </a:pP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1.35 V: (DDR3-I/O SSTL Mode:DDR3L)</a:t>
            </a:r>
          </a:p>
          <a:p>
            <a:pPr>
              <a:spcBef>
                <a:spcPct val="0"/>
              </a:spcBef>
              <a:defRPr/>
            </a:pPr>
            <a:r>
              <a:rPr lang="en-US" altLang="ja-JP"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3.3 V: (Others)</a:t>
            </a:r>
            <a:endParaRPr lang="ja-JP" altLang="en-US" sz="8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8" name="正方形/長方形 7"/>
          <p:cNvSpPr/>
          <p:nvPr/>
        </p:nvSpPr>
        <p:spPr>
          <a:xfrm>
            <a:off x="10165725" y="2349501"/>
            <a:ext cx="1984375" cy="420687"/>
          </a:xfrm>
          <a:prstGeom prst="rect">
            <a:avLst/>
          </a:prstGeom>
          <a:noFill/>
          <a:ln w="38100" cap="flat" cmpd="sng" algn="ctr">
            <a:solidFill>
              <a:srgbClr val="FF0000"/>
            </a:solidFill>
            <a:prstDash val="solid"/>
          </a:ln>
          <a:effectLst/>
        </p:spPr>
        <p:txBody>
          <a:bodyPr wrap="none" anchor="ctr"/>
          <a:lstStyle/>
          <a:p>
            <a:pPr algn="ctr">
              <a:spcBef>
                <a:spcPct val="0"/>
              </a:spcBef>
              <a:defRPr/>
            </a:pPr>
            <a:r>
              <a:rPr lang="en-US" altLang="ja-JP" sz="800"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The difference between</a:t>
            </a:r>
          </a:p>
          <a:p>
            <a:pPr algn="ctr">
              <a:spcBef>
                <a:spcPct val="0"/>
              </a:spcBef>
              <a:defRPr/>
            </a:pPr>
            <a:r>
              <a:rPr lang="en-US" altLang="ja-JP" sz="80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RZ/G1E </a:t>
            </a:r>
            <a:r>
              <a:rPr lang="en-US" altLang="ja-JP" sz="800"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rPr>
              <a:t>and </a:t>
            </a:r>
            <a:r>
              <a:rPr lang="en-US" altLang="ja-JP" sz="800" kern="0" dirty="0" smtClean="0">
                <a:solidFill>
                  <a:srgbClr val="FF0000"/>
                </a:solidFill>
                <a:latin typeface="Meiryo UI" panose="020B0604030504040204" pitchFamily="50" charset="-128"/>
                <a:ea typeface="Meiryo UI" panose="020B0604030504040204" pitchFamily="50" charset="-128"/>
                <a:cs typeface="Meiryo UI" panose="020B0604030504040204" pitchFamily="50" charset="-128"/>
              </a:rPr>
              <a:t>RZ/G1M</a:t>
            </a:r>
            <a:endParaRPr lang="ja-JP" altLang="en-US" sz="800" kern="0" dirty="0">
              <a:solidFill>
                <a:srgbClr val="FF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テキスト ボックス 9"/>
          <p:cNvSpPr txBox="1"/>
          <p:nvPr/>
        </p:nvSpPr>
        <p:spPr>
          <a:xfrm>
            <a:off x="4674141" y="60238"/>
            <a:ext cx="7485484" cy="600164"/>
          </a:xfrm>
          <a:prstGeom prst="rect">
            <a:avLst/>
          </a:prstGeom>
          <a:noFill/>
        </p:spPr>
        <p:txBody>
          <a:bodyPr wrap="square" rIns="0" rtlCol="0">
            <a:spAutoFit/>
          </a:bodyPr>
          <a:lstStyle>
            <a:defPPr>
              <a:defRPr lang="ja-JP"/>
            </a:defPPr>
            <a:lvl1pPr fontAlgn="auto">
              <a:spcBef>
                <a:spcPts val="0"/>
              </a:spcBef>
              <a:spcAft>
                <a:spcPts val="0"/>
              </a:spcAft>
              <a:defRPr kumimoji="0" sz="1200" b="1" kern="0">
                <a:solidFill>
                  <a:srgbClr val="0033CC"/>
                </a:solidFill>
                <a:latin typeface="Meiryo UI" panose="020B0604030504040204" pitchFamily="50" charset="-128"/>
                <a:ea typeface="Meiryo UI" panose="020B0604030504040204" pitchFamily="50" charset="-128"/>
                <a:cs typeface="Meiryo UI" panose="020B0604030504040204" pitchFamily="50" charset="-128"/>
              </a:defRPr>
            </a:lvl1pPr>
          </a:lstStyle>
          <a:p>
            <a:r>
              <a:rPr lang="en-US" altLang="ja-JP" sz="1100" dirty="0">
                <a:latin typeface="Arial" panose="020B0604020202020204" pitchFamily="34" charset="0"/>
                <a:cs typeface="Arial" panose="020B0604020202020204" pitchFamily="34" charset="0"/>
              </a:rPr>
              <a:t>*</a:t>
            </a:r>
            <a:r>
              <a:rPr lang="en-US" altLang="ja-JP" sz="1100" dirty="0" smtClean="0">
                <a:latin typeface="Arial" panose="020B0604020202020204" pitchFamily="34" charset="0"/>
                <a:cs typeface="Arial" panose="020B0604020202020204" pitchFamily="34" charset="0"/>
              </a:rPr>
              <a:t>1</a:t>
            </a:r>
            <a:r>
              <a:rPr lang="ja-JP" altLang="en-US" sz="1100" dirty="0" smtClean="0">
                <a:latin typeface="Arial" panose="020B0604020202020204" pitchFamily="34" charset="0"/>
                <a:cs typeface="Arial" panose="020B0604020202020204" pitchFamily="34" charset="0"/>
              </a:rPr>
              <a:t>：</a:t>
            </a:r>
            <a:r>
              <a:rPr lang="en-US" altLang="ja-JP" sz="1100" dirty="0">
                <a:latin typeface="Arial" panose="020B0604020202020204" pitchFamily="34" charset="0"/>
                <a:cs typeface="Arial" panose="020B0604020202020204" pitchFamily="34" charset="0"/>
              </a:rPr>
              <a:t>It becomes the choice of function of either USB3.0 or SATA0 because PHY is used for two purposes</a:t>
            </a:r>
            <a:r>
              <a:rPr lang="en-US" altLang="ja-JP" sz="1100" dirty="0" smtClean="0">
                <a:latin typeface="Arial" panose="020B0604020202020204" pitchFamily="34" charset="0"/>
                <a:cs typeface="Arial" panose="020B0604020202020204" pitchFamily="34" charset="0"/>
              </a:rPr>
              <a:t>.</a:t>
            </a:r>
          </a:p>
          <a:p>
            <a:r>
              <a:rPr lang="en-US" altLang="ja-JP" sz="1100" dirty="0">
                <a:latin typeface="Arial" panose="020B0604020202020204" pitchFamily="34" charset="0"/>
                <a:cs typeface="Arial" panose="020B0604020202020204" pitchFamily="34" charset="0"/>
              </a:rPr>
              <a:t>*</a:t>
            </a:r>
            <a:r>
              <a:rPr lang="en-US" altLang="ja-JP" sz="1100" dirty="0" smtClean="0">
                <a:latin typeface="Arial" panose="020B0604020202020204" pitchFamily="34" charset="0"/>
                <a:cs typeface="Arial" panose="020B0604020202020204" pitchFamily="34" charset="0"/>
              </a:rPr>
              <a:t>2</a:t>
            </a:r>
            <a:r>
              <a:rPr lang="ja-JP" altLang="en-US" sz="1100" dirty="0" smtClean="0">
                <a:latin typeface="Arial" panose="020B0604020202020204" pitchFamily="34" charset="0"/>
                <a:cs typeface="Arial" panose="020B0604020202020204" pitchFamily="34" charset="0"/>
              </a:rPr>
              <a:t>：</a:t>
            </a:r>
            <a:r>
              <a:rPr lang="en-US" altLang="ja-JP" sz="1100" dirty="0">
                <a:latin typeface="Arial" panose="020B0604020202020204" pitchFamily="34" charset="0"/>
                <a:cs typeface="Arial" panose="020B0604020202020204" pitchFamily="34" charset="0"/>
              </a:rPr>
              <a:t>I</a:t>
            </a:r>
            <a:r>
              <a:rPr lang="en-US" altLang="ja-JP" sz="1100" dirty="0" smtClean="0">
                <a:latin typeface="Arial" panose="020B0604020202020204" pitchFamily="34" charset="0"/>
                <a:cs typeface="Arial" panose="020B0604020202020204" pitchFamily="34" charset="0"/>
              </a:rPr>
              <a:t>t becomes the choice of function of either PCI-e</a:t>
            </a:r>
            <a:r>
              <a:rPr lang="ja-JP" altLang="en-US" sz="1100" dirty="0">
                <a:latin typeface="Arial" panose="020B0604020202020204" pitchFamily="34" charset="0"/>
                <a:cs typeface="Arial" panose="020B0604020202020204" pitchFamily="34" charset="0"/>
              </a:rPr>
              <a:t> </a:t>
            </a:r>
            <a:r>
              <a:rPr lang="en-US" altLang="ja-JP" sz="1100" dirty="0" smtClean="0">
                <a:latin typeface="Arial" panose="020B0604020202020204" pitchFamily="34" charset="0"/>
                <a:cs typeface="Arial" panose="020B0604020202020204" pitchFamily="34" charset="0"/>
              </a:rPr>
              <a:t>or SATA1</a:t>
            </a:r>
            <a:r>
              <a:rPr lang="ja-JP" altLang="en-US" sz="1100" dirty="0">
                <a:latin typeface="Arial" panose="020B0604020202020204" pitchFamily="34" charset="0"/>
                <a:cs typeface="Arial" panose="020B0604020202020204" pitchFamily="34" charset="0"/>
              </a:rPr>
              <a:t> </a:t>
            </a:r>
            <a:r>
              <a:rPr lang="en-US" altLang="ja-JP" sz="1100" dirty="0" smtClean="0">
                <a:latin typeface="Arial" panose="020B0604020202020204" pitchFamily="34" charset="0"/>
                <a:cs typeface="Arial" panose="020B0604020202020204" pitchFamily="34" charset="0"/>
              </a:rPr>
              <a:t>because PHY is used for two purposes.</a:t>
            </a:r>
            <a:endParaRPr lang="en-US" altLang="ja-JP" sz="1100" dirty="0">
              <a:latin typeface="Arial" panose="020B0604020202020204" pitchFamily="34" charset="0"/>
              <a:cs typeface="Arial" panose="020B0604020202020204" pitchFamily="34" charset="0"/>
            </a:endParaRPr>
          </a:p>
          <a:p>
            <a:r>
              <a:rPr lang="en-US" altLang="ja-JP" sz="1100" dirty="0" smtClean="0">
                <a:latin typeface="Arial" panose="020B0604020202020204" pitchFamily="34" charset="0"/>
                <a:cs typeface="Arial" panose="020B0604020202020204" pitchFamily="34" charset="0"/>
              </a:rPr>
              <a:t>*3 :</a:t>
            </a:r>
            <a:r>
              <a:rPr lang="ja-JP" altLang="en-US" sz="1100" dirty="0">
                <a:latin typeface="Arial" panose="020B0604020202020204" pitchFamily="34" charset="0"/>
                <a:cs typeface="Arial" panose="020B0604020202020204" pitchFamily="34" charset="0"/>
              </a:rPr>
              <a:t> </a:t>
            </a:r>
            <a:r>
              <a:rPr lang="en-US" altLang="ja-JP" sz="1100" dirty="0" smtClean="0">
                <a:latin typeface="Arial" panose="020B0604020202020204" pitchFamily="34" charset="0"/>
                <a:cs typeface="Arial" panose="020B0604020202020204" pitchFamily="34" charset="0"/>
              </a:rPr>
              <a:t>It </a:t>
            </a:r>
            <a:r>
              <a:rPr lang="en-US" altLang="ja-JP" sz="1100" dirty="0">
                <a:latin typeface="Arial" panose="020B0604020202020204" pitchFamily="34" charset="0"/>
                <a:cs typeface="Arial" panose="020B0604020202020204" pitchFamily="34" charset="0"/>
              </a:rPr>
              <a:t>becomes the choice of function of either Ethernet MAC or Ethernet AVB because pin-multiplex.</a:t>
            </a:r>
            <a:endParaRPr lang="ja-JP" altLang="en-US" sz="1100" dirty="0">
              <a:latin typeface="Arial" panose="020B0604020202020204" pitchFamily="34" charset="0"/>
              <a:cs typeface="Arial" panose="020B0604020202020204" pitchFamily="34" charset="0"/>
            </a:endParaRPr>
          </a:p>
        </p:txBody>
      </p:sp>
      <p:sp>
        <p:nvSpPr>
          <p:cNvPr id="3" name="スライド番号プレースホルダー 2"/>
          <p:cNvSpPr>
            <a:spLocks noGrp="1"/>
          </p:cNvSpPr>
          <p:nvPr>
            <p:ph type="sldNum" sz="quarter" idx="10"/>
          </p:nvPr>
        </p:nvSpPr>
        <p:spPr/>
        <p:txBody>
          <a:bodyPr/>
          <a:lstStyle/>
          <a:p>
            <a:pPr algn="l"/>
            <a:r>
              <a:rPr lang="de-DE">
                <a:solidFill>
                  <a:srgbClr val="06418C"/>
                </a:solidFill>
              </a:rPr>
              <a:t>Page </a:t>
            </a:r>
            <a:fld id="{3FD030EF-7044-4946-962A-5D7D09BD1B34}" type="slidenum">
              <a:rPr lang="de-DE">
                <a:solidFill>
                  <a:srgbClr val="06418C"/>
                </a:solidFill>
              </a:rPr>
              <a:pPr algn="l"/>
              <a:t>10</a:t>
            </a:fld>
            <a:endParaRPr lang="de-DE" dirty="0">
              <a:solidFill>
                <a:srgbClr val="06418C"/>
              </a:solidFill>
            </a:endParaRPr>
          </a:p>
        </p:txBody>
      </p:sp>
      <p:pic>
        <p:nvPicPr>
          <p:cNvPr id="11"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483364" y="620981"/>
            <a:ext cx="1656768" cy="72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8170968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Picture 34"/>
          <p:cNvPicPr/>
          <p:nvPr/>
        </p:nvPicPr>
        <p:blipFill>
          <a:blip r:embed="rId2" cstate="print">
            <a:extLst>
              <a:ext uri="{28A0092B-C50C-407E-A947-70E740481C1C}">
                <a14:useLocalDpi xmlns:a14="http://schemas.microsoft.com/office/drawing/2010/main" val="0"/>
              </a:ext>
            </a:extLst>
          </a:blip>
          <a:stretch>
            <a:fillRect/>
          </a:stretch>
        </p:blipFill>
        <p:spPr>
          <a:xfrm>
            <a:off x="2954873" y="4321278"/>
            <a:ext cx="1236127" cy="613705"/>
          </a:xfrm>
          <a:prstGeom prst="rect">
            <a:avLst/>
          </a:prstGeom>
        </p:spPr>
      </p:pic>
      <p:pic>
        <p:nvPicPr>
          <p:cNvPr id="32" name="Picture 31"/>
          <p:cNvPicPr/>
          <p:nvPr/>
        </p:nvPicPr>
        <p:blipFill>
          <a:blip r:embed="rId3" cstate="print">
            <a:extLst>
              <a:ext uri="{28A0092B-C50C-407E-A947-70E740481C1C}">
                <a14:useLocalDpi xmlns:a14="http://schemas.microsoft.com/office/drawing/2010/main" val="0"/>
              </a:ext>
            </a:extLst>
          </a:blip>
          <a:stretch>
            <a:fillRect/>
          </a:stretch>
        </p:blipFill>
        <p:spPr>
          <a:xfrm>
            <a:off x="2954873" y="3347744"/>
            <a:ext cx="1236127" cy="615873"/>
          </a:xfrm>
          <a:prstGeom prst="rect">
            <a:avLst/>
          </a:prstGeom>
        </p:spPr>
      </p:pic>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100</a:t>
            </a:fld>
            <a:endParaRPr lang="de-DE" dirty="0"/>
          </a:p>
        </p:txBody>
      </p:sp>
      <p:sp>
        <p:nvSpPr>
          <p:cNvPr id="4" name="Content Placeholder 3"/>
          <p:cNvSpPr>
            <a:spLocks noGrp="1"/>
          </p:cNvSpPr>
          <p:nvPr>
            <p:ph idx="1"/>
          </p:nvPr>
        </p:nvSpPr>
        <p:spPr>
          <a:xfrm>
            <a:off x="1080000" y="1800000"/>
            <a:ext cx="9000000" cy="258532"/>
          </a:xfrm>
        </p:spPr>
        <p:txBody>
          <a:bodyPr/>
          <a:lstStyle/>
          <a:p>
            <a:r>
              <a:rPr lang="en-US" sz="1400" dirty="0" err="1" smtClean="0">
                <a:cs typeface="Courier New" panose="02070309020205020404" pitchFamily="49" charset="0"/>
              </a:rPr>
              <a:t>QmlVideoFx</a:t>
            </a:r>
            <a:r>
              <a:rPr lang="en-US" sz="1400" dirty="0" smtClean="0">
                <a:cs typeface="Courier New" panose="02070309020205020404" pitchFamily="49" charset="0"/>
              </a:rPr>
              <a:t> (</a:t>
            </a:r>
            <a:r>
              <a:rPr lang="en-US" sz="1400" i="1" dirty="0"/>
              <a:t>All effects are supported for camera, image, and </a:t>
            </a:r>
            <a:r>
              <a:rPr lang="en-US" sz="1400" i="1" dirty="0" smtClean="0"/>
              <a:t>video</a:t>
            </a:r>
            <a:r>
              <a:rPr lang="en-US" sz="1400" dirty="0" smtClean="0">
                <a:cs typeface="Courier New" panose="02070309020205020404" pitchFamily="49" charset="0"/>
              </a:rPr>
              <a:t>)</a:t>
            </a:r>
            <a:endParaRPr lang="en-US" sz="1400" i="1" dirty="0">
              <a:solidFill>
                <a:srgbClr val="0070C0"/>
              </a:solidFill>
            </a:endParaRPr>
          </a:p>
        </p:txBody>
      </p:sp>
      <p:pic>
        <p:nvPicPr>
          <p:cNvPr id="26" name="Picture 25"/>
          <p:cNvPicPr/>
          <p:nvPr/>
        </p:nvPicPr>
        <p:blipFill>
          <a:blip r:embed="rId4" cstate="print">
            <a:extLst>
              <a:ext uri="{28A0092B-C50C-407E-A947-70E740481C1C}">
                <a14:useLocalDpi xmlns:a14="http://schemas.microsoft.com/office/drawing/2010/main" val="0"/>
              </a:ext>
            </a:extLst>
          </a:blip>
          <a:stretch>
            <a:fillRect/>
          </a:stretch>
        </p:blipFill>
        <p:spPr>
          <a:xfrm>
            <a:off x="1094958" y="2351895"/>
            <a:ext cx="1236127" cy="615873"/>
          </a:xfrm>
          <a:prstGeom prst="rect">
            <a:avLst/>
          </a:prstGeom>
        </p:spPr>
      </p:pic>
      <p:pic>
        <p:nvPicPr>
          <p:cNvPr id="27" name="Picture 26"/>
          <p:cNvPicPr/>
          <p:nvPr/>
        </p:nvPicPr>
        <p:blipFill>
          <a:blip r:embed="rId5" cstate="print">
            <a:extLst>
              <a:ext uri="{28A0092B-C50C-407E-A947-70E740481C1C}">
                <a14:useLocalDpi xmlns:a14="http://schemas.microsoft.com/office/drawing/2010/main" val="0"/>
              </a:ext>
            </a:extLst>
          </a:blip>
          <a:stretch>
            <a:fillRect/>
          </a:stretch>
        </p:blipFill>
        <p:spPr>
          <a:xfrm>
            <a:off x="2954873" y="2339193"/>
            <a:ext cx="1236127" cy="615873"/>
          </a:xfrm>
          <a:prstGeom prst="rect">
            <a:avLst/>
          </a:prstGeom>
        </p:spPr>
      </p:pic>
      <p:pic>
        <p:nvPicPr>
          <p:cNvPr id="28" name="Picture 27"/>
          <p:cNvPicPr/>
          <p:nvPr/>
        </p:nvPicPr>
        <p:blipFill>
          <a:blip r:embed="rId6" cstate="print">
            <a:extLst>
              <a:ext uri="{28A0092B-C50C-407E-A947-70E740481C1C}">
                <a14:useLocalDpi xmlns:a14="http://schemas.microsoft.com/office/drawing/2010/main" val="0"/>
              </a:ext>
            </a:extLst>
          </a:blip>
          <a:stretch>
            <a:fillRect/>
          </a:stretch>
        </p:blipFill>
        <p:spPr>
          <a:xfrm>
            <a:off x="4783673" y="2348859"/>
            <a:ext cx="1236127" cy="621945"/>
          </a:xfrm>
          <a:prstGeom prst="rect">
            <a:avLst/>
          </a:prstGeom>
        </p:spPr>
      </p:pic>
      <p:pic>
        <p:nvPicPr>
          <p:cNvPr id="29" name="Picture 28"/>
          <p:cNvPicPr/>
          <p:nvPr/>
        </p:nvPicPr>
        <p:blipFill>
          <a:blip r:embed="rId7" cstate="print">
            <a:extLst>
              <a:ext uri="{28A0092B-C50C-407E-A947-70E740481C1C}">
                <a14:useLocalDpi xmlns:a14="http://schemas.microsoft.com/office/drawing/2010/main" val="0"/>
              </a:ext>
            </a:extLst>
          </a:blip>
          <a:stretch>
            <a:fillRect/>
          </a:stretch>
        </p:blipFill>
        <p:spPr bwMode="auto">
          <a:xfrm>
            <a:off x="6688673" y="2348324"/>
            <a:ext cx="1236127" cy="622378"/>
          </a:xfrm>
          <a:prstGeom prst="rect">
            <a:avLst/>
          </a:prstGeom>
          <a:noFill/>
          <a:extLst>
            <a:ext uri="{909E8E84-426E-40DD-AFC4-6F175D3DCCD1}">
              <a14:hiddenFill xmlns:a14="http://schemas.microsoft.com/office/drawing/2010/main">
                <a:solidFill>
                  <a:srgbClr val="FFFFFF"/>
                </a:solidFill>
              </a14:hiddenFill>
            </a:ext>
          </a:extLst>
        </p:spPr>
      </p:pic>
      <p:pic>
        <p:nvPicPr>
          <p:cNvPr id="30" name="Picture 29"/>
          <p:cNvPicPr/>
          <p:nvPr/>
        </p:nvPicPr>
        <p:blipFill>
          <a:blip r:embed="rId8" cstate="print">
            <a:extLst>
              <a:ext uri="{28A0092B-C50C-407E-A947-70E740481C1C}">
                <a14:useLocalDpi xmlns:a14="http://schemas.microsoft.com/office/drawing/2010/main" val="0"/>
              </a:ext>
            </a:extLst>
          </a:blip>
          <a:stretch>
            <a:fillRect/>
          </a:stretch>
        </p:blipFill>
        <p:spPr>
          <a:xfrm>
            <a:off x="8593673" y="2347853"/>
            <a:ext cx="1236127" cy="617607"/>
          </a:xfrm>
          <a:prstGeom prst="rect">
            <a:avLst/>
          </a:prstGeom>
        </p:spPr>
      </p:pic>
      <p:pic>
        <p:nvPicPr>
          <p:cNvPr id="31" name="Picture 30"/>
          <p:cNvPicPr/>
          <p:nvPr/>
        </p:nvPicPr>
        <p:blipFill>
          <a:blip r:embed="rId9" cstate="print">
            <a:extLst>
              <a:ext uri="{28A0092B-C50C-407E-A947-70E740481C1C}">
                <a14:useLocalDpi xmlns:a14="http://schemas.microsoft.com/office/drawing/2010/main" val="0"/>
              </a:ext>
            </a:extLst>
          </a:blip>
          <a:stretch>
            <a:fillRect/>
          </a:stretch>
        </p:blipFill>
        <p:spPr>
          <a:xfrm>
            <a:off x="1094958" y="3341696"/>
            <a:ext cx="1236127" cy="619343"/>
          </a:xfrm>
          <a:prstGeom prst="rect">
            <a:avLst/>
          </a:prstGeom>
        </p:spPr>
      </p:pic>
      <p:pic>
        <p:nvPicPr>
          <p:cNvPr id="33" name="Picture 32"/>
          <p:cNvPicPr/>
          <p:nvPr/>
        </p:nvPicPr>
        <p:blipFill>
          <a:blip r:embed="rId10" cstate="print">
            <a:extLst>
              <a:ext uri="{28A0092B-C50C-407E-A947-70E740481C1C}">
                <a14:useLocalDpi xmlns:a14="http://schemas.microsoft.com/office/drawing/2010/main" val="0"/>
              </a:ext>
            </a:extLst>
          </a:blip>
          <a:stretch>
            <a:fillRect/>
          </a:stretch>
        </p:blipFill>
        <p:spPr>
          <a:xfrm>
            <a:off x="6688673" y="3346824"/>
            <a:ext cx="1236127" cy="617175"/>
          </a:xfrm>
          <a:prstGeom prst="rect">
            <a:avLst/>
          </a:prstGeom>
        </p:spPr>
      </p:pic>
      <p:pic>
        <p:nvPicPr>
          <p:cNvPr id="34" name="Picture 33"/>
          <p:cNvPicPr/>
          <p:nvPr/>
        </p:nvPicPr>
        <p:blipFill>
          <a:blip r:embed="rId11" cstate="print">
            <a:extLst>
              <a:ext uri="{28A0092B-C50C-407E-A947-70E740481C1C}">
                <a14:useLocalDpi xmlns:a14="http://schemas.microsoft.com/office/drawing/2010/main" val="0"/>
              </a:ext>
            </a:extLst>
          </a:blip>
          <a:stretch>
            <a:fillRect/>
          </a:stretch>
        </p:blipFill>
        <p:spPr>
          <a:xfrm>
            <a:off x="8593673" y="3348147"/>
            <a:ext cx="1236127" cy="617607"/>
          </a:xfrm>
          <a:prstGeom prst="rect">
            <a:avLst/>
          </a:prstGeom>
        </p:spPr>
      </p:pic>
      <p:pic>
        <p:nvPicPr>
          <p:cNvPr id="36" name="Picture 35"/>
          <p:cNvPicPr/>
          <p:nvPr/>
        </p:nvPicPr>
        <p:blipFill>
          <a:blip r:embed="rId12" cstate="print">
            <a:extLst>
              <a:ext uri="{28A0092B-C50C-407E-A947-70E740481C1C}">
                <a14:useLocalDpi xmlns:a14="http://schemas.microsoft.com/office/drawing/2010/main" val="0"/>
              </a:ext>
            </a:extLst>
          </a:blip>
          <a:stretch>
            <a:fillRect/>
          </a:stretch>
        </p:blipFill>
        <p:spPr>
          <a:xfrm>
            <a:off x="4783673" y="4330958"/>
            <a:ext cx="1236127" cy="618475"/>
          </a:xfrm>
          <a:prstGeom prst="rect">
            <a:avLst/>
          </a:prstGeom>
        </p:spPr>
      </p:pic>
      <p:pic>
        <p:nvPicPr>
          <p:cNvPr id="37" name="Picture 36"/>
          <p:cNvPicPr/>
          <p:nvPr/>
        </p:nvPicPr>
        <p:blipFill>
          <a:blip r:embed="rId13" cstate="print">
            <a:extLst>
              <a:ext uri="{28A0092B-C50C-407E-A947-70E740481C1C}">
                <a14:useLocalDpi xmlns:a14="http://schemas.microsoft.com/office/drawing/2010/main" val="0"/>
              </a:ext>
            </a:extLst>
          </a:blip>
          <a:stretch>
            <a:fillRect/>
          </a:stretch>
        </p:blipFill>
        <p:spPr>
          <a:xfrm>
            <a:off x="6688673" y="4319108"/>
            <a:ext cx="1236127" cy="618042"/>
          </a:xfrm>
          <a:prstGeom prst="rect">
            <a:avLst/>
          </a:prstGeom>
        </p:spPr>
      </p:pic>
      <p:pic>
        <p:nvPicPr>
          <p:cNvPr id="38" name="Picture 2"/>
          <p:cNvPicPr preferRelativeResize="0">
            <a:picLocks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783752" y="3341454"/>
            <a:ext cx="1236605" cy="61830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9" name="Picture 38"/>
          <p:cNvPicPr/>
          <p:nvPr/>
        </p:nvPicPr>
        <p:blipFill>
          <a:blip r:embed="rId9" cstate="print">
            <a:extLst>
              <a:ext uri="{28A0092B-C50C-407E-A947-70E740481C1C}">
                <a14:useLocalDpi xmlns:a14="http://schemas.microsoft.com/office/drawing/2010/main" val="0"/>
              </a:ext>
            </a:extLst>
          </a:blip>
          <a:stretch>
            <a:fillRect/>
          </a:stretch>
        </p:blipFill>
        <p:spPr>
          <a:xfrm>
            <a:off x="2954873" y="5352334"/>
            <a:ext cx="1236127" cy="619343"/>
          </a:xfrm>
          <a:prstGeom prst="rect">
            <a:avLst/>
          </a:prstGeom>
        </p:spPr>
      </p:pic>
      <p:pic>
        <p:nvPicPr>
          <p:cNvPr id="40" name="Picture 39"/>
          <p:cNvPicPr/>
          <p:nvPr/>
        </p:nvPicPr>
        <p:blipFill>
          <a:blip r:embed="rId15" cstate="print">
            <a:extLst>
              <a:ext uri="{28A0092B-C50C-407E-A947-70E740481C1C}">
                <a14:useLocalDpi xmlns:a14="http://schemas.microsoft.com/office/drawing/2010/main" val="0"/>
              </a:ext>
            </a:extLst>
          </a:blip>
          <a:stretch>
            <a:fillRect/>
          </a:stretch>
        </p:blipFill>
        <p:spPr>
          <a:xfrm>
            <a:off x="6688673" y="5352116"/>
            <a:ext cx="1236127" cy="619777"/>
          </a:xfrm>
          <a:prstGeom prst="rect">
            <a:avLst/>
          </a:prstGeom>
        </p:spPr>
      </p:pic>
      <p:pic>
        <p:nvPicPr>
          <p:cNvPr id="41" name="Picture 40"/>
          <p:cNvPicPr/>
          <p:nvPr/>
        </p:nvPicPr>
        <p:blipFill>
          <a:blip r:embed="rId16" cstate="print">
            <a:extLst>
              <a:ext uri="{28A0092B-C50C-407E-A947-70E740481C1C}">
                <a14:useLocalDpi xmlns:a14="http://schemas.microsoft.com/office/drawing/2010/main" val="0"/>
              </a:ext>
            </a:extLst>
          </a:blip>
          <a:stretch>
            <a:fillRect/>
          </a:stretch>
        </p:blipFill>
        <p:spPr>
          <a:xfrm>
            <a:off x="8593673" y="5361689"/>
            <a:ext cx="1236127" cy="615873"/>
          </a:xfrm>
          <a:prstGeom prst="rect">
            <a:avLst/>
          </a:prstGeom>
        </p:spPr>
      </p:pic>
      <p:pic>
        <p:nvPicPr>
          <p:cNvPr id="42" name="Picture 41"/>
          <p:cNvPicPr/>
          <p:nvPr/>
        </p:nvPicPr>
        <p:blipFill>
          <a:blip r:embed="rId17" cstate="print">
            <a:extLst>
              <a:ext uri="{28A0092B-C50C-407E-A947-70E740481C1C}">
                <a14:useLocalDpi xmlns:a14="http://schemas.microsoft.com/office/drawing/2010/main" val="0"/>
              </a:ext>
            </a:extLst>
          </a:blip>
          <a:stretch>
            <a:fillRect/>
          </a:stretch>
        </p:blipFill>
        <p:spPr>
          <a:xfrm>
            <a:off x="4783673" y="5354741"/>
            <a:ext cx="1236127" cy="621512"/>
          </a:xfrm>
          <a:prstGeom prst="rect">
            <a:avLst/>
          </a:prstGeom>
        </p:spPr>
      </p:pic>
      <p:pic>
        <p:nvPicPr>
          <p:cNvPr id="43" name="Picture 42"/>
          <p:cNvPicPr/>
          <p:nvPr/>
        </p:nvPicPr>
        <p:blipFill>
          <a:blip r:embed="rId18" cstate="print">
            <a:extLst>
              <a:ext uri="{28A0092B-C50C-407E-A947-70E740481C1C}">
                <a14:useLocalDpi xmlns:a14="http://schemas.microsoft.com/office/drawing/2010/main" val="0"/>
              </a:ext>
            </a:extLst>
          </a:blip>
          <a:stretch>
            <a:fillRect/>
          </a:stretch>
        </p:blipFill>
        <p:spPr>
          <a:xfrm>
            <a:off x="1094958" y="5353936"/>
            <a:ext cx="1236127" cy="618042"/>
          </a:xfrm>
          <a:prstGeom prst="rect">
            <a:avLst/>
          </a:prstGeom>
        </p:spPr>
      </p:pic>
      <p:pic>
        <p:nvPicPr>
          <p:cNvPr id="44" name="Picture 43"/>
          <p:cNvPicPr/>
          <p:nvPr/>
        </p:nvPicPr>
        <p:blipFill>
          <a:blip r:embed="rId19" cstate="print">
            <a:extLst>
              <a:ext uri="{28A0092B-C50C-407E-A947-70E740481C1C}">
                <a14:useLocalDpi xmlns:a14="http://schemas.microsoft.com/office/drawing/2010/main" val="0"/>
              </a:ext>
            </a:extLst>
          </a:blip>
          <a:stretch>
            <a:fillRect/>
          </a:stretch>
        </p:blipFill>
        <p:spPr>
          <a:xfrm>
            <a:off x="8593673" y="4318072"/>
            <a:ext cx="1236127" cy="616307"/>
          </a:xfrm>
          <a:prstGeom prst="rect">
            <a:avLst/>
          </a:prstGeom>
        </p:spPr>
      </p:pic>
      <p:pic>
        <p:nvPicPr>
          <p:cNvPr id="45" name="Picture 44"/>
          <p:cNvPicPr/>
          <p:nvPr/>
        </p:nvPicPr>
        <p:blipFill>
          <a:blip r:embed="rId20" cstate="print">
            <a:extLst>
              <a:ext uri="{28A0092B-C50C-407E-A947-70E740481C1C}">
                <a14:useLocalDpi xmlns:a14="http://schemas.microsoft.com/office/drawing/2010/main" val="0"/>
              </a:ext>
            </a:extLst>
          </a:blip>
          <a:stretch>
            <a:fillRect/>
          </a:stretch>
        </p:blipFill>
        <p:spPr>
          <a:xfrm>
            <a:off x="1094958" y="4331608"/>
            <a:ext cx="1236127" cy="617175"/>
          </a:xfrm>
          <a:prstGeom prst="rect">
            <a:avLst/>
          </a:prstGeom>
        </p:spPr>
      </p:pic>
      <p:sp>
        <p:nvSpPr>
          <p:cNvPr id="54" name="Rectangle 53"/>
          <p:cNvSpPr/>
          <p:nvPr/>
        </p:nvSpPr>
        <p:spPr>
          <a:xfrm>
            <a:off x="1330885" y="2970804"/>
            <a:ext cx="779381" cy="276999"/>
          </a:xfrm>
          <a:prstGeom prst="rect">
            <a:avLst/>
          </a:prstGeom>
        </p:spPr>
        <p:txBody>
          <a:bodyPr wrap="none">
            <a:spAutoFit/>
          </a:bodyPr>
          <a:lstStyle/>
          <a:p>
            <a:r>
              <a:rPr lang="en-US" sz="1200" dirty="0" smtClean="0"/>
              <a:t>Billboard</a:t>
            </a:r>
            <a:endParaRPr lang="en-US" sz="1600" dirty="0"/>
          </a:p>
        </p:txBody>
      </p:sp>
      <p:sp>
        <p:nvSpPr>
          <p:cNvPr id="55" name="Rectangle 54"/>
          <p:cNvSpPr/>
          <p:nvPr/>
        </p:nvSpPr>
        <p:spPr>
          <a:xfrm>
            <a:off x="1450309" y="3959756"/>
            <a:ext cx="534121" cy="276999"/>
          </a:xfrm>
          <a:prstGeom prst="rect">
            <a:avLst/>
          </a:prstGeom>
        </p:spPr>
        <p:txBody>
          <a:bodyPr wrap="none">
            <a:spAutoFit/>
          </a:bodyPr>
          <a:lstStyle/>
          <a:p>
            <a:r>
              <a:rPr lang="en-US" sz="1200" dirty="0" smtClean="0"/>
              <a:t>Glow</a:t>
            </a:r>
            <a:endParaRPr lang="en-US" sz="1600" dirty="0"/>
          </a:p>
        </p:txBody>
      </p:sp>
      <p:sp>
        <p:nvSpPr>
          <p:cNvPr id="56" name="Rectangle 55"/>
          <p:cNvSpPr/>
          <p:nvPr/>
        </p:nvSpPr>
        <p:spPr>
          <a:xfrm>
            <a:off x="1306038" y="4949433"/>
            <a:ext cx="824265" cy="276999"/>
          </a:xfrm>
          <a:prstGeom prst="rect">
            <a:avLst/>
          </a:prstGeom>
        </p:spPr>
        <p:txBody>
          <a:bodyPr wrap="none">
            <a:spAutoFit/>
          </a:bodyPr>
          <a:lstStyle/>
          <a:p>
            <a:r>
              <a:rPr lang="en-US" sz="1200" dirty="0" err="1" smtClean="0"/>
              <a:t>Posterize</a:t>
            </a:r>
            <a:endParaRPr lang="en-US" sz="1600" dirty="0"/>
          </a:p>
        </p:txBody>
      </p:sp>
      <p:sp>
        <p:nvSpPr>
          <p:cNvPr id="57" name="Rectangle 56"/>
          <p:cNvSpPr/>
          <p:nvPr/>
        </p:nvSpPr>
        <p:spPr>
          <a:xfrm>
            <a:off x="1349448" y="5971677"/>
            <a:ext cx="709553" cy="276999"/>
          </a:xfrm>
          <a:prstGeom prst="rect">
            <a:avLst/>
          </a:prstGeom>
        </p:spPr>
        <p:txBody>
          <a:bodyPr wrap="none">
            <a:spAutoFit/>
          </a:bodyPr>
          <a:lstStyle/>
          <a:p>
            <a:r>
              <a:rPr lang="en-US" sz="1200" dirty="0" smtClean="0"/>
              <a:t>Tilt shift</a:t>
            </a:r>
            <a:endParaRPr lang="en-US" sz="1600" dirty="0"/>
          </a:p>
        </p:txBody>
      </p:sp>
      <p:sp>
        <p:nvSpPr>
          <p:cNvPr id="58" name="Rectangle 57"/>
          <p:cNvSpPr/>
          <p:nvPr/>
        </p:nvSpPr>
        <p:spPr>
          <a:xfrm>
            <a:off x="3045541" y="2965460"/>
            <a:ext cx="1019831" cy="276999"/>
          </a:xfrm>
          <a:prstGeom prst="rect">
            <a:avLst/>
          </a:prstGeom>
        </p:spPr>
        <p:txBody>
          <a:bodyPr wrap="none">
            <a:spAutoFit/>
          </a:bodyPr>
          <a:lstStyle/>
          <a:p>
            <a:r>
              <a:rPr lang="en-US" sz="1200" dirty="0" err="1" smtClean="0"/>
              <a:t>Black&amp;white</a:t>
            </a:r>
            <a:endParaRPr lang="en-US" sz="1600" dirty="0"/>
          </a:p>
        </p:txBody>
      </p:sp>
      <p:sp>
        <p:nvSpPr>
          <p:cNvPr id="59" name="Rectangle 58"/>
          <p:cNvSpPr/>
          <p:nvPr/>
        </p:nvSpPr>
        <p:spPr>
          <a:xfrm>
            <a:off x="3255186" y="3965624"/>
            <a:ext cx="636713" cy="276999"/>
          </a:xfrm>
          <a:prstGeom prst="rect">
            <a:avLst/>
          </a:prstGeom>
        </p:spPr>
        <p:txBody>
          <a:bodyPr wrap="none">
            <a:spAutoFit/>
          </a:bodyPr>
          <a:lstStyle/>
          <a:p>
            <a:r>
              <a:rPr lang="en-US" sz="1200" dirty="0" smtClean="0"/>
              <a:t>Isolate</a:t>
            </a:r>
            <a:endParaRPr lang="en-US" sz="1600" dirty="0"/>
          </a:p>
        </p:txBody>
      </p:sp>
      <p:sp>
        <p:nvSpPr>
          <p:cNvPr id="60" name="Rectangle 59"/>
          <p:cNvSpPr/>
          <p:nvPr/>
        </p:nvSpPr>
        <p:spPr>
          <a:xfrm>
            <a:off x="3246719" y="4934379"/>
            <a:ext cx="617477" cy="276999"/>
          </a:xfrm>
          <a:prstGeom prst="rect">
            <a:avLst/>
          </a:prstGeom>
        </p:spPr>
        <p:txBody>
          <a:bodyPr wrap="none">
            <a:spAutoFit/>
          </a:bodyPr>
          <a:lstStyle/>
          <a:p>
            <a:r>
              <a:rPr lang="en-US" sz="1200" dirty="0" smtClean="0"/>
              <a:t>Ripple</a:t>
            </a:r>
            <a:endParaRPr lang="en-US" sz="1600" dirty="0"/>
          </a:p>
        </p:txBody>
      </p:sp>
      <p:sp>
        <p:nvSpPr>
          <p:cNvPr id="61" name="Rectangle 60"/>
          <p:cNvSpPr/>
          <p:nvPr/>
        </p:nvSpPr>
        <p:spPr>
          <a:xfrm>
            <a:off x="3297519" y="5971401"/>
            <a:ext cx="517065" cy="276999"/>
          </a:xfrm>
          <a:prstGeom prst="rect">
            <a:avLst/>
          </a:prstGeom>
        </p:spPr>
        <p:txBody>
          <a:bodyPr wrap="none">
            <a:spAutoFit/>
          </a:bodyPr>
          <a:lstStyle/>
          <a:p>
            <a:r>
              <a:rPr lang="en-US" sz="1200" dirty="0" err="1" smtClean="0"/>
              <a:t>Toon</a:t>
            </a:r>
            <a:endParaRPr lang="en-US" sz="1600" dirty="0"/>
          </a:p>
        </p:txBody>
      </p:sp>
      <p:sp>
        <p:nvSpPr>
          <p:cNvPr id="62" name="Rectangle 61"/>
          <p:cNvSpPr/>
          <p:nvPr/>
        </p:nvSpPr>
        <p:spPr>
          <a:xfrm>
            <a:off x="5149904" y="2965460"/>
            <a:ext cx="457176" cy="276999"/>
          </a:xfrm>
          <a:prstGeom prst="rect">
            <a:avLst/>
          </a:prstGeom>
        </p:spPr>
        <p:txBody>
          <a:bodyPr wrap="none">
            <a:spAutoFit/>
          </a:bodyPr>
          <a:lstStyle/>
          <a:p>
            <a:r>
              <a:rPr lang="en-US" sz="1200" dirty="0" smtClean="0"/>
              <a:t>Blur</a:t>
            </a:r>
            <a:endParaRPr lang="en-US" sz="1600" dirty="0"/>
          </a:p>
        </p:txBody>
      </p:sp>
      <p:sp>
        <p:nvSpPr>
          <p:cNvPr id="63" name="Rectangle 62"/>
          <p:cNvSpPr/>
          <p:nvPr/>
        </p:nvSpPr>
        <p:spPr>
          <a:xfrm>
            <a:off x="5040900" y="3965754"/>
            <a:ext cx="721672" cy="276999"/>
          </a:xfrm>
          <a:prstGeom prst="rect">
            <a:avLst/>
          </a:prstGeom>
        </p:spPr>
        <p:txBody>
          <a:bodyPr wrap="none">
            <a:spAutoFit/>
          </a:bodyPr>
          <a:lstStyle/>
          <a:p>
            <a:r>
              <a:rPr lang="en-US" sz="1200" dirty="0" smtClean="0"/>
              <a:t>Magnify</a:t>
            </a:r>
            <a:endParaRPr lang="en-US" sz="1600" dirty="0"/>
          </a:p>
        </p:txBody>
      </p:sp>
      <p:sp>
        <p:nvSpPr>
          <p:cNvPr id="64" name="Rectangle 63"/>
          <p:cNvSpPr/>
          <p:nvPr/>
        </p:nvSpPr>
        <p:spPr>
          <a:xfrm>
            <a:off x="5114154" y="4957847"/>
            <a:ext cx="575799" cy="276999"/>
          </a:xfrm>
          <a:prstGeom prst="rect">
            <a:avLst/>
          </a:prstGeom>
        </p:spPr>
        <p:txBody>
          <a:bodyPr wrap="none">
            <a:spAutoFit/>
          </a:bodyPr>
          <a:lstStyle/>
          <a:p>
            <a:r>
              <a:rPr lang="en-US" sz="1200" dirty="0" smtClean="0"/>
              <a:t>Sepia</a:t>
            </a:r>
            <a:endParaRPr lang="en-US" sz="1600" dirty="0"/>
          </a:p>
        </p:txBody>
      </p:sp>
      <p:sp>
        <p:nvSpPr>
          <p:cNvPr id="65" name="Rectangle 64"/>
          <p:cNvSpPr/>
          <p:nvPr/>
        </p:nvSpPr>
        <p:spPr>
          <a:xfrm>
            <a:off x="5069719" y="5977562"/>
            <a:ext cx="664669" cy="276999"/>
          </a:xfrm>
          <a:prstGeom prst="rect">
            <a:avLst/>
          </a:prstGeom>
        </p:spPr>
        <p:txBody>
          <a:bodyPr wrap="none">
            <a:spAutoFit/>
          </a:bodyPr>
          <a:lstStyle/>
          <a:p>
            <a:r>
              <a:rPr lang="en-US" sz="1200" dirty="0" smtClean="0"/>
              <a:t>Warhol</a:t>
            </a:r>
            <a:endParaRPr lang="en-US" sz="1600" dirty="0"/>
          </a:p>
        </p:txBody>
      </p:sp>
      <p:sp>
        <p:nvSpPr>
          <p:cNvPr id="66" name="Rectangle 65"/>
          <p:cNvSpPr/>
          <p:nvPr/>
        </p:nvSpPr>
        <p:spPr>
          <a:xfrm>
            <a:off x="6728513" y="2955066"/>
            <a:ext cx="1207382" cy="276999"/>
          </a:xfrm>
          <a:prstGeom prst="rect">
            <a:avLst/>
          </a:prstGeom>
        </p:spPr>
        <p:txBody>
          <a:bodyPr wrap="none">
            <a:spAutoFit/>
          </a:bodyPr>
          <a:lstStyle/>
          <a:p>
            <a:r>
              <a:rPr lang="en-US" sz="1200" dirty="0" smtClean="0"/>
              <a:t>Edge detection</a:t>
            </a:r>
            <a:endParaRPr lang="en-US" sz="1600" dirty="0"/>
          </a:p>
        </p:txBody>
      </p:sp>
      <p:sp>
        <p:nvSpPr>
          <p:cNvPr id="67" name="Rectangle 66"/>
          <p:cNvSpPr/>
          <p:nvPr/>
        </p:nvSpPr>
        <p:spPr>
          <a:xfrm>
            <a:off x="6890596" y="3959756"/>
            <a:ext cx="832279" cy="276999"/>
          </a:xfrm>
          <a:prstGeom prst="rect">
            <a:avLst/>
          </a:prstGeom>
        </p:spPr>
        <p:txBody>
          <a:bodyPr wrap="none">
            <a:spAutoFit/>
          </a:bodyPr>
          <a:lstStyle/>
          <a:p>
            <a:r>
              <a:rPr lang="en-US" sz="1200" dirty="0" smtClean="0"/>
              <a:t>Page curl</a:t>
            </a:r>
            <a:endParaRPr lang="en-US" sz="1600" dirty="0"/>
          </a:p>
        </p:txBody>
      </p:sp>
      <p:sp>
        <p:nvSpPr>
          <p:cNvPr id="68" name="Rectangle 67"/>
          <p:cNvSpPr/>
          <p:nvPr/>
        </p:nvSpPr>
        <p:spPr>
          <a:xfrm>
            <a:off x="6950528" y="4941528"/>
            <a:ext cx="763351" cy="276999"/>
          </a:xfrm>
          <a:prstGeom prst="rect">
            <a:avLst/>
          </a:prstGeom>
        </p:spPr>
        <p:txBody>
          <a:bodyPr wrap="none">
            <a:spAutoFit/>
          </a:bodyPr>
          <a:lstStyle/>
          <a:p>
            <a:r>
              <a:rPr lang="en-US" sz="1200" dirty="0" smtClean="0"/>
              <a:t>Sharpen</a:t>
            </a:r>
            <a:endParaRPr lang="en-US" sz="1600" dirty="0"/>
          </a:p>
        </p:txBody>
      </p:sp>
      <p:sp>
        <p:nvSpPr>
          <p:cNvPr id="69" name="Rectangle 68"/>
          <p:cNvSpPr/>
          <p:nvPr/>
        </p:nvSpPr>
        <p:spPr>
          <a:xfrm>
            <a:off x="6981562" y="5971400"/>
            <a:ext cx="701282" cy="276999"/>
          </a:xfrm>
          <a:prstGeom prst="rect">
            <a:avLst/>
          </a:prstGeom>
        </p:spPr>
        <p:txBody>
          <a:bodyPr wrap="none">
            <a:spAutoFit/>
          </a:bodyPr>
          <a:lstStyle/>
          <a:p>
            <a:r>
              <a:rPr lang="en-US" sz="1200" dirty="0" smtClean="0"/>
              <a:t>Wobble</a:t>
            </a:r>
            <a:endParaRPr lang="en-US" sz="1600" dirty="0"/>
          </a:p>
        </p:txBody>
      </p:sp>
      <p:sp>
        <p:nvSpPr>
          <p:cNvPr id="70" name="Rectangle 69"/>
          <p:cNvSpPr/>
          <p:nvPr/>
        </p:nvSpPr>
        <p:spPr>
          <a:xfrm>
            <a:off x="8842083" y="2957459"/>
            <a:ext cx="739305" cy="276999"/>
          </a:xfrm>
          <a:prstGeom prst="rect">
            <a:avLst/>
          </a:prstGeom>
        </p:spPr>
        <p:txBody>
          <a:bodyPr wrap="none">
            <a:spAutoFit/>
          </a:bodyPr>
          <a:lstStyle/>
          <a:p>
            <a:r>
              <a:rPr lang="en-US" sz="1200" dirty="0" smtClean="0"/>
              <a:t>Emboss</a:t>
            </a:r>
            <a:endParaRPr lang="en-US" sz="1600" dirty="0"/>
          </a:p>
        </p:txBody>
      </p:sp>
      <p:sp>
        <p:nvSpPr>
          <p:cNvPr id="71" name="Rectangle 70"/>
          <p:cNvSpPr/>
          <p:nvPr/>
        </p:nvSpPr>
        <p:spPr>
          <a:xfrm>
            <a:off x="8846891" y="3959755"/>
            <a:ext cx="729687" cy="276999"/>
          </a:xfrm>
          <a:prstGeom prst="rect">
            <a:avLst/>
          </a:prstGeom>
        </p:spPr>
        <p:txBody>
          <a:bodyPr wrap="none">
            <a:spAutoFit/>
          </a:bodyPr>
          <a:lstStyle/>
          <a:p>
            <a:r>
              <a:rPr lang="en-US" sz="1200" dirty="0" smtClean="0"/>
              <a:t>Pixelate</a:t>
            </a:r>
            <a:endParaRPr lang="en-US" sz="1600" dirty="0"/>
          </a:p>
        </p:txBody>
      </p:sp>
      <p:sp>
        <p:nvSpPr>
          <p:cNvPr id="72" name="Rectangle 71"/>
          <p:cNvSpPr/>
          <p:nvPr/>
        </p:nvSpPr>
        <p:spPr>
          <a:xfrm>
            <a:off x="8727468" y="4930759"/>
            <a:ext cx="968535" cy="276999"/>
          </a:xfrm>
          <a:prstGeom prst="rect">
            <a:avLst/>
          </a:prstGeom>
        </p:spPr>
        <p:txBody>
          <a:bodyPr wrap="none">
            <a:spAutoFit/>
          </a:bodyPr>
          <a:lstStyle/>
          <a:p>
            <a:r>
              <a:rPr lang="en-US" sz="1200" dirty="0" smtClean="0"/>
              <a:t>Shockwave</a:t>
            </a:r>
            <a:endParaRPr lang="en-US" sz="1600" dirty="0"/>
          </a:p>
        </p:txBody>
      </p:sp>
      <p:sp>
        <p:nvSpPr>
          <p:cNvPr id="73" name="Rectangle 72"/>
          <p:cNvSpPr/>
          <p:nvPr/>
        </p:nvSpPr>
        <p:spPr>
          <a:xfrm>
            <a:off x="8855358" y="5971399"/>
            <a:ext cx="744563" cy="276999"/>
          </a:xfrm>
          <a:prstGeom prst="rect">
            <a:avLst/>
          </a:prstGeom>
        </p:spPr>
        <p:txBody>
          <a:bodyPr wrap="none">
            <a:spAutoFit/>
          </a:bodyPr>
          <a:lstStyle/>
          <a:p>
            <a:r>
              <a:rPr lang="en-US" sz="1200" dirty="0" smtClean="0"/>
              <a:t>Vignette</a:t>
            </a:r>
            <a:endParaRPr lang="en-US" sz="1600" dirty="0"/>
          </a:p>
        </p:txBody>
      </p:sp>
      <p:sp>
        <p:nvSpPr>
          <p:cNvPr id="74"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96464431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101</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QmlVideo</a:t>
            </a:r>
            <a:endParaRPr lang="en-US" sz="1400"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2209800"/>
            <a:ext cx="7684396" cy="39608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8405402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Inhaltsplatzhalter 3"/>
          <p:cNvSpPr>
            <a:spLocks noGrp="1"/>
          </p:cNvSpPr>
          <p:nvPr>
            <p:ph idx="1"/>
          </p:nvPr>
        </p:nvSpPr>
        <p:spPr>
          <a:xfrm>
            <a:off x="1080000" y="1800000"/>
            <a:ext cx="9000000" cy="1154162"/>
          </a:xfrm>
        </p:spPr>
        <p:txBody>
          <a:bodyPr/>
          <a:lstStyle/>
          <a:p>
            <a:pPr marL="0" lvl="1">
              <a:lnSpc>
                <a:spcPct val="100000"/>
              </a:lnSpc>
              <a:spcBef>
                <a:spcPts val="1000"/>
              </a:spcBef>
              <a:spcAft>
                <a:spcPts val="0"/>
              </a:spcAft>
            </a:pPr>
            <a:r>
              <a:rPr lang="en-US" altLang="ja-JP" sz="1400" dirty="0" err="1" smtClean="0"/>
              <a:t>Doorphone</a:t>
            </a:r>
            <a:r>
              <a:rPr lang="en-US" altLang="ja-JP" sz="1400" dirty="0" smtClean="0"/>
              <a:t> functions</a:t>
            </a:r>
          </a:p>
          <a:p>
            <a:pPr marL="392113" lvl="2">
              <a:lnSpc>
                <a:spcPct val="100000"/>
              </a:lnSpc>
              <a:spcBef>
                <a:spcPts val="1000"/>
              </a:spcBef>
              <a:spcAft>
                <a:spcPts val="0"/>
              </a:spcAft>
            </a:pPr>
            <a:r>
              <a:rPr lang="en-US" altLang="ja-JP" sz="1200" dirty="0" smtClean="0"/>
              <a:t>Use </a:t>
            </a:r>
            <a:r>
              <a:rPr lang="en-US" altLang="ja-JP" sz="1200" dirty="0" err="1" smtClean="0"/>
              <a:t>GStreamer</a:t>
            </a:r>
            <a:r>
              <a:rPr lang="en-US" altLang="ja-JP" sz="1200" dirty="0" smtClean="0"/>
              <a:t> for multimedia functionality</a:t>
            </a:r>
          </a:p>
          <a:p>
            <a:pPr marL="392113" lvl="2">
              <a:lnSpc>
                <a:spcPct val="100000"/>
              </a:lnSpc>
              <a:spcBef>
                <a:spcPts val="1000"/>
              </a:spcBef>
              <a:spcAft>
                <a:spcPts val="0"/>
              </a:spcAft>
            </a:pPr>
            <a:r>
              <a:rPr lang="en-US" altLang="ja-JP" sz="1200" dirty="0" err="1" smtClean="0"/>
              <a:t>Qt</a:t>
            </a:r>
            <a:r>
              <a:rPr lang="en-US" altLang="ja-JP" sz="1200" dirty="0" smtClean="0"/>
              <a:t> Framework for GUI</a:t>
            </a:r>
          </a:p>
          <a:p>
            <a:pPr marL="392113" lvl="2">
              <a:lnSpc>
                <a:spcPct val="100000"/>
              </a:lnSpc>
              <a:spcBef>
                <a:spcPts val="1000"/>
              </a:spcBef>
              <a:spcAft>
                <a:spcPts val="0"/>
              </a:spcAft>
            </a:pPr>
            <a:r>
              <a:rPr lang="en-US" altLang="ja-JP" sz="1200" dirty="0" smtClean="0"/>
              <a:t>OpenGL-ES 2 for some GUI component</a:t>
            </a:r>
          </a:p>
        </p:txBody>
      </p:sp>
      <p:sp>
        <p:nvSpPr>
          <p:cNvPr id="2" name="Title 1"/>
          <p:cNvSpPr>
            <a:spLocks noGrp="1"/>
          </p:cNvSpPr>
          <p:nvPr>
            <p:ph type="title"/>
          </p:nvPr>
        </p:nvSpPr>
        <p:spPr>
          <a:xfrm>
            <a:off x="1080000" y="936000"/>
            <a:ext cx="8520000" cy="443198"/>
          </a:xfrm>
        </p:spPr>
        <p:txBody>
          <a:bodyPr/>
          <a:lstStyle/>
          <a:p>
            <a:r>
              <a:rPr lang="en-US" dirty="0" err="1" smtClean="0"/>
              <a:t>Doorphone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102</a:t>
            </a:fld>
            <a:endParaRPr lang="de-DE" dirty="0"/>
          </a:p>
        </p:txBody>
      </p:sp>
      <p:sp>
        <p:nvSpPr>
          <p:cNvPr id="6" name="Rounded Rectangle 5"/>
          <p:cNvSpPr/>
          <p:nvPr/>
        </p:nvSpPr>
        <p:spPr>
          <a:xfrm>
            <a:off x="7143026" y="1828800"/>
            <a:ext cx="4107180" cy="6858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Apps</a:t>
            </a:r>
          </a:p>
          <a:p>
            <a:endParaRPr lang="en-US" dirty="0"/>
          </a:p>
        </p:txBody>
      </p:sp>
      <p:sp>
        <p:nvSpPr>
          <p:cNvPr id="20" name="Rounded Rectangle 19"/>
          <p:cNvSpPr/>
          <p:nvPr/>
        </p:nvSpPr>
        <p:spPr>
          <a:xfrm>
            <a:off x="7143025" y="4762500"/>
            <a:ext cx="4000928" cy="10287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Linux Kernel</a:t>
            </a:r>
            <a:endParaRPr lang="en-US" b="1" dirty="0">
              <a:solidFill>
                <a:schemeClr val="bg1"/>
              </a:solidFill>
            </a:endParaRPr>
          </a:p>
        </p:txBody>
      </p:sp>
      <p:sp>
        <p:nvSpPr>
          <p:cNvPr id="57" name="Rounded Rectangle 56"/>
          <p:cNvSpPr/>
          <p:nvPr/>
        </p:nvSpPr>
        <p:spPr>
          <a:xfrm>
            <a:off x="8199666" y="2171099"/>
            <a:ext cx="3003372" cy="3435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Doorphone</a:t>
            </a:r>
            <a:endParaRPr lang="en-US" sz="1400" dirty="0"/>
          </a:p>
        </p:txBody>
      </p:sp>
      <p:sp>
        <p:nvSpPr>
          <p:cNvPr id="74" name="Rounded Rectangle 73"/>
          <p:cNvSpPr/>
          <p:nvPr/>
        </p:nvSpPr>
        <p:spPr>
          <a:xfrm>
            <a:off x="10091340" y="2643490"/>
            <a:ext cx="1052613" cy="55691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OpenGL-ES 2</a:t>
            </a:r>
          </a:p>
        </p:txBody>
      </p:sp>
      <p:sp>
        <p:nvSpPr>
          <p:cNvPr id="75" name="Rounded Rectangle 74"/>
          <p:cNvSpPr/>
          <p:nvPr/>
        </p:nvSpPr>
        <p:spPr>
          <a:xfrm>
            <a:off x="7143025" y="3314700"/>
            <a:ext cx="4000927" cy="4953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Wayland Server</a:t>
            </a:r>
            <a:endParaRPr lang="en-US" sz="1600" dirty="0">
              <a:solidFill>
                <a:sysClr val="windowText" lastClr="000000"/>
              </a:solidFill>
            </a:endParaRPr>
          </a:p>
        </p:txBody>
      </p:sp>
      <p:sp>
        <p:nvSpPr>
          <p:cNvPr id="77" name="Rounded Rectangle 76"/>
          <p:cNvSpPr/>
          <p:nvPr/>
        </p:nvSpPr>
        <p:spPr>
          <a:xfrm>
            <a:off x="7143024" y="3924300"/>
            <a:ext cx="4000927" cy="7239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Weston Compositor</a:t>
            </a:r>
            <a:endParaRPr lang="en-US" sz="1600" dirty="0">
              <a:solidFill>
                <a:sysClr val="windowText" lastClr="000000"/>
              </a:solidFill>
            </a:endParaRPr>
          </a:p>
        </p:txBody>
      </p:sp>
      <p:grpSp>
        <p:nvGrpSpPr>
          <p:cNvPr id="82" name="Group 81"/>
          <p:cNvGrpSpPr/>
          <p:nvPr/>
        </p:nvGrpSpPr>
        <p:grpSpPr>
          <a:xfrm>
            <a:off x="8199666" y="2642764"/>
            <a:ext cx="1828800" cy="567796"/>
            <a:chOff x="8199666" y="2642764"/>
            <a:chExt cx="1828800" cy="567796"/>
          </a:xfrm>
        </p:grpSpPr>
        <p:sp>
          <p:nvSpPr>
            <p:cNvPr id="30" name="Rounded Rectangle 29"/>
            <p:cNvSpPr/>
            <p:nvPr/>
          </p:nvSpPr>
          <p:spPr>
            <a:xfrm>
              <a:off x="8199666" y="2642764"/>
              <a:ext cx="1828800" cy="557636"/>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Qt</a:t>
              </a:r>
              <a:r>
                <a:rPr lang="en-US" sz="1200" dirty="0" smtClean="0"/>
                <a:t> Framework</a:t>
              </a:r>
            </a:p>
            <a:p>
              <a:pPr algn="ctr"/>
              <a:endParaRPr lang="en-US" sz="1200" dirty="0"/>
            </a:p>
            <a:p>
              <a:pPr algn="ctr"/>
              <a:endParaRPr lang="en-US" sz="1200" dirty="0"/>
            </a:p>
          </p:txBody>
        </p:sp>
        <p:sp>
          <p:nvSpPr>
            <p:cNvPr id="81" name="Rounded Rectangle 80"/>
            <p:cNvSpPr/>
            <p:nvPr/>
          </p:nvSpPr>
          <p:spPr>
            <a:xfrm>
              <a:off x="8199666" y="2890520"/>
              <a:ext cx="662940" cy="32004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grpSp>
      <p:grpSp>
        <p:nvGrpSpPr>
          <p:cNvPr id="79" name="Group 78"/>
          <p:cNvGrpSpPr/>
          <p:nvPr/>
        </p:nvGrpSpPr>
        <p:grpSpPr>
          <a:xfrm>
            <a:off x="7143026" y="2653649"/>
            <a:ext cx="1543773" cy="596826"/>
            <a:chOff x="7143026" y="2653649"/>
            <a:chExt cx="1543773" cy="596826"/>
          </a:xfrm>
          <a:scene3d>
            <a:camera prst="orthographicFront">
              <a:rot lat="0" lon="0" rev="0"/>
            </a:camera>
            <a:lightRig rig="balanced" dir="t">
              <a:rot lat="0" lon="0" rev="8700000"/>
            </a:lightRig>
          </a:scene3d>
        </p:grpSpPr>
        <p:sp>
          <p:nvSpPr>
            <p:cNvPr id="78" name="Rounded Rectangle 77"/>
            <p:cNvSpPr/>
            <p:nvPr/>
          </p:nvSpPr>
          <p:spPr>
            <a:xfrm>
              <a:off x="7143026" y="2972745"/>
              <a:ext cx="1543773" cy="277730"/>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sp>
          <p:nvSpPr>
            <p:cNvPr id="7" name="Rounded Rectangle 6"/>
            <p:cNvSpPr/>
            <p:nvPr/>
          </p:nvSpPr>
          <p:spPr>
            <a:xfrm>
              <a:off x="7143026" y="2653649"/>
              <a:ext cx="973557" cy="556911"/>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GStreamer</a:t>
              </a:r>
              <a:endParaRPr lang="en-US" sz="1100" dirty="0" smtClean="0"/>
            </a:p>
          </p:txBody>
        </p:sp>
      </p:grpSp>
    </p:spTree>
    <p:extLst>
      <p:ext uri="{BB962C8B-B14F-4D97-AF65-F5344CB8AC3E}">
        <p14:creationId xmlns:p14="http://schemas.microsoft.com/office/powerpoint/2010/main" val="7671328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C:\Users\minhtran\Desktop\people_18.jpg"/>
          <p:cNvPicPr>
            <a:picLocks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20691" y="2393525"/>
            <a:ext cx="5141010" cy="280772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C:\Users\a5046383\Desktop\pinp.png"/>
          <p:cNvPicPr preferRelativeResize="0">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208844" y="3664737"/>
            <a:ext cx="1664432" cy="1296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図 166"/>
          <p:cNvPicPr preferRelativeResize="0">
            <a:picLocks/>
          </p:cNvPicPr>
          <p:nvPr/>
        </p:nvPicPr>
        <p:blipFill>
          <a:blip r:embed="rId4"/>
          <a:stretch>
            <a:fillRect/>
          </a:stretch>
        </p:blipFill>
        <p:spPr>
          <a:xfrm>
            <a:off x="7208844" y="4997298"/>
            <a:ext cx="1664432" cy="1179249"/>
          </a:xfrm>
          <a:prstGeom prst="rect">
            <a:avLst/>
          </a:prstGeom>
        </p:spPr>
      </p:pic>
      <p:pic>
        <p:nvPicPr>
          <p:cNvPr id="8" name="Picture 7"/>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7208843" y="2366965"/>
            <a:ext cx="1664433" cy="1262606"/>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995501" y="2360568"/>
            <a:ext cx="6913312" cy="3888738"/>
          </a:xfrm>
          <a:prstGeom prst="rect">
            <a:avLst/>
          </a:prstGeom>
        </p:spPr>
      </p:pic>
      <p:sp>
        <p:nvSpPr>
          <p:cNvPr id="2" name="Title 1"/>
          <p:cNvSpPr>
            <a:spLocks noGrp="1"/>
          </p:cNvSpPr>
          <p:nvPr>
            <p:ph type="title"/>
          </p:nvPr>
        </p:nvSpPr>
        <p:spPr>
          <a:xfrm>
            <a:off x="1080000" y="936000"/>
            <a:ext cx="8520000" cy="443198"/>
          </a:xfrm>
        </p:spPr>
        <p:txBody>
          <a:bodyPr/>
          <a:lstStyle/>
          <a:p>
            <a:r>
              <a:rPr lang="en-US" altLang="ja-JP" dirty="0" err="1" smtClean="0"/>
              <a:t>Doorphone</a:t>
            </a:r>
            <a:r>
              <a:rPr lang="en-US" altLang="ja-JP" dirty="0" smtClean="0"/>
              <a:t> -GUI</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103</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DoorPhone</a:t>
            </a:r>
            <a:r>
              <a:rPr lang="en-US" sz="1400" dirty="0">
                <a:cs typeface="Courier New" panose="02070309020205020404" pitchFamily="49" charset="0"/>
              </a:rPr>
              <a:t> – GUI control</a:t>
            </a:r>
          </a:p>
        </p:txBody>
      </p:sp>
      <p:pic>
        <p:nvPicPr>
          <p:cNvPr id="9" name="Picture 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252623" y="2383657"/>
            <a:ext cx="590432" cy="280207"/>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294703" y="3664737"/>
            <a:ext cx="590432" cy="280207"/>
          </a:xfrm>
          <a:prstGeom prst="rect">
            <a:avLst/>
          </a:prstGeom>
        </p:spPr>
      </p:pic>
      <p:pic>
        <p:nvPicPr>
          <p:cNvPr id="11" name="Picture 10"/>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294703" y="4997298"/>
            <a:ext cx="590432" cy="280207"/>
          </a:xfrm>
          <a:prstGeom prst="rect">
            <a:avLst/>
          </a:prstGeom>
        </p:spPr>
      </p:pic>
      <p:sp>
        <p:nvSpPr>
          <p:cNvPr id="12" name="TextBox 11"/>
          <p:cNvSpPr txBox="1"/>
          <p:nvPr/>
        </p:nvSpPr>
        <p:spPr>
          <a:xfrm>
            <a:off x="5127477" y="4945406"/>
            <a:ext cx="1939955" cy="215444"/>
          </a:xfrm>
          <a:prstGeom prst="rect">
            <a:avLst/>
          </a:prstGeom>
          <a:noFill/>
        </p:spPr>
        <p:txBody>
          <a:bodyPr wrap="none" rtlCol="0">
            <a:spAutoFit/>
          </a:bodyPr>
          <a:lstStyle/>
          <a:p>
            <a:r>
              <a:rPr lang="en-US" sz="800" dirty="0" smtClean="0">
                <a:solidFill>
                  <a:srgbClr val="FFC000"/>
                </a:solidFill>
              </a:rPr>
              <a:t>Tuesday, June 09, 2015 11:05:00 AM </a:t>
            </a:r>
            <a:endParaRPr lang="en-US" sz="800" dirty="0">
              <a:solidFill>
                <a:srgbClr val="FFC000"/>
              </a:solidFill>
            </a:endParaRPr>
          </a:p>
        </p:txBody>
      </p:sp>
      <p:pic>
        <p:nvPicPr>
          <p:cNvPr id="13" name="Picture 12"/>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477000" y="2393525"/>
            <a:ext cx="590432" cy="246014"/>
          </a:xfrm>
          <a:prstGeom prst="rect">
            <a:avLst/>
          </a:prstGeom>
        </p:spPr>
      </p:pic>
      <p:pic>
        <p:nvPicPr>
          <p:cNvPr id="15" name="Picture 1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2053990" y="4803577"/>
            <a:ext cx="387442" cy="387442"/>
          </a:xfrm>
          <a:prstGeom prst="rect">
            <a:avLst/>
          </a:prstGeom>
        </p:spPr>
      </p:pic>
      <p:grpSp>
        <p:nvGrpSpPr>
          <p:cNvPr id="16" name="Group 15"/>
          <p:cNvGrpSpPr/>
          <p:nvPr/>
        </p:nvGrpSpPr>
        <p:grpSpPr>
          <a:xfrm>
            <a:off x="1948983" y="2397143"/>
            <a:ext cx="941431" cy="921430"/>
            <a:chOff x="2163793" y="1271811"/>
            <a:chExt cx="3416319" cy="3236990"/>
          </a:xfrm>
        </p:grpSpPr>
        <p:pic>
          <p:nvPicPr>
            <p:cNvPr id="17" name="Picture 16"/>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644008" y="1598993"/>
              <a:ext cx="439862" cy="439862"/>
            </a:xfrm>
            <a:prstGeom prst="rect">
              <a:avLst/>
            </a:prstGeom>
          </p:spPr>
        </p:pic>
        <p:pic>
          <p:nvPicPr>
            <p:cNvPr id="18" name="Picture 17"/>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349277" y="1271811"/>
              <a:ext cx="2867169" cy="2867169"/>
            </a:xfrm>
            <a:prstGeom prst="rect">
              <a:avLst/>
            </a:prstGeom>
          </p:spPr>
        </p:pic>
        <p:pic>
          <p:nvPicPr>
            <p:cNvPr id="19" name="Picture 1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795124" y="1738132"/>
              <a:ext cx="2022850" cy="2022850"/>
            </a:xfrm>
            <a:prstGeom prst="rect">
              <a:avLst/>
            </a:prstGeom>
          </p:spPr>
        </p:pic>
        <p:pic>
          <p:nvPicPr>
            <p:cNvPr id="20" name="Picture 1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424011" y="3289695"/>
              <a:ext cx="1037175" cy="1037173"/>
            </a:xfrm>
            <a:prstGeom prst="rect">
              <a:avLst/>
            </a:prstGeom>
          </p:spPr>
        </p:pic>
        <p:pic>
          <p:nvPicPr>
            <p:cNvPr id="21" name="Picture 20"/>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3793" y="3006557"/>
              <a:ext cx="585456" cy="585456"/>
            </a:xfrm>
            <a:prstGeom prst="rect">
              <a:avLst/>
            </a:prstGeom>
          </p:spPr>
        </p:pic>
        <p:pic>
          <p:nvPicPr>
            <p:cNvPr id="22" name="Picture 21"/>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800870" y="2000187"/>
              <a:ext cx="779242" cy="779242"/>
            </a:xfrm>
            <a:prstGeom prst="rect">
              <a:avLst/>
            </a:prstGeom>
          </p:spPr>
        </p:pic>
        <p:pic>
          <p:nvPicPr>
            <p:cNvPr id="23" name="Picture 2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3419872" y="3358899"/>
              <a:ext cx="1149902" cy="1149902"/>
            </a:xfrm>
            <a:prstGeom prst="rect">
              <a:avLst/>
            </a:prstGeom>
          </p:spPr>
        </p:pic>
        <p:pic>
          <p:nvPicPr>
            <p:cNvPr id="24" name="Picture 23"/>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496757" y="2860884"/>
              <a:ext cx="1045365" cy="1045365"/>
            </a:xfrm>
            <a:prstGeom prst="rect">
              <a:avLst/>
            </a:prstGeom>
          </p:spPr>
        </p:pic>
      </p:grpSp>
      <p:cxnSp>
        <p:nvCxnSpPr>
          <p:cNvPr id="26" name="直線矢印コネクタ 23"/>
          <p:cNvCxnSpPr>
            <a:stCxn id="27" idx="3"/>
          </p:cNvCxnSpPr>
          <p:nvPr/>
        </p:nvCxnSpPr>
        <p:spPr>
          <a:xfrm>
            <a:off x="1787781" y="2785605"/>
            <a:ext cx="207720" cy="1961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7" name="テキスト ボックス 107"/>
          <p:cNvSpPr txBox="1"/>
          <p:nvPr/>
        </p:nvSpPr>
        <p:spPr>
          <a:xfrm>
            <a:off x="316044" y="2497064"/>
            <a:ext cx="1471737" cy="577081"/>
          </a:xfrm>
          <a:prstGeom prst="rect">
            <a:avLst/>
          </a:prstGeom>
          <a:noFill/>
        </p:spPr>
        <p:txBody>
          <a:bodyPr wrap="square" rtlCol="0">
            <a:spAutoFit/>
          </a:bodyPr>
          <a:lstStyle/>
          <a:p>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3D graphics menu</a:t>
            </a:r>
          </a:p>
          <a:p>
            <a:pPr marL="171450" indent="-171450">
              <a:buFontTx/>
              <a:buChar char="-"/>
            </a:pPr>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Status</a:t>
            </a:r>
          </a:p>
          <a:p>
            <a:pPr marL="171450" indent="-171450">
              <a:buFontTx/>
              <a:buChar char="-"/>
            </a:pPr>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Controls</a:t>
            </a:r>
          </a:p>
        </p:txBody>
      </p:sp>
      <p:cxnSp>
        <p:nvCxnSpPr>
          <p:cNvPr id="28" name="直線矢印コネクタ 108"/>
          <p:cNvCxnSpPr>
            <a:stCxn id="29" idx="0"/>
          </p:cNvCxnSpPr>
          <p:nvPr/>
        </p:nvCxnSpPr>
        <p:spPr>
          <a:xfrm flipH="1" flipV="1">
            <a:off x="8908813" y="4191000"/>
            <a:ext cx="1167779" cy="55238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9" name="テキスト ボックス 109"/>
          <p:cNvSpPr txBox="1"/>
          <p:nvPr/>
        </p:nvSpPr>
        <p:spPr>
          <a:xfrm>
            <a:off x="9314581" y="4743382"/>
            <a:ext cx="1524021" cy="253916"/>
          </a:xfrm>
          <a:prstGeom prst="rect">
            <a:avLst/>
          </a:prstGeom>
          <a:noFill/>
        </p:spPr>
        <p:txBody>
          <a:bodyPr wrap="square" rtlCol="0">
            <a:spAutoFit/>
          </a:bodyPr>
          <a:lstStyle/>
          <a:p>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Metallic silver frame</a:t>
            </a:r>
          </a:p>
        </p:txBody>
      </p:sp>
      <p:sp>
        <p:nvSpPr>
          <p:cNvPr id="30" name="テキスト ボックス 118"/>
          <p:cNvSpPr txBox="1"/>
          <p:nvPr/>
        </p:nvSpPr>
        <p:spPr>
          <a:xfrm>
            <a:off x="9108020" y="5696588"/>
            <a:ext cx="1524021" cy="253916"/>
          </a:xfrm>
          <a:prstGeom prst="rect">
            <a:avLst/>
          </a:prstGeom>
          <a:noFill/>
        </p:spPr>
        <p:txBody>
          <a:bodyPr wrap="square" rtlCol="0">
            <a:spAutoFit/>
          </a:bodyPr>
          <a:lstStyle/>
          <a:p>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Graphical title plate</a:t>
            </a:r>
          </a:p>
        </p:txBody>
      </p:sp>
      <p:cxnSp>
        <p:nvCxnSpPr>
          <p:cNvPr id="31" name="直線矢印コネクタ 119"/>
          <p:cNvCxnSpPr>
            <a:endCxn id="11" idx="3"/>
          </p:cNvCxnSpPr>
          <p:nvPr/>
        </p:nvCxnSpPr>
        <p:spPr>
          <a:xfrm flipH="1" flipV="1">
            <a:off x="7885135" y="5137402"/>
            <a:ext cx="1949022" cy="6353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2" name="テキスト ボックス 111"/>
          <p:cNvSpPr txBox="1"/>
          <p:nvPr/>
        </p:nvSpPr>
        <p:spPr>
          <a:xfrm>
            <a:off x="328944" y="5943600"/>
            <a:ext cx="1530641" cy="253916"/>
          </a:xfrm>
          <a:prstGeom prst="rect">
            <a:avLst/>
          </a:prstGeom>
          <a:noFill/>
        </p:spPr>
        <p:txBody>
          <a:bodyPr wrap="square" rtlCol="0">
            <a:spAutoFit/>
          </a:bodyPr>
          <a:lstStyle/>
          <a:p>
            <a:pPr algn="ctr"/>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CPU, Memory, &amp; Bus usage</a:t>
            </a:r>
          </a:p>
        </p:txBody>
      </p:sp>
      <p:cxnSp>
        <p:nvCxnSpPr>
          <p:cNvPr id="33" name="直線矢印コネクタ 112"/>
          <p:cNvCxnSpPr>
            <a:stCxn id="32" idx="0"/>
          </p:cNvCxnSpPr>
          <p:nvPr/>
        </p:nvCxnSpPr>
        <p:spPr>
          <a:xfrm flipV="1">
            <a:off x="1094265" y="5751570"/>
            <a:ext cx="950200" cy="19203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4" name="テキスト ボックス 6"/>
          <p:cNvSpPr txBox="1">
            <a:spLocks noChangeArrowheads="1"/>
          </p:cNvSpPr>
          <p:nvPr/>
        </p:nvSpPr>
        <p:spPr bwMode="auto">
          <a:xfrm>
            <a:off x="5545280" y="1961696"/>
            <a:ext cx="1737035" cy="246221"/>
          </a:xfrm>
          <a:prstGeom prst="rect">
            <a:avLst/>
          </a:prstGeom>
          <a:noFill/>
          <a:ln w="9525">
            <a:noFill/>
            <a:miter lim="800000"/>
            <a:headEnd/>
            <a:tailEnd/>
          </a:ln>
        </p:spPr>
        <p:txBody>
          <a:bodyPr wrap="square">
            <a:spAutoFit/>
          </a:bodyPr>
          <a:lstStyle>
            <a:lvl1pPr eaLnBrk="0" hangingPunct="0">
              <a:defRPr kumimoji="1" sz="1000">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sz="1000">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sz="1000">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sz="1000">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sz="1000">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9pPr>
          </a:lstStyle>
          <a:p>
            <a:pPr algn="ctr" eaLnBrk="1" hangingPunct="1"/>
            <a:r>
              <a:rPr lang="en-US" altLang="ja-JP" dirty="0" smtClean="0"/>
              <a:t>Main Output (</a:t>
            </a:r>
            <a:r>
              <a:rPr lang="en-US" dirty="0"/>
              <a:t>960x540</a:t>
            </a:r>
            <a:r>
              <a:rPr lang="en-US" altLang="ja-JP" dirty="0" smtClean="0"/>
              <a:t>)</a:t>
            </a:r>
            <a:endParaRPr lang="ja-JP" altLang="en-US" dirty="0"/>
          </a:p>
        </p:txBody>
      </p:sp>
      <p:cxnSp>
        <p:nvCxnSpPr>
          <p:cNvPr id="35" name="直線コネクタ 13"/>
          <p:cNvCxnSpPr>
            <a:cxnSpLocks noChangeShapeType="1"/>
            <a:stCxn id="34" idx="2"/>
          </p:cNvCxnSpPr>
          <p:nvPr/>
        </p:nvCxnSpPr>
        <p:spPr bwMode="auto">
          <a:xfrm flipH="1">
            <a:off x="5948342" y="2207917"/>
            <a:ext cx="465456" cy="272329"/>
          </a:xfrm>
          <a:prstGeom prst="line">
            <a:avLst/>
          </a:prstGeom>
          <a:noFill/>
          <a:ln w="9525" algn="ctr">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6" name="テキスト ボックス 6"/>
          <p:cNvSpPr txBox="1">
            <a:spLocks noChangeArrowheads="1"/>
          </p:cNvSpPr>
          <p:nvPr/>
        </p:nvSpPr>
        <p:spPr bwMode="auto">
          <a:xfrm>
            <a:off x="9125901" y="2101997"/>
            <a:ext cx="1684126" cy="246221"/>
          </a:xfrm>
          <a:prstGeom prst="rect">
            <a:avLst/>
          </a:prstGeom>
          <a:noFill/>
          <a:ln w="9525">
            <a:noFill/>
            <a:miter lim="800000"/>
            <a:headEnd/>
            <a:tailEnd/>
          </a:ln>
        </p:spPr>
        <p:txBody>
          <a:bodyPr wrap="square">
            <a:spAutoFit/>
          </a:bodyPr>
          <a:lstStyle>
            <a:lvl1pPr eaLnBrk="0" hangingPunct="0">
              <a:defRPr kumimoji="1" sz="1000">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sz="1000">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sz="1000">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sz="1000">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sz="1000">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9pPr>
          </a:lstStyle>
          <a:p>
            <a:pPr eaLnBrk="1" hangingPunct="1"/>
            <a:r>
              <a:rPr lang="en-US" altLang="ja-JP" dirty="0" smtClean="0"/>
              <a:t>Sub Output (320x240)</a:t>
            </a:r>
            <a:endParaRPr lang="ja-JP" altLang="en-US" dirty="0"/>
          </a:p>
        </p:txBody>
      </p:sp>
      <p:cxnSp>
        <p:nvCxnSpPr>
          <p:cNvPr id="37" name="直線コネクタ 13"/>
          <p:cNvCxnSpPr>
            <a:cxnSpLocks noChangeShapeType="1"/>
            <a:stCxn id="36" idx="1"/>
          </p:cNvCxnSpPr>
          <p:nvPr/>
        </p:nvCxnSpPr>
        <p:spPr bwMode="auto">
          <a:xfrm flipH="1">
            <a:off x="8468055" y="2225108"/>
            <a:ext cx="657846" cy="974698"/>
          </a:xfrm>
          <a:prstGeom prst="line">
            <a:avLst/>
          </a:prstGeom>
          <a:noFill/>
          <a:ln w="9525" algn="ctr">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38" name="直線コネクタ 13"/>
          <p:cNvCxnSpPr>
            <a:cxnSpLocks noChangeShapeType="1"/>
            <a:stCxn id="36" idx="1"/>
          </p:cNvCxnSpPr>
          <p:nvPr/>
        </p:nvCxnSpPr>
        <p:spPr bwMode="auto">
          <a:xfrm flipH="1">
            <a:off x="8468055" y="2225108"/>
            <a:ext cx="657846" cy="2194492"/>
          </a:xfrm>
          <a:prstGeom prst="line">
            <a:avLst/>
          </a:prstGeom>
          <a:noFill/>
          <a:ln w="9525" algn="ctr">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テキスト ボックス 6"/>
          <p:cNvSpPr txBox="1">
            <a:spLocks noChangeArrowheads="1"/>
          </p:cNvSpPr>
          <p:nvPr/>
        </p:nvSpPr>
        <p:spPr bwMode="auto">
          <a:xfrm>
            <a:off x="9125981" y="1376921"/>
            <a:ext cx="1600118" cy="707886"/>
          </a:xfrm>
          <a:prstGeom prst="rect">
            <a:avLst/>
          </a:prstGeom>
          <a:noFill/>
          <a:ln w="9525">
            <a:noFill/>
            <a:miter lim="800000"/>
            <a:headEnd/>
            <a:tailEnd/>
          </a:ln>
        </p:spPr>
        <p:txBody>
          <a:bodyPr wrap="none">
            <a:spAutoFit/>
          </a:bodyPr>
          <a:lstStyle>
            <a:lvl1pPr eaLnBrk="0" hangingPunct="0">
              <a:defRPr kumimoji="1" sz="1000">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sz="1000">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sz="1000">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sz="1000">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sz="1000">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9pPr>
          </a:lstStyle>
          <a:p>
            <a:pPr eaLnBrk="1" hangingPunct="1"/>
            <a:r>
              <a:rPr lang="en-US" altLang="ja-JP" dirty="0" smtClean="0"/>
              <a:t>Touch “Sub Output”,</a:t>
            </a:r>
          </a:p>
          <a:p>
            <a:pPr eaLnBrk="1" hangingPunct="1"/>
            <a:r>
              <a:rPr lang="en-US" altLang="ja-JP" dirty="0" smtClean="0"/>
              <a:t>change a picture both</a:t>
            </a:r>
          </a:p>
          <a:p>
            <a:pPr eaLnBrk="1" hangingPunct="1"/>
            <a:r>
              <a:rPr lang="en-US" altLang="ja-JP" dirty="0" smtClean="0"/>
              <a:t>“Main Output” and</a:t>
            </a:r>
          </a:p>
          <a:p>
            <a:pPr eaLnBrk="1" hangingPunct="1"/>
            <a:r>
              <a:rPr lang="en-US" altLang="ja-JP" dirty="0" smtClean="0"/>
              <a:t>“Sub Output”.</a:t>
            </a:r>
            <a:endParaRPr lang="ja-JP" altLang="en-US" dirty="0"/>
          </a:p>
        </p:txBody>
      </p:sp>
      <p:sp>
        <p:nvSpPr>
          <p:cNvPr id="40" name="テキスト ボックス 6"/>
          <p:cNvSpPr txBox="1">
            <a:spLocks noChangeArrowheads="1"/>
          </p:cNvSpPr>
          <p:nvPr/>
        </p:nvSpPr>
        <p:spPr bwMode="auto">
          <a:xfrm>
            <a:off x="914400" y="4945406"/>
            <a:ext cx="587529" cy="246221"/>
          </a:xfrm>
          <a:prstGeom prst="rect">
            <a:avLst/>
          </a:prstGeom>
          <a:noFill/>
          <a:ln w="9525">
            <a:noFill/>
            <a:miter lim="800000"/>
            <a:headEnd/>
            <a:tailEnd/>
          </a:ln>
        </p:spPr>
        <p:txBody>
          <a:bodyPr wrap="square">
            <a:spAutoFit/>
          </a:bodyPr>
          <a:lstStyle>
            <a:lvl1pPr eaLnBrk="0" hangingPunct="0">
              <a:defRPr kumimoji="1" sz="1000">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sz="1000">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sz="1000">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sz="1000">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sz="1000">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9pPr>
          </a:lstStyle>
          <a:p>
            <a:pPr eaLnBrk="1" hangingPunct="1"/>
            <a:r>
              <a:rPr lang="en-US" altLang="ja-JP" dirty="0" smtClean="0"/>
              <a:t>sound</a:t>
            </a:r>
            <a:endParaRPr lang="ja-JP" altLang="en-US" dirty="0"/>
          </a:p>
        </p:txBody>
      </p:sp>
      <p:cxnSp>
        <p:nvCxnSpPr>
          <p:cNvPr id="41" name="直線コネクタ 8"/>
          <p:cNvCxnSpPr>
            <a:cxnSpLocks noChangeShapeType="1"/>
            <a:stCxn id="40" idx="3"/>
            <a:endCxn id="15" idx="1"/>
          </p:cNvCxnSpPr>
          <p:nvPr/>
        </p:nvCxnSpPr>
        <p:spPr bwMode="auto">
          <a:xfrm flipV="1">
            <a:off x="1501929" y="4997298"/>
            <a:ext cx="552061" cy="71219"/>
          </a:xfrm>
          <a:prstGeom prst="line">
            <a:avLst/>
          </a:prstGeom>
          <a:noFill/>
          <a:ln w="9525" algn="ctr">
            <a:solidFill>
              <a:srgbClr val="FF0000"/>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altLang="ja-JP" sz="1200" dirty="0">
                <a:solidFill>
                  <a:schemeClr val="bg1">
                    <a:lumMod val="50000"/>
                  </a:schemeClr>
                </a:solidFill>
              </a:rPr>
              <a:t>RZ-G1_Doorphone_Quick_Start_Guide_v0.13.pdf</a:t>
            </a:r>
            <a:endParaRPr lang="en-US" altLang="en-US" sz="1200" dirty="0">
              <a:solidFill>
                <a:schemeClr val="bg1">
                  <a:lumMod val="50000"/>
                </a:schemeClr>
              </a:solidFill>
            </a:endParaRPr>
          </a:p>
        </p:txBody>
      </p:sp>
    </p:spTree>
    <p:extLst>
      <p:ext uri="{BB962C8B-B14F-4D97-AF65-F5344CB8AC3E}">
        <p14:creationId xmlns:p14="http://schemas.microsoft.com/office/powerpoint/2010/main" val="25185413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Doorphone</a:t>
            </a:r>
            <a:r>
              <a:rPr lang="en-US" altLang="ja-JP" dirty="0" smtClean="0"/>
              <a:t>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104</a:t>
            </a:fld>
            <a:endParaRPr lang="de-DE"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ja-JP" sz="1200" dirty="0">
                <a:solidFill>
                  <a:schemeClr val="bg1">
                    <a:lumMod val="50000"/>
                  </a:schemeClr>
                </a:solidFill>
              </a:rPr>
              <a:t>RZ-G1_Doorphone_Quick_Start_Guide_v0.13.pdf</a:t>
            </a:r>
            <a:endParaRPr lang="en-US" altLang="en-US" sz="1200" dirty="0">
              <a:solidFill>
                <a:srgbClr val="FF0000"/>
              </a:solidFill>
            </a:endParaRPr>
          </a:p>
        </p:txBody>
      </p:sp>
      <p:graphicFrame>
        <p:nvGraphicFramePr>
          <p:cNvPr id="8" name="Content Placeholder 7"/>
          <p:cNvGraphicFramePr>
            <a:graphicFrameLocks noGrp="1"/>
          </p:cNvGraphicFramePr>
          <p:nvPr>
            <p:ph idx="1"/>
            <p:extLst>
              <p:ext uri="{D42A27DB-BD31-4B8C-83A1-F6EECF244321}">
                <p14:modId xmlns:p14="http://schemas.microsoft.com/office/powerpoint/2010/main" val="356124355"/>
              </p:ext>
            </p:extLst>
          </p:nvPr>
        </p:nvGraphicFramePr>
        <p:xfrm>
          <a:off x="1143000" y="1752600"/>
          <a:ext cx="10591800" cy="4224507"/>
        </p:xfrm>
        <a:graphic>
          <a:graphicData uri="http://schemas.openxmlformats.org/drawingml/2006/table">
            <a:tbl>
              <a:tblPr firstRow="1" firstCol="1" bandRow="1">
                <a:tableStyleId>{5C22544A-7EE6-4342-B048-85BDC9FD1C3A}</a:tableStyleId>
              </a:tblPr>
              <a:tblGrid>
                <a:gridCol w="1752600"/>
                <a:gridCol w="8839200"/>
              </a:tblGrid>
              <a:tr h="278366">
                <a:tc>
                  <a:txBody>
                    <a:bodyPr/>
                    <a:lstStyle/>
                    <a:p>
                      <a:pPr marL="228600" marR="0" algn="ctr">
                        <a:lnSpc>
                          <a:spcPct val="150000"/>
                        </a:lnSpc>
                        <a:spcBef>
                          <a:spcPts val="0"/>
                        </a:spcBef>
                        <a:spcAft>
                          <a:spcPts val="600"/>
                        </a:spcAft>
                      </a:pPr>
                      <a:r>
                        <a:rPr lang="en-US" sz="1200" kern="100" dirty="0">
                          <a:effectLst/>
                        </a:rPr>
                        <a:t>Feature</a:t>
                      </a:r>
                      <a:endParaRPr lang="en-US" sz="1200" kern="100" dirty="0">
                        <a:effectLst/>
                        <a:latin typeface="Arial"/>
                        <a:ea typeface="MS Mincho"/>
                        <a:cs typeface="Times New Roman"/>
                      </a:endParaRPr>
                    </a:p>
                  </a:txBody>
                  <a:tcPr marL="14066" marR="14066" marT="0" marB="0" anchor="ctr"/>
                </a:tc>
                <a:tc>
                  <a:txBody>
                    <a:bodyPr/>
                    <a:lstStyle/>
                    <a:p>
                      <a:pPr marL="228600" marR="0" algn="ctr">
                        <a:lnSpc>
                          <a:spcPct val="150000"/>
                        </a:lnSpc>
                        <a:spcBef>
                          <a:spcPts val="0"/>
                        </a:spcBef>
                        <a:spcAft>
                          <a:spcPts val="600"/>
                        </a:spcAft>
                      </a:pPr>
                      <a:r>
                        <a:rPr lang="en-US" sz="1200" kern="100">
                          <a:effectLst/>
                        </a:rPr>
                        <a:t>Functional</a:t>
                      </a:r>
                      <a:endParaRPr lang="en-US" sz="1200" kern="100">
                        <a:effectLst/>
                        <a:latin typeface="Arial"/>
                        <a:ea typeface="MS Mincho"/>
                        <a:cs typeface="Times New Roman"/>
                      </a:endParaRPr>
                    </a:p>
                  </a:txBody>
                  <a:tcPr marL="14066" marR="14066" marT="0" marB="0" anchor="ctr"/>
                </a:tc>
              </a:tr>
              <a:tr h="559834">
                <a:tc rowSpan="3">
                  <a:txBody>
                    <a:bodyPr/>
                    <a:lstStyle/>
                    <a:p>
                      <a:pPr marL="228600" marR="0" algn="ctr">
                        <a:lnSpc>
                          <a:spcPct val="150000"/>
                        </a:lnSpc>
                        <a:spcBef>
                          <a:spcPts val="0"/>
                        </a:spcBef>
                        <a:spcAft>
                          <a:spcPts val="600"/>
                        </a:spcAft>
                      </a:pPr>
                      <a:r>
                        <a:rPr lang="en-US" sz="1200" kern="100">
                          <a:effectLst/>
                        </a:rPr>
                        <a:t>Video stream</a:t>
                      </a:r>
                      <a:endParaRPr lang="en-US" sz="1200" kern="100">
                        <a:effectLst/>
                        <a:latin typeface="Arial"/>
                        <a:ea typeface="MS Mincho"/>
                        <a:cs typeface="Times New Roman"/>
                      </a:endParaRPr>
                    </a:p>
                  </a:txBody>
                  <a:tcPr marL="14066" marR="14066" marT="0" marB="0" anchor="ctr"/>
                </a:tc>
                <a:tc>
                  <a:txBody>
                    <a:bodyPr/>
                    <a:lstStyle/>
                    <a:p>
                      <a:pPr marL="228600" marR="0">
                        <a:lnSpc>
                          <a:spcPct val="150000"/>
                        </a:lnSpc>
                        <a:spcBef>
                          <a:spcPts val="0"/>
                        </a:spcBef>
                        <a:spcAft>
                          <a:spcPts val="600"/>
                        </a:spcAft>
                      </a:pPr>
                      <a:r>
                        <a:rPr lang="en-US" sz="1200" kern="100" dirty="0">
                          <a:effectLst/>
                        </a:rPr>
                        <a:t>Using LAN network, 1 composite video stream and 3 videos (file) streams will be sent From Sub-board (Outdoor cordless handset) to central board (Base phone</a:t>
                      </a:r>
                      <a:r>
                        <a:rPr lang="en-US" sz="1200" kern="100" dirty="0" smtClean="0">
                          <a:effectLst/>
                        </a:rPr>
                        <a:t>)</a:t>
                      </a:r>
                    </a:p>
                  </a:txBody>
                  <a:tcPr marL="14066" marR="14066" marT="0" marB="0"/>
                </a:tc>
              </a:tr>
              <a:tr h="0">
                <a:tc vMerge="1">
                  <a:txBody>
                    <a:bodyPr/>
                    <a:lstStyle/>
                    <a:p>
                      <a:endParaRPr lang="en-US"/>
                    </a:p>
                  </a:txBody>
                  <a:tcPr/>
                </a:tc>
                <a:tc>
                  <a:txBody>
                    <a:bodyPr/>
                    <a:lstStyle/>
                    <a:p>
                      <a:pPr marL="228600" marR="0">
                        <a:lnSpc>
                          <a:spcPct val="150000"/>
                        </a:lnSpc>
                        <a:spcBef>
                          <a:spcPts val="0"/>
                        </a:spcBef>
                        <a:spcAft>
                          <a:spcPts val="600"/>
                        </a:spcAft>
                      </a:pPr>
                      <a:r>
                        <a:rPr lang="en-US" sz="1200" kern="100" dirty="0">
                          <a:effectLst/>
                        </a:rPr>
                        <a:t>Video in H.264 format (I-frames only)</a:t>
                      </a:r>
                      <a:endParaRPr lang="en-US" sz="1200" kern="100" dirty="0">
                        <a:effectLst/>
                        <a:latin typeface="Arial"/>
                        <a:ea typeface="MS Mincho"/>
                        <a:cs typeface="Times New Roman"/>
                      </a:endParaRPr>
                    </a:p>
                  </a:txBody>
                  <a:tcPr marL="14066" marR="14066" marT="0" marB="0"/>
                </a:tc>
              </a:tr>
              <a:tr h="563880">
                <a:tc vMerge="1">
                  <a:txBody>
                    <a:bodyPr/>
                    <a:lstStyle/>
                    <a:p>
                      <a:endParaRPr lang="en-US"/>
                    </a:p>
                  </a:txBody>
                  <a:tcPr/>
                </a:tc>
                <a:tc>
                  <a:txBody>
                    <a:bodyPr/>
                    <a:lstStyle/>
                    <a:p>
                      <a:pPr marL="228600" marR="0">
                        <a:lnSpc>
                          <a:spcPct val="150000"/>
                        </a:lnSpc>
                        <a:spcBef>
                          <a:spcPts val="0"/>
                        </a:spcBef>
                        <a:spcAft>
                          <a:spcPts val="600"/>
                        </a:spcAft>
                      </a:pPr>
                      <a:r>
                        <a:rPr lang="en-US" sz="1200" kern="100">
                          <a:effectLst/>
                        </a:rPr>
                        <a:t>Central board displays all 4 streams. The main stream will be displayed in HD or qHD resolution, while other sub streams are in QVGA resolution</a:t>
                      </a:r>
                      <a:endParaRPr lang="en-US" sz="1200" kern="100">
                        <a:effectLst/>
                        <a:latin typeface="Arial"/>
                        <a:ea typeface="MS Mincho"/>
                        <a:cs typeface="Times New Roman"/>
                      </a:endParaRPr>
                    </a:p>
                  </a:txBody>
                  <a:tcPr marL="14066" marR="14066" marT="0" marB="0"/>
                </a:tc>
              </a:tr>
              <a:tr h="533400">
                <a:tc rowSpan="2">
                  <a:txBody>
                    <a:bodyPr/>
                    <a:lstStyle/>
                    <a:p>
                      <a:pPr marL="228600" marR="0" algn="ctr">
                        <a:lnSpc>
                          <a:spcPct val="150000"/>
                        </a:lnSpc>
                        <a:spcBef>
                          <a:spcPts val="0"/>
                        </a:spcBef>
                        <a:spcAft>
                          <a:spcPts val="600"/>
                        </a:spcAft>
                      </a:pPr>
                      <a:r>
                        <a:rPr lang="en-US" sz="1200" kern="100" dirty="0" smtClean="0">
                          <a:effectLst/>
                        </a:rPr>
                        <a:t>Audio</a:t>
                      </a:r>
                      <a:endParaRPr lang="en-US" sz="1200" kern="100" dirty="0">
                        <a:effectLst/>
                      </a:endParaRPr>
                    </a:p>
                  </a:txBody>
                  <a:tcPr marL="14066" marR="14066" marT="0" marB="0" anchor="ctr"/>
                </a:tc>
                <a:tc>
                  <a:txBody>
                    <a:bodyPr/>
                    <a:lstStyle/>
                    <a:p>
                      <a:pPr marL="228600" marR="0">
                        <a:lnSpc>
                          <a:spcPct val="150000"/>
                        </a:lnSpc>
                        <a:spcBef>
                          <a:spcPts val="0"/>
                        </a:spcBef>
                        <a:spcAft>
                          <a:spcPts val="600"/>
                        </a:spcAft>
                      </a:pPr>
                      <a:r>
                        <a:rPr lang="en-US" sz="1200" kern="100">
                          <a:effectLst/>
                        </a:rPr>
                        <a:t>Audio can be transferred between central board (Base phone) and sub-board (Outdoor cordless handset) via LAN network for talking</a:t>
                      </a:r>
                      <a:endParaRPr lang="en-US" sz="1200" kern="100">
                        <a:effectLst/>
                        <a:latin typeface="Arial"/>
                        <a:ea typeface="MS Mincho"/>
                        <a:cs typeface="Times New Roman"/>
                      </a:endParaRPr>
                    </a:p>
                  </a:txBody>
                  <a:tcPr marL="14066" marR="14066" marT="0" marB="0"/>
                </a:tc>
              </a:tr>
              <a:tr h="304800">
                <a:tc vMerge="1">
                  <a:txBody>
                    <a:bodyPr/>
                    <a:lstStyle/>
                    <a:p>
                      <a:endParaRPr lang="en-US"/>
                    </a:p>
                  </a:txBody>
                  <a:tcPr/>
                </a:tc>
                <a:tc>
                  <a:txBody>
                    <a:bodyPr/>
                    <a:lstStyle/>
                    <a:p>
                      <a:pPr marL="228600" marR="0">
                        <a:lnSpc>
                          <a:spcPct val="150000"/>
                        </a:lnSpc>
                        <a:spcBef>
                          <a:spcPts val="0"/>
                        </a:spcBef>
                        <a:spcAft>
                          <a:spcPts val="600"/>
                        </a:spcAft>
                      </a:pPr>
                      <a:r>
                        <a:rPr lang="en-US" sz="1200" kern="100" dirty="0">
                          <a:effectLst/>
                        </a:rPr>
                        <a:t>Audio is transferred in AAC format</a:t>
                      </a:r>
                      <a:endParaRPr lang="en-US" sz="1200" kern="100" dirty="0">
                        <a:effectLst/>
                        <a:latin typeface="Arial"/>
                        <a:ea typeface="MS Mincho"/>
                        <a:cs typeface="Times New Roman"/>
                      </a:endParaRPr>
                    </a:p>
                  </a:txBody>
                  <a:tcPr marL="14066" marR="14066" marT="0" marB="0"/>
                </a:tc>
              </a:tr>
              <a:tr h="308165">
                <a:tc rowSpan="2">
                  <a:txBody>
                    <a:bodyPr/>
                    <a:lstStyle/>
                    <a:p>
                      <a:pPr marL="228600" marR="0" algn="ctr">
                        <a:lnSpc>
                          <a:spcPct val="150000"/>
                        </a:lnSpc>
                        <a:spcBef>
                          <a:spcPts val="0"/>
                        </a:spcBef>
                        <a:spcAft>
                          <a:spcPts val="600"/>
                        </a:spcAft>
                      </a:pPr>
                      <a:r>
                        <a:rPr lang="en-US" sz="1200" kern="100">
                          <a:effectLst/>
                        </a:rPr>
                        <a:t>Control via serial terminal</a:t>
                      </a:r>
                      <a:endParaRPr lang="en-US" sz="1200" kern="100">
                        <a:effectLst/>
                        <a:latin typeface="Arial"/>
                        <a:ea typeface="MS Mincho"/>
                        <a:cs typeface="Times New Roman"/>
                      </a:endParaRPr>
                    </a:p>
                  </a:txBody>
                  <a:tcPr marL="14066" marR="14066" marT="0" marB="0" anchor="ctr"/>
                </a:tc>
                <a:tc>
                  <a:txBody>
                    <a:bodyPr/>
                    <a:lstStyle/>
                    <a:p>
                      <a:pPr marL="228600" marR="0">
                        <a:lnSpc>
                          <a:spcPct val="150000"/>
                        </a:lnSpc>
                        <a:spcBef>
                          <a:spcPts val="0"/>
                        </a:spcBef>
                        <a:spcAft>
                          <a:spcPts val="600"/>
                        </a:spcAft>
                      </a:pPr>
                      <a:r>
                        <a:rPr lang="en-US" sz="1200" kern="100">
                          <a:effectLst/>
                        </a:rPr>
                        <a:t>Launch Doorphone application in central board (Base phone) by calling its binary file in serial terminal</a:t>
                      </a:r>
                      <a:endParaRPr lang="en-US" sz="1200" kern="100">
                        <a:effectLst/>
                        <a:latin typeface="Arial"/>
                        <a:ea typeface="MS Mincho"/>
                        <a:cs typeface="Times New Roman"/>
                      </a:endParaRPr>
                    </a:p>
                  </a:txBody>
                  <a:tcPr marL="14066" marR="14066" marT="0" marB="0"/>
                </a:tc>
              </a:tr>
              <a:tr h="502582">
                <a:tc vMerge="1">
                  <a:txBody>
                    <a:bodyPr/>
                    <a:lstStyle/>
                    <a:p>
                      <a:endParaRPr lang="en-US"/>
                    </a:p>
                  </a:txBody>
                  <a:tcPr/>
                </a:tc>
                <a:tc>
                  <a:txBody>
                    <a:bodyPr/>
                    <a:lstStyle/>
                    <a:p>
                      <a:pPr marL="228600" marR="0">
                        <a:lnSpc>
                          <a:spcPct val="150000"/>
                        </a:lnSpc>
                        <a:spcBef>
                          <a:spcPts val="0"/>
                        </a:spcBef>
                        <a:spcAft>
                          <a:spcPts val="600"/>
                        </a:spcAft>
                      </a:pPr>
                      <a:r>
                        <a:rPr lang="en-US" sz="1200" kern="100">
                          <a:effectLst/>
                        </a:rPr>
                        <a:t>Stop Doorphone application by use Ctrl-c in terminal</a:t>
                      </a:r>
                      <a:endParaRPr lang="en-US" sz="1200" kern="100">
                        <a:effectLst/>
                        <a:latin typeface="Arial"/>
                        <a:ea typeface="MS Mincho"/>
                        <a:cs typeface="Times New Roman"/>
                      </a:endParaRPr>
                    </a:p>
                  </a:txBody>
                  <a:tcPr marL="14066" marR="14066" marT="0" marB="0"/>
                </a:tc>
              </a:tr>
              <a:tr h="259418">
                <a:tc rowSpan="3">
                  <a:txBody>
                    <a:bodyPr/>
                    <a:lstStyle/>
                    <a:p>
                      <a:pPr marL="228600" marR="0" algn="ctr">
                        <a:lnSpc>
                          <a:spcPct val="150000"/>
                        </a:lnSpc>
                        <a:spcBef>
                          <a:spcPts val="0"/>
                        </a:spcBef>
                        <a:spcAft>
                          <a:spcPts val="600"/>
                        </a:spcAft>
                      </a:pPr>
                      <a:r>
                        <a:rPr lang="en-US" sz="1200" kern="100">
                          <a:effectLst/>
                        </a:rPr>
                        <a:t>Control by USB mouse of central board</a:t>
                      </a:r>
                      <a:endParaRPr lang="en-US" sz="1200" kern="100">
                        <a:effectLst/>
                        <a:latin typeface="Arial"/>
                        <a:ea typeface="MS Mincho"/>
                        <a:cs typeface="Times New Roman"/>
                      </a:endParaRPr>
                    </a:p>
                  </a:txBody>
                  <a:tcPr marL="14066" marR="14066" marT="0" marB="0" anchor="ctr"/>
                </a:tc>
                <a:tc>
                  <a:txBody>
                    <a:bodyPr/>
                    <a:lstStyle/>
                    <a:p>
                      <a:pPr marL="228600" marR="0">
                        <a:lnSpc>
                          <a:spcPct val="150000"/>
                        </a:lnSpc>
                        <a:spcBef>
                          <a:spcPts val="0"/>
                        </a:spcBef>
                        <a:spcAft>
                          <a:spcPts val="600"/>
                        </a:spcAft>
                      </a:pPr>
                      <a:r>
                        <a:rPr lang="en-US" sz="1200" kern="100">
                          <a:effectLst/>
                        </a:rPr>
                        <a:t>User can swap between main display and sub display</a:t>
                      </a:r>
                      <a:endParaRPr lang="en-US" sz="1200" kern="100">
                        <a:effectLst/>
                        <a:latin typeface="Arial"/>
                        <a:ea typeface="MS Mincho"/>
                        <a:cs typeface="Times New Roman"/>
                      </a:endParaRPr>
                    </a:p>
                  </a:txBody>
                  <a:tcPr marL="14066" marR="14066" marT="0" marB="0"/>
                </a:tc>
              </a:tr>
              <a:tr h="304800">
                <a:tc vMerge="1">
                  <a:txBody>
                    <a:bodyPr/>
                    <a:lstStyle/>
                    <a:p>
                      <a:endParaRPr lang="en-US"/>
                    </a:p>
                  </a:txBody>
                  <a:tcPr/>
                </a:tc>
                <a:tc>
                  <a:txBody>
                    <a:bodyPr/>
                    <a:lstStyle/>
                    <a:p>
                      <a:pPr marL="228600" marR="0">
                        <a:lnSpc>
                          <a:spcPct val="150000"/>
                        </a:lnSpc>
                        <a:spcBef>
                          <a:spcPts val="0"/>
                        </a:spcBef>
                        <a:spcAft>
                          <a:spcPts val="600"/>
                        </a:spcAft>
                      </a:pPr>
                      <a:r>
                        <a:rPr lang="en-US" sz="1200" kern="100" dirty="0">
                          <a:effectLst/>
                        </a:rPr>
                        <a:t>Can communicate between Base phone and Outdoor via cordless handset device</a:t>
                      </a:r>
                      <a:endParaRPr lang="en-US" sz="1200" kern="100" dirty="0">
                        <a:effectLst/>
                        <a:latin typeface="Arial"/>
                        <a:ea typeface="MS Mincho"/>
                        <a:cs typeface="Times New Roman"/>
                      </a:endParaRPr>
                    </a:p>
                  </a:txBody>
                  <a:tcPr marL="14066" marR="14066" marT="0" marB="0"/>
                </a:tc>
              </a:tr>
              <a:tr h="304800">
                <a:tc vMerge="1">
                  <a:txBody>
                    <a:bodyPr/>
                    <a:lstStyle/>
                    <a:p>
                      <a:endParaRPr lang="en-US"/>
                    </a:p>
                  </a:txBody>
                  <a:tcPr/>
                </a:tc>
                <a:tc>
                  <a:txBody>
                    <a:bodyPr/>
                    <a:lstStyle/>
                    <a:p>
                      <a:pPr marL="228600" marR="0">
                        <a:lnSpc>
                          <a:spcPct val="150000"/>
                        </a:lnSpc>
                        <a:spcBef>
                          <a:spcPts val="0"/>
                        </a:spcBef>
                        <a:spcAft>
                          <a:spcPts val="600"/>
                        </a:spcAft>
                      </a:pPr>
                      <a:r>
                        <a:rPr lang="en-US" sz="1200" kern="100" dirty="0">
                          <a:effectLst/>
                        </a:rPr>
                        <a:t>Can record corresponding camera stream to SD card and playback later</a:t>
                      </a:r>
                      <a:endParaRPr lang="en-US" sz="1200" kern="100" dirty="0">
                        <a:effectLst/>
                        <a:latin typeface="Arial"/>
                        <a:ea typeface="MS Mincho"/>
                        <a:cs typeface="Times New Roman"/>
                      </a:endParaRPr>
                    </a:p>
                  </a:txBody>
                  <a:tcPr marL="14066" marR="14066" marT="0" marB="0"/>
                </a:tc>
              </a:tr>
            </a:tbl>
          </a:graphicData>
        </a:graphic>
      </p:graphicFrame>
    </p:spTree>
    <p:extLst>
      <p:ext uri="{BB962C8B-B14F-4D97-AF65-F5344CB8AC3E}">
        <p14:creationId xmlns:p14="http://schemas.microsoft.com/office/powerpoint/2010/main" val="2773580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Doorphone</a:t>
            </a:r>
            <a:r>
              <a:rPr lang="en-US" altLang="ja-JP" dirty="0"/>
              <a:t>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105</a:t>
            </a:fld>
            <a:endParaRPr lang="de-DE"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ja-JP" sz="1200" dirty="0">
                <a:solidFill>
                  <a:schemeClr val="bg1">
                    <a:lumMod val="50000"/>
                  </a:schemeClr>
                </a:solidFill>
              </a:rPr>
              <a:t>RZ-G1_Doorphone_Quick_Start_Guide_v0.13.pdf</a:t>
            </a:r>
            <a:endParaRPr lang="en-US" altLang="en-US" sz="1200" dirty="0">
              <a:solidFill>
                <a:srgbClr val="FF0000"/>
              </a:solidFill>
            </a:endParaRPr>
          </a:p>
        </p:txBody>
      </p:sp>
      <p:graphicFrame>
        <p:nvGraphicFramePr>
          <p:cNvPr id="7" name="Content Placeholder 7"/>
          <p:cNvGraphicFramePr>
            <a:graphicFrameLocks/>
          </p:cNvGraphicFramePr>
          <p:nvPr>
            <p:extLst>
              <p:ext uri="{D42A27DB-BD31-4B8C-83A1-F6EECF244321}">
                <p14:modId xmlns:p14="http://schemas.microsoft.com/office/powerpoint/2010/main" val="1647259129"/>
              </p:ext>
            </p:extLst>
          </p:nvPr>
        </p:nvGraphicFramePr>
        <p:xfrm>
          <a:off x="1143000" y="1752600"/>
          <a:ext cx="10591800" cy="2842051"/>
        </p:xfrm>
        <a:graphic>
          <a:graphicData uri="http://schemas.openxmlformats.org/drawingml/2006/table">
            <a:tbl>
              <a:tblPr firstRow="1" firstCol="1" bandRow="1">
                <a:tableStyleId>{5C22544A-7EE6-4342-B048-85BDC9FD1C3A}</a:tableStyleId>
              </a:tblPr>
              <a:tblGrid>
                <a:gridCol w="1752600"/>
                <a:gridCol w="8839200"/>
              </a:tblGrid>
              <a:tr h="278366">
                <a:tc>
                  <a:txBody>
                    <a:bodyPr/>
                    <a:lstStyle/>
                    <a:p>
                      <a:pPr marL="228600" marR="0" algn="ctr">
                        <a:lnSpc>
                          <a:spcPct val="150000"/>
                        </a:lnSpc>
                        <a:spcBef>
                          <a:spcPts val="0"/>
                        </a:spcBef>
                        <a:spcAft>
                          <a:spcPts val="600"/>
                        </a:spcAft>
                      </a:pPr>
                      <a:r>
                        <a:rPr lang="en-US" sz="1200" kern="100" dirty="0">
                          <a:effectLst/>
                        </a:rPr>
                        <a:t>Feature</a:t>
                      </a:r>
                      <a:endParaRPr lang="en-US" sz="1200" kern="100" dirty="0">
                        <a:effectLst/>
                        <a:latin typeface="Arial"/>
                        <a:ea typeface="MS Mincho"/>
                        <a:cs typeface="Times New Roman"/>
                      </a:endParaRPr>
                    </a:p>
                  </a:txBody>
                  <a:tcPr marL="14066" marR="14066" marT="0" marB="0" anchor="ctr"/>
                </a:tc>
                <a:tc>
                  <a:txBody>
                    <a:bodyPr/>
                    <a:lstStyle/>
                    <a:p>
                      <a:pPr marL="228600" marR="0" algn="ctr">
                        <a:lnSpc>
                          <a:spcPct val="150000"/>
                        </a:lnSpc>
                        <a:spcBef>
                          <a:spcPts val="0"/>
                        </a:spcBef>
                        <a:spcAft>
                          <a:spcPts val="600"/>
                        </a:spcAft>
                      </a:pPr>
                      <a:r>
                        <a:rPr lang="en-US" sz="1200" kern="100">
                          <a:effectLst/>
                        </a:rPr>
                        <a:t>Functional</a:t>
                      </a:r>
                      <a:endParaRPr lang="en-US" sz="1200" kern="100">
                        <a:effectLst/>
                        <a:latin typeface="Arial"/>
                        <a:ea typeface="MS Mincho"/>
                        <a:cs typeface="Times New Roman"/>
                      </a:endParaRPr>
                    </a:p>
                  </a:txBody>
                  <a:tcPr marL="14066" marR="14066" marT="0" marB="0" anchor="ctr"/>
                </a:tc>
              </a:tr>
              <a:tr h="533400">
                <a:tc rowSpan="2">
                  <a:txBody>
                    <a:bodyPr/>
                    <a:lstStyle/>
                    <a:p>
                      <a:pPr marL="228600" marR="0" algn="ctr">
                        <a:lnSpc>
                          <a:spcPct val="150000"/>
                        </a:lnSpc>
                        <a:spcBef>
                          <a:spcPts val="0"/>
                        </a:spcBef>
                        <a:spcAft>
                          <a:spcPts val="600"/>
                        </a:spcAft>
                      </a:pPr>
                      <a:r>
                        <a:rPr lang="en-US" sz="1200" kern="100" dirty="0">
                          <a:effectLst/>
                        </a:rPr>
                        <a:t>External </a:t>
                      </a:r>
                      <a:r>
                        <a:rPr lang="en-US" sz="1200" kern="100" dirty="0" smtClean="0">
                          <a:effectLst/>
                        </a:rPr>
                        <a:t>device</a:t>
                      </a:r>
                      <a:endParaRPr lang="en-US" sz="1200" kern="100" dirty="0">
                        <a:effectLst/>
                      </a:endParaRPr>
                    </a:p>
                  </a:txBody>
                  <a:tcPr marL="14066" marR="14066" marT="0" marB="0" anchor="ctr"/>
                </a:tc>
                <a:tc>
                  <a:txBody>
                    <a:bodyPr/>
                    <a:lstStyle/>
                    <a:p>
                      <a:pPr marL="228600" marR="0">
                        <a:lnSpc>
                          <a:spcPct val="150000"/>
                        </a:lnSpc>
                        <a:spcBef>
                          <a:spcPts val="0"/>
                        </a:spcBef>
                        <a:spcAft>
                          <a:spcPts val="600"/>
                        </a:spcAft>
                      </a:pPr>
                      <a:r>
                        <a:rPr lang="en-US" sz="1200" kern="100" dirty="0">
                          <a:effectLst/>
                        </a:rPr>
                        <a:t>External device (Smartphone or PC) can connect to central board via wire/wireless network by </a:t>
                      </a:r>
                      <a:r>
                        <a:rPr lang="en-US" sz="1200" kern="100" dirty="0" err="1">
                          <a:effectLst/>
                        </a:rPr>
                        <a:t>RTSPServer</a:t>
                      </a:r>
                      <a:r>
                        <a:rPr lang="en-US" sz="1200" kern="100" dirty="0">
                          <a:effectLst/>
                        </a:rPr>
                        <a:t> module for receive video stream</a:t>
                      </a:r>
                      <a:endParaRPr lang="en-US" sz="1200" kern="100" dirty="0">
                        <a:effectLst/>
                        <a:latin typeface="Arial"/>
                        <a:ea typeface="MS Mincho"/>
                        <a:cs typeface="Times New Roman"/>
                      </a:endParaRPr>
                    </a:p>
                  </a:txBody>
                  <a:tcPr marL="14066" marR="14066" marT="0" marB="0"/>
                </a:tc>
              </a:tr>
              <a:tr h="533400">
                <a:tc vMerge="1">
                  <a:txBody>
                    <a:bodyPr/>
                    <a:lstStyle/>
                    <a:p>
                      <a:endParaRPr lang="en-US"/>
                    </a:p>
                  </a:txBody>
                  <a:tcPr/>
                </a:tc>
                <a:tc>
                  <a:txBody>
                    <a:bodyPr/>
                    <a:lstStyle/>
                    <a:p>
                      <a:pPr marL="228600" marR="0">
                        <a:lnSpc>
                          <a:spcPct val="150000"/>
                        </a:lnSpc>
                        <a:spcBef>
                          <a:spcPts val="0"/>
                        </a:spcBef>
                        <a:spcAft>
                          <a:spcPts val="600"/>
                        </a:spcAft>
                      </a:pPr>
                      <a:r>
                        <a:rPr lang="en-US" sz="1200" kern="100">
                          <a:effectLst/>
                        </a:rPr>
                        <a:t>Video stream display on external device is the same as main display in central board but get some delay depends on network and external device</a:t>
                      </a:r>
                      <a:endParaRPr lang="en-US" sz="1200" kern="100">
                        <a:effectLst/>
                        <a:latin typeface="Arial"/>
                        <a:ea typeface="MS Mincho"/>
                        <a:cs typeface="Times New Roman"/>
                      </a:endParaRPr>
                    </a:p>
                  </a:txBody>
                  <a:tcPr marL="14066" marR="14066" marT="0" marB="0"/>
                </a:tc>
              </a:tr>
              <a:tr h="308165">
                <a:tc rowSpan="2">
                  <a:txBody>
                    <a:bodyPr/>
                    <a:lstStyle/>
                    <a:p>
                      <a:pPr marL="228600" marR="0" algn="ctr">
                        <a:lnSpc>
                          <a:spcPct val="150000"/>
                        </a:lnSpc>
                        <a:spcBef>
                          <a:spcPts val="0"/>
                        </a:spcBef>
                        <a:spcAft>
                          <a:spcPts val="600"/>
                        </a:spcAft>
                      </a:pPr>
                      <a:r>
                        <a:rPr lang="en-US" sz="1200" kern="100">
                          <a:effectLst/>
                        </a:rPr>
                        <a:t>Compact system</a:t>
                      </a:r>
                      <a:endParaRPr lang="en-US" sz="1200" kern="100">
                        <a:effectLst/>
                        <a:latin typeface="Arial"/>
                        <a:ea typeface="MS Mincho"/>
                        <a:cs typeface="Times New Roman"/>
                      </a:endParaRPr>
                    </a:p>
                  </a:txBody>
                  <a:tcPr marL="14066" marR="14066" marT="0" marB="0" anchor="ctr"/>
                </a:tc>
                <a:tc>
                  <a:txBody>
                    <a:bodyPr/>
                    <a:lstStyle/>
                    <a:p>
                      <a:pPr marL="228600" marR="0">
                        <a:lnSpc>
                          <a:spcPct val="150000"/>
                        </a:lnSpc>
                        <a:spcBef>
                          <a:spcPts val="0"/>
                        </a:spcBef>
                        <a:spcAft>
                          <a:spcPts val="600"/>
                        </a:spcAft>
                      </a:pPr>
                      <a:r>
                        <a:rPr lang="en-US" sz="1200" kern="100" dirty="0">
                          <a:effectLst/>
                        </a:rPr>
                        <a:t>Original </a:t>
                      </a:r>
                      <a:r>
                        <a:rPr lang="en-US" sz="1200" kern="100" dirty="0" err="1">
                          <a:effectLst/>
                        </a:rPr>
                        <a:t>Doorphone</a:t>
                      </a:r>
                      <a:r>
                        <a:rPr lang="en-US" sz="1200" kern="100" dirty="0">
                          <a:effectLst/>
                        </a:rPr>
                        <a:t> system uses 5 boards (1 Main 4 Sub)</a:t>
                      </a:r>
                      <a:endParaRPr lang="en-US" sz="1200" kern="100" dirty="0">
                        <a:effectLst/>
                        <a:latin typeface="Arial"/>
                        <a:ea typeface="MS Mincho"/>
                        <a:cs typeface="Times New Roman"/>
                      </a:endParaRPr>
                    </a:p>
                  </a:txBody>
                  <a:tcPr marL="14066" marR="14066" marT="0" marB="0"/>
                </a:tc>
              </a:tr>
              <a:tr h="304800">
                <a:tc vMerge="1">
                  <a:txBody>
                    <a:bodyPr/>
                    <a:lstStyle/>
                    <a:p>
                      <a:endParaRPr lang="en-US"/>
                    </a:p>
                  </a:txBody>
                  <a:tcPr/>
                </a:tc>
                <a:tc>
                  <a:txBody>
                    <a:bodyPr/>
                    <a:lstStyle/>
                    <a:p>
                      <a:pPr marL="228600" marR="0">
                        <a:lnSpc>
                          <a:spcPct val="150000"/>
                        </a:lnSpc>
                        <a:spcBef>
                          <a:spcPts val="0"/>
                        </a:spcBef>
                        <a:spcAft>
                          <a:spcPts val="600"/>
                        </a:spcAft>
                      </a:pPr>
                      <a:r>
                        <a:rPr lang="en-US" sz="1200" kern="100">
                          <a:effectLst/>
                        </a:rPr>
                        <a:t>This compact system only uses 2 boards (1 Main 1 Sub) with 3 input video replace 3 camera streams</a:t>
                      </a:r>
                      <a:endParaRPr lang="en-US" sz="1200" kern="100">
                        <a:effectLst/>
                        <a:latin typeface="Arial"/>
                        <a:ea typeface="MS Mincho"/>
                        <a:cs typeface="Times New Roman"/>
                      </a:endParaRPr>
                    </a:p>
                  </a:txBody>
                  <a:tcPr marL="14066" marR="14066" marT="0" marB="0"/>
                </a:tc>
              </a:tr>
              <a:tr h="304800">
                <a:tc rowSpan="2">
                  <a:txBody>
                    <a:bodyPr/>
                    <a:lstStyle/>
                    <a:p>
                      <a:pPr marL="228600" marR="0" algn="ctr">
                        <a:lnSpc>
                          <a:spcPct val="150000"/>
                        </a:lnSpc>
                        <a:spcBef>
                          <a:spcPts val="0"/>
                        </a:spcBef>
                        <a:spcAft>
                          <a:spcPts val="600"/>
                        </a:spcAft>
                      </a:pPr>
                      <a:r>
                        <a:rPr lang="en-US" sz="1200" kern="100" dirty="0">
                          <a:effectLst/>
                        </a:rPr>
                        <a:t>Guest notification</a:t>
                      </a:r>
                      <a:endParaRPr lang="en-US" sz="1200" kern="100" dirty="0">
                        <a:effectLst/>
                        <a:latin typeface="Arial"/>
                        <a:ea typeface="MS Mincho"/>
                        <a:cs typeface="Times New Roman"/>
                      </a:endParaRPr>
                    </a:p>
                  </a:txBody>
                  <a:tcPr marL="14066" marR="14066" marT="0" marB="0" anchor="ctr"/>
                </a:tc>
                <a:tc>
                  <a:txBody>
                    <a:bodyPr/>
                    <a:lstStyle/>
                    <a:p>
                      <a:pPr marL="228600" marR="0">
                        <a:lnSpc>
                          <a:spcPct val="150000"/>
                        </a:lnSpc>
                        <a:spcBef>
                          <a:spcPts val="0"/>
                        </a:spcBef>
                        <a:spcAft>
                          <a:spcPts val="600"/>
                        </a:spcAft>
                      </a:pPr>
                      <a:r>
                        <a:rPr lang="en-US" sz="1200" kern="100">
                          <a:effectLst/>
                        </a:rPr>
                        <a:t>Outdoor can automatically detects face of user stand in front of the camera by face detection feature of OpenCV</a:t>
                      </a:r>
                      <a:endParaRPr lang="en-US" sz="1200" kern="100">
                        <a:effectLst/>
                        <a:latin typeface="Arial"/>
                        <a:ea typeface="MS Mincho"/>
                        <a:cs typeface="Times New Roman"/>
                      </a:endParaRPr>
                    </a:p>
                  </a:txBody>
                  <a:tcPr marL="14066" marR="14066" marT="0" marB="0"/>
                </a:tc>
              </a:tr>
              <a:tr h="533400">
                <a:tc vMerge="1">
                  <a:txBody>
                    <a:bodyPr/>
                    <a:lstStyle/>
                    <a:p>
                      <a:endParaRPr lang="en-US"/>
                    </a:p>
                  </a:txBody>
                  <a:tcPr/>
                </a:tc>
                <a:tc>
                  <a:txBody>
                    <a:bodyPr/>
                    <a:lstStyle/>
                    <a:p>
                      <a:pPr marL="228600" marR="0">
                        <a:lnSpc>
                          <a:spcPct val="150000"/>
                        </a:lnSpc>
                        <a:spcBef>
                          <a:spcPts val="0"/>
                        </a:spcBef>
                        <a:spcAft>
                          <a:spcPts val="600"/>
                        </a:spcAft>
                      </a:pPr>
                      <a:r>
                        <a:rPr lang="en-US" sz="1200" kern="100" dirty="0">
                          <a:effectLst/>
                        </a:rPr>
                        <a:t>Outdoor will take a picture of the Guest (user) and send to </a:t>
                      </a:r>
                      <a:r>
                        <a:rPr lang="en-US" sz="1200" kern="100" dirty="0" err="1">
                          <a:effectLst/>
                        </a:rPr>
                        <a:t>Basephone</a:t>
                      </a:r>
                      <a:r>
                        <a:rPr lang="en-US" sz="1200" kern="100" dirty="0">
                          <a:effectLst/>
                        </a:rPr>
                        <a:t> with a button press on Outdoor board. This picture will be send to a specific email by </a:t>
                      </a:r>
                      <a:r>
                        <a:rPr lang="en-US" sz="1200" kern="100" dirty="0" err="1">
                          <a:effectLst/>
                        </a:rPr>
                        <a:t>Basephone</a:t>
                      </a:r>
                      <a:endParaRPr lang="en-US" sz="1200" kern="100" dirty="0">
                        <a:effectLst/>
                        <a:latin typeface="Arial"/>
                        <a:ea typeface="MS Mincho"/>
                        <a:cs typeface="Times New Roman"/>
                      </a:endParaRPr>
                    </a:p>
                  </a:txBody>
                  <a:tcPr marL="14066" marR="14066" marT="0" marB="0"/>
                </a:tc>
              </a:tr>
            </a:tbl>
          </a:graphicData>
        </a:graphic>
      </p:graphicFrame>
    </p:spTree>
    <p:extLst>
      <p:ext uri="{BB962C8B-B14F-4D97-AF65-F5344CB8AC3E}">
        <p14:creationId xmlns:p14="http://schemas.microsoft.com/office/powerpoint/2010/main" val="2608281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err="1" smtClean="0"/>
              <a:t>Doorphone</a:t>
            </a:r>
            <a:r>
              <a:rPr lang="en-US" dirty="0" smtClean="0"/>
              <a:t> - </a:t>
            </a:r>
            <a:r>
              <a:rPr lang="en-US" dirty="0" err="1" smtClean="0"/>
              <a:t>restiction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106</a:t>
            </a:fld>
            <a:endParaRPr lang="de-DE" dirty="0"/>
          </a:p>
        </p:txBody>
      </p:sp>
      <p:sp>
        <p:nvSpPr>
          <p:cNvPr id="4" name="Content Placeholder 3"/>
          <p:cNvSpPr>
            <a:spLocks noGrp="1"/>
          </p:cNvSpPr>
          <p:nvPr>
            <p:ph idx="1"/>
          </p:nvPr>
        </p:nvSpPr>
        <p:spPr>
          <a:xfrm>
            <a:off x="1080000" y="1800000"/>
            <a:ext cx="9000000" cy="1149033"/>
          </a:xfrm>
        </p:spPr>
        <p:txBody>
          <a:bodyPr/>
          <a:lstStyle/>
          <a:p>
            <a:pPr marL="0" lvl="1">
              <a:lnSpc>
                <a:spcPct val="100000"/>
              </a:lnSpc>
              <a:spcBef>
                <a:spcPts val="1000"/>
              </a:spcBef>
              <a:spcAft>
                <a:spcPts val="0"/>
              </a:spcAft>
            </a:pPr>
            <a:r>
              <a:rPr lang="en-US" sz="1400" dirty="0"/>
              <a:t>On Android 4.1.2, VLC v1.4.1 can’t play streamed video.</a:t>
            </a:r>
          </a:p>
          <a:p>
            <a:pPr marL="0" lvl="1">
              <a:lnSpc>
                <a:spcPct val="100000"/>
              </a:lnSpc>
              <a:spcBef>
                <a:spcPts val="1000"/>
              </a:spcBef>
              <a:spcAft>
                <a:spcPts val="0"/>
              </a:spcAft>
            </a:pPr>
            <a:r>
              <a:rPr lang="en-US" sz="1400" dirty="0"/>
              <a:t>For stable working on </a:t>
            </a:r>
            <a:r>
              <a:rPr lang="en-US" sz="1400" dirty="0" err="1"/>
              <a:t>iWave</a:t>
            </a:r>
            <a:r>
              <a:rPr lang="en-US" sz="1400" dirty="0"/>
              <a:t> board, please turn on Outdoor board after </a:t>
            </a:r>
            <a:r>
              <a:rPr lang="en-US" sz="1400" dirty="0" err="1"/>
              <a:t>Basephone</a:t>
            </a:r>
            <a:r>
              <a:rPr lang="en-US" sz="1400" dirty="0"/>
              <a:t> board show the welcome screen or plug the LAN cable between two boards after </a:t>
            </a:r>
            <a:r>
              <a:rPr lang="en-US" sz="1400" dirty="0" err="1"/>
              <a:t>Basephone</a:t>
            </a:r>
            <a:r>
              <a:rPr lang="en-US" sz="1400" dirty="0"/>
              <a:t> board show completed </a:t>
            </a:r>
            <a:r>
              <a:rPr lang="en-US" sz="1400" dirty="0" smtClean="0"/>
              <a:t>GUI</a:t>
            </a:r>
          </a:p>
          <a:p>
            <a:pPr marL="0" lvl="1">
              <a:lnSpc>
                <a:spcPct val="100000"/>
              </a:lnSpc>
              <a:spcBef>
                <a:spcPts val="1000"/>
              </a:spcBef>
              <a:spcAft>
                <a:spcPts val="0"/>
              </a:spcAft>
            </a:pPr>
            <a:r>
              <a:rPr lang="en-US" sz="1400" dirty="0"/>
              <a:t>With RTSP, only the limitation 3-4 device connected to Base Phone</a:t>
            </a:r>
          </a:p>
        </p:txBody>
      </p:sp>
    </p:spTree>
    <p:extLst>
      <p:ext uri="{BB962C8B-B14F-4D97-AF65-F5344CB8AC3E}">
        <p14:creationId xmlns:p14="http://schemas.microsoft.com/office/powerpoint/2010/main" val="31194269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DoorPhone</a:t>
            </a:r>
            <a:r>
              <a:rPr lang="en-US" altLang="ja-JP" dirty="0"/>
              <a:t> Demonstration – Physical chart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107</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DoorPhone</a:t>
            </a:r>
            <a:endParaRPr lang="en-US" sz="1200" dirty="0">
              <a:cs typeface="Courier New" panose="02070309020205020404" pitchFamily="49" charset="0"/>
            </a:endParaRPr>
          </a:p>
        </p:txBody>
      </p:sp>
      <p:sp>
        <p:nvSpPr>
          <p:cNvPr id="5" name="正方形/長方形 5"/>
          <p:cNvSpPr/>
          <p:nvPr/>
        </p:nvSpPr>
        <p:spPr>
          <a:xfrm>
            <a:off x="2697462" y="3786691"/>
            <a:ext cx="1403523" cy="108633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70"/>
          <p:cNvSpPr txBox="1"/>
          <p:nvPr/>
        </p:nvSpPr>
        <p:spPr>
          <a:xfrm>
            <a:off x="3233870" y="4208389"/>
            <a:ext cx="414831" cy="215444"/>
          </a:xfrm>
          <a:prstGeom prst="rect">
            <a:avLst/>
          </a:prstGeom>
          <a:solidFill>
            <a:schemeClr val="tx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800" dirty="0" smtClean="0">
                <a:solidFill>
                  <a:schemeClr val="bg1"/>
                </a:solidFill>
              </a:rPr>
              <a:t> </a:t>
            </a:r>
            <a:r>
              <a:rPr lang="en-US" altLang="ja-JP" sz="800" dirty="0" smtClean="0">
                <a:solidFill>
                  <a:schemeClr val="bg1"/>
                </a:solidFill>
              </a:rPr>
              <a:t>rzg1</a:t>
            </a:r>
            <a:endParaRPr kumimoji="1" lang="ja-JP" altLang="en-US" sz="800" dirty="0">
              <a:solidFill>
                <a:schemeClr val="bg1"/>
              </a:solidFill>
            </a:endParaRPr>
          </a:p>
        </p:txBody>
      </p:sp>
      <p:sp>
        <p:nvSpPr>
          <p:cNvPr id="7" name="テキスト ボックス 72"/>
          <p:cNvSpPr txBox="1"/>
          <p:nvPr/>
        </p:nvSpPr>
        <p:spPr>
          <a:xfrm>
            <a:off x="2685479" y="4210359"/>
            <a:ext cx="516491" cy="215444"/>
          </a:xfrm>
          <a:prstGeom prst="rect">
            <a:avLst/>
          </a:prstGeom>
          <a:solidFill>
            <a:schemeClr val="accent1"/>
          </a:solid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800" dirty="0" err="1" smtClean="0">
                <a:solidFill>
                  <a:schemeClr val="bg1"/>
                </a:solidFill>
              </a:rPr>
              <a:t>iWave</a:t>
            </a:r>
            <a:endParaRPr kumimoji="1" lang="ja-JP" altLang="en-US" sz="800" dirty="0">
              <a:solidFill>
                <a:schemeClr val="bg1"/>
              </a:solidFill>
            </a:endParaRPr>
          </a:p>
        </p:txBody>
      </p:sp>
      <p:grpSp>
        <p:nvGrpSpPr>
          <p:cNvPr id="8" name="グループ化 38"/>
          <p:cNvGrpSpPr/>
          <p:nvPr/>
        </p:nvGrpSpPr>
        <p:grpSpPr>
          <a:xfrm>
            <a:off x="3432257" y="2222248"/>
            <a:ext cx="1069973" cy="1019073"/>
            <a:chOff x="3507343" y="909854"/>
            <a:chExt cx="1069973" cy="1019073"/>
          </a:xfrm>
        </p:grpSpPr>
        <p:pic>
          <p:nvPicPr>
            <p:cNvPr id="9" name="図 21"/>
            <p:cNvPicPr>
              <a:picLocks noChangeAspect="1"/>
            </p:cNvPicPr>
            <p:nvPr/>
          </p:nvPicPr>
          <p:blipFill>
            <a:blip r:embed="rId2"/>
            <a:stretch>
              <a:fillRect/>
            </a:stretch>
          </p:blipFill>
          <p:spPr>
            <a:xfrm>
              <a:off x="3507343" y="909854"/>
              <a:ext cx="1069973" cy="961475"/>
            </a:xfrm>
            <a:prstGeom prst="rect">
              <a:avLst/>
            </a:prstGeom>
          </p:spPr>
        </p:pic>
        <p:cxnSp>
          <p:nvCxnSpPr>
            <p:cNvPr id="10" name="直線コネクタ 67"/>
            <p:cNvCxnSpPr/>
            <p:nvPr/>
          </p:nvCxnSpPr>
          <p:spPr>
            <a:xfrm flipV="1">
              <a:off x="4050037" y="1762976"/>
              <a:ext cx="0" cy="165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nvGrpSpPr>
            <p:cNvPr id="11" name="グループ化 37"/>
            <p:cNvGrpSpPr/>
            <p:nvPr/>
          </p:nvGrpSpPr>
          <p:grpSpPr>
            <a:xfrm>
              <a:off x="3615852" y="1049895"/>
              <a:ext cx="871026" cy="617937"/>
              <a:chOff x="3615852" y="1049895"/>
              <a:chExt cx="871026" cy="617937"/>
            </a:xfrm>
          </p:grpSpPr>
          <p:pic>
            <p:nvPicPr>
              <p:cNvPr id="12" name="図 24"/>
              <p:cNvPicPr>
                <a:picLocks noChangeAspect="1"/>
              </p:cNvPicPr>
              <p:nvPr/>
            </p:nvPicPr>
            <p:blipFill>
              <a:blip r:embed="rId3"/>
              <a:stretch>
                <a:fillRect/>
              </a:stretch>
            </p:blipFill>
            <p:spPr>
              <a:xfrm>
                <a:off x="3615852" y="1049895"/>
                <a:ext cx="871026" cy="617937"/>
              </a:xfrm>
              <a:prstGeom prst="rect">
                <a:avLst/>
              </a:prstGeom>
              <a:ln>
                <a:solidFill>
                  <a:schemeClr val="tx1"/>
                </a:solidFill>
              </a:ln>
            </p:spPr>
          </p:pic>
          <p:pic>
            <p:nvPicPr>
              <p:cNvPr id="13" name="Picture 12" descr="C:\Users\a5046383\Desktop\pinp.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190476" y="1234229"/>
                <a:ext cx="286514" cy="21051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14" name="図 23"/>
              <p:cNvPicPr>
                <a:picLocks noChangeAspect="1"/>
              </p:cNvPicPr>
              <p:nvPr/>
            </p:nvPicPr>
            <p:blipFill>
              <a:blip r:embed="rId5" cstate="print"/>
              <a:stretch>
                <a:fillRect/>
              </a:stretch>
            </p:blipFill>
            <p:spPr>
              <a:xfrm>
                <a:off x="4185015" y="1434797"/>
                <a:ext cx="291975" cy="221435"/>
              </a:xfrm>
              <a:prstGeom prst="rect">
                <a:avLst/>
              </a:prstGeom>
              <a:ln>
                <a:solidFill>
                  <a:schemeClr val="tx1"/>
                </a:solidFill>
              </a:ln>
            </p:spPr>
          </p:pic>
        </p:grpSp>
      </p:grpSp>
      <p:sp>
        <p:nvSpPr>
          <p:cNvPr id="15" name="正方形/長方形 9"/>
          <p:cNvSpPr/>
          <p:nvPr/>
        </p:nvSpPr>
        <p:spPr>
          <a:xfrm>
            <a:off x="3724507" y="4660253"/>
            <a:ext cx="383303" cy="148457"/>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LAN</a:t>
            </a:r>
          </a:p>
        </p:txBody>
      </p:sp>
      <p:sp>
        <p:nvSpPr>
          <p:cNvPr id="16" name="正方形/長方形 7"/>
          <p:cNvSpPr/>
          <p:nvPr/>
        </p:nvSpPr>
        <p:spPr>
          <a:xfrm>
            <a:off x="3714341" y="4229967"/>
            <a:ext cx="391697" cy="329289"/>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Host I/F</a:t>
            </a:r>
            <a:endParaRPr kumimoji="1" lang="ja-JP" altLang="en-US" sz="800" dirty="0">
              <a:solidFill>
                <a:schemeClr val="tx1"/>
              </a:solidFill>
              <a:ea typeface="Meiryo UI" panose="020B0604030504040204" pitchFamily="50" charset="-128"/>
              <a:cs typeface="Meiryo UI" panose="020B0604030504040204" pitchFamily="50" charset="-128"/>
            </a:endParaRPr>
          </a:p>
        </p:txBody>
      </p:sp>
      <p:pic>
        <p:nvPicPr>
          <p:cNvPr id="17" name="Picture 16" descr="http://jp.rssi.idc.renesas.com/media/salespark_rssi/work_rssi/clipart_rssi/videocam_1s.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flipH="1">
            <a:off x="6731232" y="4104465"/>
            <a:ext cx="529372" cy="3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図 160"/>
          <p:cNvPicPr>
            <a:picLocks noChangeAspect="1"/>
          </p:cNvPicPr>
          <p:nvPr/>
        </p:nvPicPr>
        <p:blipFill>
          <a:blip r:embed="rId3"/>
          <a:stretch>
            <a:fillRect/>
          </a:stretch>
        </p:blipFill>
        <p:spPr>
          <a:xfrm>
            <a:off x="6686172" y="4674194"/>
            <a:ext cx="510496" cy="353321"/>
          </a:xfrm>
          <a:prstGeom prst="rect">
            <a:avLst/>
          </a:prstGeom>
          <a:ln>
            <a:solidFill>
              <a:schemeClr val="tx1"/>
            </a:solidFill>
          </a:ln>
        </p:spPr>
      </p:pic>
      <p:sp>
        <p:nvSpPr>
          <p:cNvPr id="19" name="正方形/長方形 10"/>
          <p:cNvSpPr/>
          <p:nvPr/>
        </p:nvSpPr>
        <p:spPr>
          <a:xfrm>
            <a:off x="4122405" y="2760997"/>
            <a:ext cx="227058" cy="57367"/>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0" name="正方形/長方形 96"/>
          <p:cNvSpPr/>
          <p:nvPr/>
        </p:nvSpPr>
        <p:spPr>
          <a:xfrm>
            <a:off x="4122404" y="2572517"/>
            <a:ext cx="227058" cy="50865"/>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1" name="角丸四角形 11"/>
          <p:cNvSpPr/>
          <p:nvPr/>
        </p:nvSpPr>
        <p:spPr>
          <a:xfrm>
            <a:off x="2572420" y="2131340"/>
            <a:ext cx="1992853" cy="3250859"/>
          </a:xfrm>
          <a:prstGeom prst="roundRect">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2" name="テキスト ボックス 109"/>
          <p:cNvSpPr txBox="1"/>
          <p:nvPr/>
        </p:nvSpPr>
        <p:spPr>
          <a:xfrm>
            <a:off x="3540603" y="1907104"/>
            <a:ext cx="1674463"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err="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iWave</a:t>
            </a:r>
            <a:r>
              <a:rPr lang="en-US" altLang="ja-JP" sz="1050"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 board</a:t>
            </a:r>
            <a:r>
              <a:rPr lang="ja-JP" altLang="en-US" sz="1050"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(receive)</a:t>
            </a:r>
          </a:p>
        </p:txBody>
      </p:sp>
      <p:sp>
        <p:nvSpPr>
          <p:cNvPr id="23" name="正方形/長方形 114"/>
          <p:cNvSpPr/>
          <p:nvPr/>
        </p:nvSpPr>
        <p:spPr>
          <a:xfrm>
            <a:off x="3572859" y="2401043"/>
            <a:ext cx="221163" cy="69793"/>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24" name="テキスト ボックス 13"/>
          <p:cNvSpPr txBox="1"/>
          <p:nvPr/>
        </p:nvSpPr>
        <p:spPr>
          <a:xfrm>
            <a:off x="6952053" y="4509585"/>
            <a:ext cx="562975" cy="215444"/>
          </a:xfrm>
          <a:prstGeom prst="rect">
            <a:avLst/>
          </a:prstGeom>
          <a:solidFill>
            <a:schemeClr val="accent2">
              <a:lumMod val="50000"/>
            </a:schemeClr>
          </a:solid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800" dirty="0" smtClean="0">
                <a:solidFill>
                  <a:schemeClr val="bg1"/>
                </a:solidFill>
              </a:rPr>
              <a:t>camera</a:t>
            </a:r>
            <a:endParaRPr kumimoji="1" lang="ja-JP" altLang="en-US" sz="800" dirty="0">
              <a:solidFill>
                <a:schemeClr val="bg1"/>
              </a:solidFill>
            </a:endParaRPr>
          </a:p>
        </p:txBody>
      </p:sp>
      <p:cxnSp>
        <p:nvCxnSpPr>
          <p:cNvPr id="25" name="直線コネクタ 17"/>
          <p:cNvCxnSpPr/>
          <p:nvPr/>
        </p:nvCxnSpPr>
        <p:spPr>
          <a:xfrm>
            <a:off x="3956479" y="3225093"/>
            <a:ext cx="39480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直線コネクタ 138"/>
          <p:cNvCxnSpPr/>
          <p:nvPr/>
        </p:nvCxnSpPr>
        <p:spPr>
          <a:xfrm>
            <a:off x="4107810" y="4401824"/>
            <a:ext cx="24347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線コネクタ 139"/>
          <p:cNvCxnSpPr/>
          <p:nvPr/>
        </p:nvCxnSpPr>
        <p:spPr>
          <a:xfrm>
            <a:off x="4346752" y="3219590"/>
            <a:ext cx="0" cy="118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28" name="正方形/長方形 140"/>
          <p:cNvSpPr/>
          <p:nvPr/>
        </p:nvSpPr>
        <p:spPr>
          <a:xfrm>
            <a:off x="3210817" y="4743708"/>
            <a:ext cx="418587" cy="12812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VIN</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29" name="正方形/長方形 141"/>
          <p:cNvSpPr/>
          <p:nvPr/>
        </p:nvSpPr>
        <p:spPr>
          <a:xfrm>
            <a:off x="2875016" y="3787536"/>
            <a:ext cx="43484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Audio</a:t>
            </a:r>
          </a:p>
        </p:txBody>
      </p:sp>
      <p:sp>
        <p:nvSpPr>
          <p:cNvPr id="30" name="正方形/長方形 142"/>
          <p:cNvSpPr/>
          <p:nvPr/>
        </p:nvSpPr>
        <p:spPr>
          <a:xfrm>
            <a:off x="2776440" y="4651928"/>
            <a:ext cx="380411" cy="21990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Micro SD</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31" name="正方形/長方形 143"/>
          <p:cNvSpPr/>
          <p:nvPr/>
        </p:nvSpPr>
        <p:spPr>
          <a:xfrm>
            <a:off x="3477153" y="3793263"/>
            <a:ext cx="43484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USB</a:t>
            </a:r>
          </a:p>
        </p:txBody>
      </p:sp>
      <p:sp>
        <p:nvSpPr>
          <p:cNvPr id="32" name="テキスト ボックス 6"/>
          <p:cNvSpPr txBox="1">
            <a:spLocks noChangeArrowheads="1"/>
          </p:cNvSpPr>
          <p:nvPr/>
        </p:nvSpPr>
        <p:spPr bwMode="auto">
          <a:xfrm>
            <a:off x="3511020" y="3216257"/>
            <a:ext cx="1088119"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FFC/HDMI cable</a:t>
            </a:r>
            <a:endParaRPr lang="ja-JP" altLang="en-US" sz="800" dirty="0"/>
          </a:p>
        </p:txBody>
      </p:sp>
      <p:cxnSp>
        <p:nvCxnSpPr>
          <p:cNvPr id="33" name="直線コネクタ 145"/>
          <p:cNvCxnSpPr/>
          <p:nvPr/>
        </p:nvCxnSpPr>
        <p:spPr>
          <a:xfrm flipV="1">
            <a:off x="4100985" y="4731113"/>
            <a:ext cx="591351" cy="3155"/>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sp>
        <p:nvSpPr>
          <p:cNvPr id="34" name="テキスト ボックス 6"/>
          <p:cNvSpPr txBox="1">
            <a:spLocks noChangeArrowheads="1"/>
          </p:cNvSpPr>
          <p:nvPr/>
        </p:nvSpPr>
        <p:spPr bwMode="auto">
          <a:xfrm>
            <a:off x="4042989" y="4758582"/>
            <a:ext cx="795641"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99CCFF"/>
                </a:solidFill>
              </a:rPr>
              <a:t>LAN cable</a:t>
            </a:r>
            <a:endParaRPr lang="ja-JP" altLang="en-US" sz="800" dirty="0">
              <a:solidFill>
                <a:srgbClr val="99CCFF"/>
              </a:solidFill>
            </a:endParaRPr>
          </a:p>
        </p:txBody>
      </p:sp>
      <p:cxnSp>
        <p:nvCxnSpPr>
          <p:cNvPr id="35" name="直線コネクタ 148"/>
          <p:cNvCxnSpPr/>
          <p:nvPr/>
        </p:nvCxnSpPr>
        <p:spPr>
          <a:xfrm>
            <a:off x="4692250" y="4731113"/>
            <a:ext cx="4462" cy="1221711"/>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sp>
        <p:nvSpPr>
          <p:cNvPr id="36" name="正方形/長方形 150"/>
          <p:cNvSpPr/>
          <p:nvPr/>
        </p:nvSpPr>
        <p:spPr>
          <a:xfrm>
            <a:off x="6118833" y="2670355"/>
            <a:ext cx="1403523" cy="108633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7" name="テキスト ボックス 151"/>
          <p:cNvSpPr txBox="1"/>
          <p:nvPr/>
        </p:nvSpPr>
        <p:spPr>
          <a:xfrm>
            <a:off x="6665874" y="3081420"/>
            <a:ext cx="414831" cy="215444"/>
          </a:xfrm>
          <a:prstGeom prst="rect">
            <a:avLst/>
          </a:prstGeom>
          <a:solidFill>
            <a:schemeClr val="tx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800" dirty="0" smtClean="0">
                <a:solidFill>
                  <a:schemeClr val="bg1"/>
                </a:solidFill>
              </a:rPr>
              <a:t> rzg1</a:t>
            </a:r>
            <a:endParaRPr kumimoji="1" lang="ja-JP" altLang="en-US" sz="800" dirty="0">
              <a:solidFill>
                <a:schemeClr val="bg1"/>
              </a:solidFill>
            </a:endParaRPr>
          </a:p>
        </p:txBody>
      </p:sp>
      <p:sp>
        <p:nvSpPr>
          <p:cNvPr id="38" name="テキスト ボックス 152"/>
          <p:cNvSpPr txBox="1"/>
          <p:nvPr/>
        </p:nvSpPr>
        <p:spPr>
          <a:xfrm>
            <a:off x="6106850" y="3094023"/>
            <a:ext cx="524023" cy="215444"/>
          </a:xfrm>
          <a:prstGeom prst="rect">
            <a:avLst/>
          </a:prstGeom>
          <a:solidFill>
            <a:schemeClr val="accent1"/>
          </a:solid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800" dirty="0" err="1" smtClean="0">
                <a:solidFill>
                  <a:schemeClr val="bg1"/>
                </a:solidFill>
              </a:rPr>
              <a:t>iWave</a:t>
            </a:r>
            <a:endParaRPr kumimoji="1" lang="ja-JP" altLang="en-US" sz="800" dirty="0">
              <a:solidFill>
                <a:schemeClr val="bg1"/>
              </a:solidFill>
            </a:endParaRPr>
          </a:p>
        </p:txBody>
      </p:sp>
      <p:sp>
        <p:nvSpPr>
          <p:cNvPr id="39" name="正方形/長方形 155"/>
          <p:cNvSpPr/>
          <p:nvPr/>
        </p:nvSpPr>
        <p:spPr>
          <a:xfrm>
            <a:off x="7145878" y="3543917"/>
            <a:ext cx="383303" cy="148457"/>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LAN</a:t>
            </a:r>
          </a:p>
        </p:txBody>
      </p:sp>
      <p:sp>
        <p:nvSpPr>
          <p:cNvPr id="40" name="正方形/長方形 157"/>
          <p:cNvSpPr/>
          <p:nvPr/>
        </p:nvSpPr>
        <p:spPr>
          <a:xfrm>
            <a:off x="7135712" y="3113631"/>
            <a:ext cx="391697" cy="329289"/>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HDMI </a:t>
            </a:r>
            <a:r>
              <a:rPr lang="en-US" altLang="ja-JP" sz="800" dirty="0" smtClean="0">
                <a:solidFill>
                  <a:schemeClr val="tx1"/>
                </a:solidFill>
                <a:ea typeface="Meiryo UI" panose="020B0604030504040204" pitchFamily="50" charset="-128"/>
                <a:cs typeface="Meiryo UI" panose="020B0604030504040204" pitchFamily="50" charset="-128"/>
              </a:rPr>
              <a:t>OUT</a:t>
            </a:r>
            <a:endParaRPr kumimoji="1" lang="ja-JP" altLang="en-US" sz="800" dirty="0">
              <a:solidFill>
                <a:schemeClr val="tx1"/>
              </a:solidFill>
              <a:ea typeface="Meiryo UI" panose="020B0604030504040204" pitchFamily="50" charset="-128"/>
              <a:cs typeface="Meiryo UI" panose="020B0604030504040204" pitchFamily="50" charset="-128"/>
            </a:endParaRPr>
          </a:p>
        </p:txBody>
      </p:sp>
      <p:sp>
        <p:nvSpPr>
          <p:cNvPr id="41" name="正方形/長方形 158"/>
          <p:cNvSpPr/>
          <p:nvPr/>
        </p:nvSpPr>
        <p:spPr>
          <a:xfrm>
            <a:off x="6632188" y="3627372"/>
            <a:ext cx="418587" cy="12812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VIN</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42" name="正方形/長方形 161"/>
          <p:cNvSpPr/>
          <p:nvPr/>
        </p:nvSpPr>
        <p:spPr>
          <a:xfrm>
            <a:off x="6296387" y="2671200"/>
            <a:ext cx="43484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Audio</a:t>
            </a:r>
          </a:p>
        </p:txBody>
      </p:sp>
      <p:sp>
        <p:nvSpPr>
          <p:cNvPr id="43" name="正方形/長方形 162"/>
          <p:cNvSpPr/>
          <p:nvPr/>
        </p:nvSpPr>
        <p:spPr>
          <a:xfrm>
            <a:off x="6197811" y="3535592"/>
            <a:ext cx="380411" cy="21990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Micro SD</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44" name="正方形/長方形 163"/>
          <p:cNvSpPr/>
          <p:nvPr/>
        </p:nvSpPr>
        <p:spPr>
          <a:xfrm>
            <a:off x="6853628" y="2677563"/>
            <a:ext cx="43484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USB</a:t>
            </a:r>
          </a:p>
        </p:txBody>
      </p:sp>
      <p:cxnSp>
        <p:nvCxnSpPr>
          <p:cNvPr id="45" name="直線コネクタ 205"/>
          <p:cNvCxnSpPr/>
          <p:nvPr/>
        </p:nvCxnSpPr>
        <p:spPr>
          <a:xfrm>
            <a:off x="6817572" y="3761779"/>
            <a:ext cx="0" cy="311538"/>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46" name="テキスト ボックス 6"/>
          <p:cNvSpPr txBox="1">
            <a:spLocks noChangeArrowheads="1"/>
          </p:cNvSpPr>
          <p:nvPr/>
        </p:nvSpPr>
        <p:spPr bwMode="auto">
          <a:xfrm>
            <a:off x="6765170" y="3852548"/>
            <a:ext cx="1060514"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C000"/>
                </a:solidFill>
              </a:rPr>
              <a:t>Composite cable</a:t>
            </a:r>
            <a:endParaRPr lang="ja-JP" altLang="en-US" sz="800" dirty="0">
              <a:solidFill>
                <a:srgbClr val="FFC000"/>
              </a:solidFill>
            </a:endParaRPr>
          </a:p>
        </p:txBody>
      </p:sp>
      <p:cxnSp>
        <p:nvCxnSpPr>
          <p:cNvPr id="47" name="直線コネクタ 255"/>
          <p:cNvCxnSpPr/>
          <p:nvPr/>
        </p:nvCxnSpPr>
        <p:spPr>
          <a:xfrm>
            <a:off x="4696712" y="5973334"/>
            <a:ext cx="3122329" cy="0"/>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cxnSp>
        <p:nvCxnSpPr>
          <p:cNvPr id="48" name="直線コネクタ 256"/>
          <p:cNvCxnSpPr/>
          <p:nvPr/>
        </p:nvCxnSpPr>
        <p:spPr>
          <a:xfrm flipV="1">
            <a:off x="7532424" y="3615911"/>
            <a:ext cx="263011" cy="1789"/>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cxnSp>
        <p:nvCxnSpPr>
          <p:cNvPr id="49" name="直線コネクタ 257"/>
          <p:cNvCxnSpPr/>
          <p:nvPr/>
        </p:nvCxnSpPr>
        <p:spPr>
          <a:xfrm>
            <a:off x="7795435" y="3627372"/>
            <a:ext cx="20068" cy="2357557"/>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sp>
        <p:nvSpPr>
          <p:cNvPr id="50" name="テキスト ボックス 6"/>
          <p:cNvSpPr txBox="1">
            <a:spLocks noChangeArrowheads="1"/>
          </p:cNvSpPr>
          <p:nvPr/>
        </p:nvSpPr>
        <p:spPr bwMode="auto">
          <a:xfrm>
            <a:off x="5110601" y="6111804"/>
            <a:ext cx="795641"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99CCFF"/>
                </a:solidFill>
              </a:rPr>
              <a:t>LAN cable</a:t>
            </a:r>
            <a:endParaRPr lang="ja-JP" altLang="en-US" sz="800" dirty="0">
              <a:solidFill>
                <a:srgbClr val="99CCFF"/>
              </a:solidFill>
            </a:endParaRPr>
          </a:p>
        </p:txBody>
      </p:sp>
      <p:pic>
        <p:nvPicPr>
          <p:cNvPr id="51" name="Picture 5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23547" y="3269591"/>
            <a:ext cx="494524" cy="15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52" name="直線コネクタ 107"/>
          <p:cNvCxnSpPr/>
          <p:nvPr/>
        </p:nvCxnSpPr>
        <p:spPr>
          <a:xfrm>
            <a:off x="3201971" y="3431701"/>
            <a:ext cx="1332" cy="34331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3" name="テキスト ボックス 6"/>
          <p:cNvSpPr txBox="1">
            <a:spLocks noChangeArrowheads="1"/>
          </p:cNvSpPr>
          <p:nvPr/>
        </p:nvSpPr>
        <p:spPr bwMode="auto">
          <a:xfrm>
            <a:off x="3133002" y="3603458"/>
            <a:ext cx="438867"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in</a:t>
            </a:r>
            <a:endParaRPr lang="ja-JP" altLang="en-US" sz="600" dirty="0"/>
          </a:p>
        </p:txBody>
      </p:sp>
      <p:cxnSp>
        <p:nvCxnSpPr>
          <p:cNvPr id="54" name="直線コネクタ 115"/>
          <p:cNvCxnSpPr/>
          <p:nvPr/>
        </p:nvCxnSpPr>
        <p:spPr>
          <a:xfrm>
            <a:off x="2969992" y="3002842"/>
            <a:ext cx="0" cy="7723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55" name="テキスト ボックス 6"/>
          <p:cNvSpPr txBox="1">
            <a:spLocks noChangeArrowheads="1"/>
          </p:cNvSpPr>
          <p:nvPr/>
        </p:nvSpPr>
        <p:spPr bwMode="auto">
          <a:xfrm>
            <a:off x="2551928" y="3611212"/>
            <a:ext cx="577735"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out</a:t>
            </a:r>
            <a:endParaRPr lang="ja-JP" altLang="en-US" sz="600" dirty="0"/>
          </a:p>
        </p:txBody>
      </p:sp>
      <p:pic>
        <p:nvPicPr>
          <p:cNvPr id="56" name="Picture 55"/>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756633" y="2711258"/>
            <a:ext cx="454184" cy="28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7" name="テキスト ボックス 6"/>
          <p:cNvSpPr txBox="1">
            <a:spLocks noChangeArrowheads="1"/>
          </p:cNvSpPr>
          <p:nvPr/>
        </p:nvSpPr>
        <p:spPr bwMode="auto">
          <a:xfrm>
            <a:off x="3088896" y="3083411"/>
            <a:ext cx="359874"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Mic</a:t>
            </a:r>
            <a:endParaRPr lang="ja-JP" altLang="en-US" sz="800" dirty="0"/>
          </a:p>
        </p:txBody>
      </p:sp>
      <p:sp>
        <p:nvSpPr>
          <p:cNvPr id="58" name="テキスト ボックス 6"/>
          <p:cNvSpPr txBox="1">
            <a:spLocks noChangeArrowheads="1"/>
          </p:cNvSpPr>
          <p:nvPr/>
        </p:nvSpPr>
        <p:spPr bwMode="auto">
          <a:xfrm>
            <a:off x="2648656" y="2522820"/>
            <a:ext cx="621148"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Speaker</a:t>
            </a:r>
            <a:endParaRPr lang="ja-JP" altLang="en-US" sz="800" dirty="0"/>
          </a:p>
        </p:txBody>
      </p:sp>
      <p:sp>
        <p:nvSpPr>
          <p:cNvPr id="59" name="テキスト ボックス 6"/>
          <p:cNvSpPr txBox="1">
            <a:spLocks noChangeArrowheads="1"/>
          </p:cNvSpPr>
          <p:nvPr/>
        </p:nvSpPr>
        <p:spPr bwMode="auto">
          <a:xfrm>
            <a:off x="3144196" y="3389028"/>
            <a:ext cx="968732"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0000"/>
                </a:solidFill>
              </a:rPr>
              <a:t>Mini-plug cable</a:t>
            </a:r>
            <a:endParaRPr lang="ja-JP" altLang="en-US" sz="800" dirty="0">
              <a:solidFill>
                <a:srgbClr val="FF0000"/>
              </a:solidFill>
            </a:endParaRPr>
          </a:p>
        </p:txBody>
      </p:sp>
      <p:sp>
        <p:nvSpPr>
          <p:cNvPr id="60" name="テキスト ボックス 6"/>
          <p:cNvSpPr txBox="1">
            <a:spLocks noChangeArrowheads="1"/>
          </p:cNvSpPr>
          <p:nvPr/>
        </p:nvSpPr>
        <p:spPr bwMode="auto">
          <a:xfrm>
            <a:off x="2071670" y="3459711"/>
            <a:ext cx="968732"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0000"/>
                </a:solidFill>
              </a:rPr>
              <a:t>Mini-plug cable</a:t>
            </a:r>
            <a:endParaRPr lang="ja-JP" altLang="en-US" sz="800" dirty="0">
              <a:solidFill>
                <a:srgbClr val="FF0000"/>
              </a:solidFill>
            </a:endParaRPr>
          </a:p>
        </p:txBody>
      </p:sp>
      <p:sp>
        <p:nvSpPr>
          <p:cNvPr id="61" name="角丸四角形 123"/>
          <p:cNvSpPr/>
          <p:nvPr/>
        </p:nvSpPr>
        <p:spPr>
          <a:xfrm>
            <a:off x="4916236" y="2135473"/>
            <a:ext cx="2735712" cy="3263166"/>
          </a:xfrm>
          <a:prstGeom prst="roundRect">
            <a:avLst/>
          </a:prstGeom>
          <a:noFill/>
          <a:ln w="28575">
            <a:solidFill>
              <a:srgbClr val="660066"/>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2" name="テキスト ボックス 124"/>
          <p:cNvSpPr txBox="1"/>
          <p:nvPr/>
        </p:nvSpPr>
        <p:spPr>
          <a:xfrm>
            <a:off x="5677506" y="1901060"/>
            <a:ext cx="1898784"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err="1" smtClean="0">
                <a:solidFill>
                  <a:srgbClr val="660066"/>
                </a:solidFill>
                <a:latin typeface="Meiryo UI" panose="020B0604030504040204" pitchFamily="50" charset="-128"/>
                <a:ea typeface="Meiryo UI" panose="020B0604030504040204" pitchFamily="50" charset="-128"/>
                <a:cs typeface="Meiryo UI" panose="020B0604030504040204" pitchFamily="50" charset="-128"/>
              </a:rPr>
              <a:t>iWave</a:t>
            </a:r>
            <a:r>
              <a:rPr lang="en-US" altLang="ja-JP" sz="1050" dirty="0" smtClean="0">
                <a:solidFill>
                  <a:srgbClr val="660066"/>
                </a:solidFill>
                <a:latin typeface="Meiryo UI" panose="020B0604030504040204" pitchFamily="50" charset="-128"/>
                <a:ea typeface="Meiryo UI" panose="020B0604030504040204" pitchFamily="50" charset="-128"/>
                <a:cs typeface="Meiryo UI" panose="020B0604030504040204" pitchFamily="50" charset="-128"/>
              </a:rPr>
              <a:t> board (send)</a:t>
            </a:r>
          </a:p>
        </p:txBody>
      </p:sp>
      <p:pic>
        <p:nvPicPr>
          <p:cNvPr id="63" name="Picture 6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30874" y="2212295"/>
            <a:ext cx="494524" cy="15266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4" name="テキスト ボックス 6"/>
          <p:cNvSpPr txBox="1">
            <a:spLocks noChangeArrowheads="1"/>
          </p:cNvSpPr>
          <p:nvPr/>
        </p:nvSpPr>
        <p:spPr bwMode="auto">
          <a:xfrm>
            <a:off x="6479273" y="2512636"/>
            <a:ext cx="438867"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in</a:t>
            </a:r>
            <a:endParaRPr lang="ja-JP" altLang="en-US" sz="600" dirty="0"/>
          </a:p>
        </p:txBody>
      </p:sp>
      <p:cxnSp>
        <p:nvCxnSpPr>
          <p:cNvPr id="65" name="直線コネクタ 127"/>
          <p:cNvCxnSpPr/>
          <p:nvPr/>
        </p:nvCxnSpPr>
        <p:spPr>
          <a:xfrm flipH="1">
            <a:off x="6540160" y="2289881"/>
            <a:ext cx="268" cy="381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66" name="テキスト ボックス 6"/>
          <p:cNvSpPr txBox="1">
            <a:spLocks noChangeArrowheads="1"/>
          </p:cNvSpPr>
          <p:nvPr/>
        </p:nvSpPr>
        <p:spPr bwMode="auto">
          <a:xfrm>
            <a:off x="5949408" y="2505674"/>
            <a:ext cx="577735"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out</a:t>
            </a:r>
            <a:endParaRPr lang="ja-JP" altLang="en-US" sz="600" dirty="0"/>
          </a:p>
        </p:txBody>
      </p:sp>
      <p:pic>
        <p:nvPicPr>
          <p:cNvPr id="67" name="Picture 6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869772" y="2181825"/>
            <a:ext cx="454184" cy="28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8" name="テキスト ボックス 6"/>
          <p:cNvSpPr txBox="1">
            <a:spLocks noChangeArrowheads="1"/>
          </p:cNvSpPr>
          <p:nvPr/>
        </p:nvSpPr>
        <p:spPr bwMode="auto">
          <a:xfrm>
            <a:off x="7045485" y="2202183"/>
            <a:ext cx="359874"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Mic</a:t>
            </a:r>
            <a:endParaRPr lang="ja-JP" altLang="en-US" sz="800" dirty="0"/>
          </a:p>
        </p:txBody>
      </p:sp>
      <p:sp>
        <p:nvSpPr>
          <p:cNvPr id="69" name="テキスト ボックス 6"/>
          <p:cNvSpPr txBox="1">
            <a:spLocks noChangeArrowheads="1"/>
          </p:cNvSpPr>
          <p:nvPr/>
        </p:nvSpPr>
        <p:spPr bwMode="auto">
          <a:xfrm>
            <a:off x="5288197" y="2181910"/>
            <a:ext cx="621148"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Speaker</a:t>
            </a:r>
            <a:endParaRPr lang="ja-JP" altLang="en-US" sz="800" dirty="0"/>
          </a:p>
        </p:txBody>
      </p:sp>
      <p:sp>
        <p:nvSpPr>
          <p:cNvPr id="70" name="テキスト ボックス 6"/>
          <p:cNvSpPr txBox="1">
            <a:spLocks noChangeArrowheads="1"/>
          </p:cNvSpPr>
          <p:nvPr/>
        </p:nvSpPr>
        <p:spPr bwMode="auto">
          <a:xfrm>
            <a:off x="6479273" y="2388754"/>
            <a:ext cx="968732"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0000"/>
                </a:solidFill>
              </a:rPr>
              <a:t>Mini-plug cable</a:t>
            </a:r>
            <a:endParaRPr lang="ja-JP" altLang="en-US" sz="800" dirty="0">
              <a:solidFill>
                <a:srgbClr val="FF0000"/>
              </a:solidFill>
            </a:endParaRPr>
          </a:p>
        </p:txBody>
      </p:sp>
      <p:sp>
        <p:nvSpPr>
          <p:cNvPr id="71" name="テキスト ボックス 6"/>
          <p:cNvSpPr txBox="1">
            <a:spLocks noChangeArrowheads="1"/>
          </p:cNvSpPr>
          <p:nvPr/>
        </p:nvSpPr>
        <p:spPr bwMode="auto">
          <a:xfrm>
            <a:off x="5364123" y="2403249"/>
            <a:ext cx="968732"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0000"/>
                </a:solidFill>
              </a:rPr>
              <a:t>Mini-plug cable</a:t>
            </a:r>
            <a:endParaRPr lang="ja-JP" altLang="en-US" sz="800" dirty="0">
              <a:solidFill>
                <a:srgbClr val="FF0000"/>
              </a:solidFill>
            </a:endParaRPr>
          </a:p>
        </p:txBody>
      </p:sp>
      <p:cxnSp>
        <p:nvCxnSpPr>
          <p:cNvPr id="72" name="直線コネクタ 153"/>
          <p:cNvCxnSpPr/>
          <p:nvPr/>
        </p:nvCxnSpPr>
        <p:spPr>
          <a:xfrm flipH="1">
            <a:off x="6389793" y="2285986"/>
            <a:ext cx="268" cy="38172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pic>
        <p:nvPicPr>
          <p:cNvPr id="73" name="Picture 7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19554" y="4884571"/>
            <a:ext cx="277427" cy="33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4" name="テキスト ボックス 149"/>
          <p:cNvSpPr txBox="1"/>
          <p:nvPr/>
        </p:nvSpPr>
        <p:spPr>
          <a:xfrm>
            <a:off x="2648656" y="5157684"/>
            <a:ext cx="595035" cy="21544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SD Card</a:t>
            </a:r>
          </a:p>
        </p:txBody>
      </p:sp>
      <p:sp>
        <p:nvSpPr>
          <p:cNvPr id="75" name="正方形/長方形 174"/>
          <p:cNvSpPr/>
          <p:nvPr/>
        </p:nvSpPr>
        <p:spPr>
          <a:xfrm>
            <a:off x="3544270" y="2836791"/>
            <a:ext cx="570510" cy="134101"/>
          </a:xfrm>
          <a:prstGeom prst="rect">
            <a:avLst/>
          </a:prstGeom>
          <a:solidFill>
            <a:srgbClr val="CCEC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6" name="角丸四角形 175"/>
          <p:cNvSpPr/>
          <p:nvPr/>
        </p:nvSpPr>
        <p:spPr>
          <a:xfrm>
            <a:off x="1669593" y="5233357"/>
            <a:ext cx="830174" cy="907092"/>
          </a:xfrm>
          <a:prstGeom prst="roundRect">
            <a:avLst/>
          </a:prstGeom>
          <a:noFill/>
          <a:ln w="28575">
            <a:solidFill>
              <a:srgbClr val="6633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77" name="テキスト ボックス 193"/>
          <p:cNvSpPr txBox="1"/>
          <p:nvPr/>
        </p:nvSpPr>
        <p:spPr>
          <a:xfrm>
            <a:off x="1626176" y="6099681"/>
            <a:ext cx="1199676"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solidFill>
                  <a:srgbClr val="663300"/>
                </a:solidFill>
                <a:latin typeface="Meiryo UI" panose="020B0604030504040204" pitchFamily="50" charset="-128"/>
                <a:ea typeface="Meiryo UI" panose="020B0604030504040204" pitchFamily="50" charset="-128"/>
                <a:cs typeface="Meiryo UI" panose="020B0604030504040204" pitchFamily="50" charset="-128"/>
              </a:rPr>
              <a:t>external device</a:t>
            </a:r>
          </a:p>
        </p:txBody>
      </p:sp>
      <p:sp>
        <p:nvSpPr>
          <p:cNvPr id="78" name="角丸四角形 1"/>
          <p:cNvSpPr>
            <a:spLocks noChangeArrowheads="1"/>
          </p:cNvSpPr>
          <p:nvPr/>
        </p:nvSpPr>
        <p:spPr bwMode="auto">
          <a:xfrm>
            <a:off x="1930771" y="5491090"/>
            <a:ext cx="335374" cy="552450"/>
          </a:xfrm>
          <a:prstGeom prst="roundRect">
            <a:avLst>
              <a:gd name="adj" fmla="val 16667"/>
            </a:avLst>
          </a:prstGeom>
          <a:solidFill>
            <a:schemeClr val="tx1"/>
          </a:solidFill>
          <a:ln w="28575" algn="ctr">
            <a:solidFill>
              <a:srgbClr val="0000FF"/>
            </a:solidFill>
            <a:round/>
            <a:headEnd/>
            <a:tailEnd/>
          </a:ln>
          <a:effectLst/>
        </p:spPr>
        <p:txBody>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lnSpc>
                <a:spcPct val="100000"/>
              </a:lnSpc>
              <a:buClrTx/>
              <a:buFontTx/>
              <a:buNone/>
              <a:defRPr/>
            </a:pPr>
            <a:endParaRPr lang="ja-JP" altLang="en-US" sz="1000" smtClean="0">
              <a:ea typeface="ＭＳ Ｐゴシック" charset="-128"/>
            </a:endParaRPr>
          </a:p>
        </p:txBody>
      </p:sp>
      <p:pic>
        <p:nvPicPr>
          <p:cNvPr id="79" name="図 203"/>
          <p:cNvPicPr>
            <a:picLocks noChangeAspect="1"/>
          </p:cNvPicPr>
          <p:nvPr/>
        </p:nvPicPr>
        <p:blipFill>
          <a:blip r:embed="rId10" cstate="print"/>
          <a:stretch>
            <a:fillRect/>
          </a:stretch>
        </p:blipFill>
        <p:spPr>
          <a:xfrm>
            <a:off x="1942329" y="5648245"/>
            <a:ext cx="321677" cy="243440"/>
          </a:xfrm>
          <a:prstGeom prst="rect">
            <a:avLst/>
          </a:prstGeom>
          <a:ln>
            <a:solidFill>
              <a:schemeClr val="tx1"/>
            </a:solidFill>
          </a:ln>
        </p:spPr>
      </p:pic>
      <p:sp>
        <p:nvSpPr>
          <p:cNvPr id="80" name="正方形/長方形 206"/>
          <p:cNvSpPr/>
          <p:nvPr/>
        </p:nvSpPr>
        <p:spPr>
          <a:xfrm>
            <a:off x="3270744" y="5508848"/>
            <a:ext cx="790086" cy="565422"/>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Wireless LAN Router</a:t>
            </a:r>
            <a:endParaRPr kumimoji="1" lang="en-US" altLang="ja-JP" sz="800" dirty="0" smtClean="0">
              <a:solidFill>
                <a:schemeClr val="tx1"/>
              </a:solidFill>
              <a:ea typeface="Meiryo UI" panose="020B0604030504040204" pitchFamily="50" charset="-128"/>
              <a:cs typeface="Meiryo UI" panose="020B0604030504040204" pitchFamily="50" charset="-128"/>
            </a:endParaRPr>
          </a:p>
        </p:txBody>
      </p:sp>
      <p:cxnSp>
        <p:nvCxnSpPr>
          <p:cNvPr id="81" name="直線コネクタ 209"/>
          <p:cNvCxnSpPr>
            <a:stCxn id="78" idx="3"/>
          </p:cNvCxnSpPr>
          <p:nvPr/>
        </p:nvCxnSpPr>
        <p:spPr>
          <a:xfrm>
            <a:off x="2266145" y="5767315"/>
            <a:ext cx="991065" cy="6364"/>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82" name="テキスト ボックス 210"/>
          <p:cNvSpPr txBox="1"/>
          <p:nvPr/>
        </p:nvSpPr>
        <p:spPr>
          <a:xfrm>
            <a:off x="1551816" y="5233357"/>
            <a:ext cx="1035861" cy="253916"/>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smtClean="0">
                <a:latin typeface="Meiryo UI" panose="020B0604030504040204" pitchFamily="50" charset="-128"/>
                <a:ea typeface="Meiryo UI" panose="020B0604030504040204" pitchFamily="50" charset="-128"/>
                <a:cs typeface="Meiryo UI" panose="020B0604030504040204" pitchFamily="50" charset="-128"/>
              </a:rPr>
              <a:t> </a:t>
            </a:r>
            <a:r>
              <a:rPr lang="en-US" altLang="ja-JP" sz="1050" dirty="0" err="1" smtClean="0">
                <a:latin typeface="Meiryo UI" panose="020B0604030504040204" pitchFamily="50" charset="-128"/>
                <a:ea typeface="Meiryo UI" panose="020B0604030504040204" pitchFamily="50" charset="-128"/>
                <a:cs typeface="Meiryo UI" panose="020B0604030504040204" pitchFamily="50" charset="-128"/>
              </a:rPr>
              <a:t>SmartPhone</a:t>
            </a:r>
            <a:endParaRPr kumimoji="1" lang="en-US" altLang="ja-JP" sz="1050" dirty="0" smtClean="0">
              <a:latin typeface="Meiryo UI" panose="020B0604030504040204" pitchFamily="50" charset="-128"/>
              <a:ea typeface="Meiryo UI" panose="020B0604030504040204" pitchFamily="50" charset="-128"/>
              <a:cs typeface="Meiryo UI" panose="020B0604030504040204" pitchFamily="50" charset="-128"/>
            </a:endParaRPr>
          </a:p>
        </p:txBody>
      </p:sp>
      <p:sp>
        <p:nvSpPr>
          <p:cNvPr id="83" name="テキスト ボックス 6"/>
          <p:cNvSpPr txBox="1">
            <a:spLocks noChangeArrowheads="1"/>
          </p:cNvSpPr>
          <p:nvPr/>
        </p:nvSpPr>
        <p:spPr bwMode="auto">
          <a:xfrm>
            <a:off x="2441205" y="5572165"/>
            <a:ext cx="888053"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chemeClr val="tx1">
                    <a:lumMod val="50000"/>
                    <a:lumOff val="50000"/>
                  </a:schemeClr>
                </a:solidFill>
              </a:rPr>
              <a:t>Wireless LAN</a:t>
            </a:r>
            <a:endParaRPr lang="ja-JP" altLang="en-US" sz="800" dirty="0">
              <a:solidFill>
                <a:schemeClr val="tx1">
                  <a:lumMod val="50000"/>
                  <a:lumOff val="50000"/>
                </a:schemeClr>
              </a:solidFill>
            </a:endParaRPr>
          </a:p>
        </p:txBody>
      </p:sp>
      <p:sp>
        <p:nvSpPr>
          <p:cNvPr id="86" name="テキスト ボックス 6"/>
          <p:cNvSpPr txBox="1">
            <a:spLocks noChangeArrowheads="1"/>
          </p:cNvSpPr>
          <p:nvPr/>
        </p:nvSpPr>
        <p:spPr bwMode="auto">
          <a:xfrm>
            <a:off x="3243691" y="2119460"/>
            <a:ext cx="1117381"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FFC/HDMI Panel</a:t>
            </a:r>
            <a:endParaRPr lang="ja-JP" altLang="en-US" sz="800" dirty="0"/>
          </a:p>
        </p:txBody>
      </p:sp>
      <p:pic>
        <p:nvPicPr>
          <p:cNvPr id="87" name="Picture 86"/>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241555" y="3786691"/>
            <a:ext cx="277427" cy="33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8" name="テキスト ボックス 169"/>
          <p:cNvSpPr txBox="1"/>
          <p:nvPr/>
        </p:nvSpPr>
        <p:spPr>
          <a:xfrm>
            <a:off x="6070657" y="4059804"/>
            <a:ext cx="595035" cy="21544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SD Card</a:t>
            </a:r>
          </a:p>
        </p:txBody>
      </p:sp>
      <p:pic>
        <p:nvPicPr>
          <p:cNvPr id="89" name="Picture 88"/>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5373194" y="3786691"/>
            <a:ext cx="519626" cy="347952"/>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0" name="図 171"/>
          <p:cNvPicPr>
            <a:picLocks noChangeAspect="1"/>
          </p:cNvPicPr>
          <p:nvPr/>
        </p:nvPicPr>
        <p:blipFill>
          <a:blip r:embed="rId12"/>
          <a:stretch>
            <a:fillRect/>
          </a:stretch>
        </p:blipFill>
        <p:spPr>
          <a:xfrm>
            <a:off x="5467391" y="3863206"/>
            <a:ext cx="519211" cy="339051"/>
          </a:xfrm>
          <a:prstGeom prst="rect">
            <a:avLst/>
          </a:prstGeom>
        </p:spPr>
      </p:pic>
      <p:pic>
        <p:nvPicPr>
          <p:cNvPr id="91" name="Picture 90" descr="C:\Users\a5046383\Desktop\pinp.png"/>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587577" y="3987641"/>
            <a:ext cx="508451" cy="349633"/>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92" name="テキスト ボックス 215"/>
          <p:cNvSpPr txBox="1"/>
          <p:nvPr/>
        </p:nvSpPr>
        <p:spPr>
          <a:xfrm>
            <a:off x="5644949" y="4279530"/>
            <a:ext cx="851416" cy="215444"/>
          </a:xfrm>
          <a:prstGeom prst="rect">
            <a:avLst/>
          </a:prstGeom>
          <a:solidFill>
            <a:schemeClr val="accent2">
              <a:lumMod val="50000"/>
            </a:schemeClr>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smtClean="0">
                <a:solidFill>
                  <a:schemeClr val="bg1"/>
                </a:solidFill>
              </a:rPr>
              <a:t>some videos</a:t>
            </a:r>
            <a:endParaRPr kumimoji="1" lang="ja-JP" altLang="en-US" sz="800" dirty="0">
              <a:solidFill>
                <a:schemeClr val="bg1"/>
              </a:solidFill>
            </a:endParaRPr>
          </a:p>
        </p:txBody>
      </p:sp>
      <p:cxnSp>
        <p:nvCxnSpPr>
          <p:cNvPr id="93" name="直線コネクタ 216"/>
          <p:cNvCxnSpPr/>
          <p:nvPr/>
        </p:nvCxnSpPr>
        <p:spPr>
          <a:xfrm>
            <a:off x="4153882" y="3734305"/>
            <a:ext cx="32811" cy="2055187"/>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94" name="正方形/長方形 217"/>
          <p:cNvSpPr/>
          <p:nvPr/>
        </p:nvSpPr>
        <p:spPr>
          <a:xfrm>
            <a:off x="3516221" y="3684374"/>
            <a:ext cx="345252" cy="998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95" name="テキスト ボックス 6"/>
          <p:cNvSpPr txBox="1">
            <a:spLocks noChangeArrowheads="1"/>
          </p:cNvSpPr>
          <p:nvPr/>
        </p:nvSpPr>
        <p:spPr bwMode="auto">
          <a:xfrm>
            <a:off x="3425045" y="3520385"/>
            <a:ext cx="1640977"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chemeClr val="tx1">
                    <a:lumMod val="50000"/>
                    <a:lumOff val="50000"/>
                  </a:schemeClr>
                </a:solidFill>
              </a:rPr>
              <a:t>USB Wireless LAN Adapter</a:t>
            </a:r>
            <a:endParaRPr lang="ja-JP" altLang="en-US" sz="800" dirty="0">
              <a:solidFill>
                <a:schemeClr val="tx1">
                  <a:lumMod val="50000"/>
                  <a:lumOff val="50000"/>
                </a:schemeClr>
              </a:solidFill>
            </a:endParaRPr>
          </a:p>
        </p:txBody>
      </p:sp>
      <p:cxnSp>
        <p:nvCxnSpPr>
          <p:cNvPr id="96" name="直線コネクタ 222"/>
          <p:cNvCxnSpPr/>
          <p:nvPr/>
        </p:nvCxnSpPr>
        <p:spPr>
          <a:xfrm>
            <a:off x="3870591" y="3726654"/>
            <a:ext cx="304429" cy="2405"/>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97" name="直線コネクタ 223"/>
          <p:cNvCxnSpPr/>
          <p:nvPr/>
        </p:nvCxnSpPr>
        <p:spPr>
          <a:xfrm flipV="1">
            <a:off x="4060830" y="5782054"/>
            <a:ext cx="110113" cy="7438"/>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98" name="Picture 97"/>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18226" y="2349359"/>
            <a:ext cx="278661" cy="186597"/>
          </a:xfrm>
          <a:prstGeom prst="rect">
            <a:avLst/>
          </a:prstGeom>
          <a:noFill/>
          <a:ln w="9525">
            <a:solidFill>
              <a:schemeClr val="tx1"/>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9" name="正方形/長方形 101"/>
          <p:cNvSpPr/>
          <p:nvPr/>
        </p:nvSpPr>
        <p:spPr>
          <a:xfrm>
            <a:off x="4135781" y="2396132"/>
            <a:ext cx="221163" cy="69793"/>
          </a:xfrm>
          <a:prstGeom prst="rect">
            <a:avLst/>
          </a:prstGeom>
          <a:solidFill>
            <a:srgbClr val="CCEC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100" name="TextBox 1"/>
          <p:cNvSpPr txBox="1">
            <a:spLocks noChangeArrowheads="1"/>
          </p:cNvSpPr>
          <p:nvPr/>
        </p:nvSpPr>
        <p:spPr bwMode="auto">
          <a:xfrm>
            <a:off x="4440809" y="42863"/>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ja-JP" sz="1200" dirty="0">
                <a:solidFill>
                  <a:schemeClr val="bg1">
                    <a:lumMod val="50000"/>
                  </a:schemeClr>
                </a:solidFill>
              </a:rPr>
              <a:t>RZG_demonstration_material_20150528.pptx</a:t>
            </a:r>
            <a:endParaRPr lang="en-US" altLang="en-US" sz="1200" dirty="0">
              <a:solidFill>
                <a:srgbClr val="FF0000"/>
              </a:solidFill>
            </a:endParaRPr>
          </a:p>
        </p:txBody>
      </p:sp>
    </p:spTree>
    <p:extLst>
      <p:ext uri="{BB962C8B-B14F-4D97-AF65-F5344CB8AC3E}">
        <p14:creationId xmlns:p14="http://schemas.microsoft.com/office/powerpoint/2010/main" val="10551266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b="1"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108</a:t>
            </a:fld>
            <a:endParaRPr lang="de-DE" dirty="0"/>
          </a:p>
        </p:txBody>
      </p:sp>
    </p:spTree>
    <p:extLst>
      <p:ext uri="{BB962C8B-B14F-4D97-AF65-F5344CB8AC3E}">
        <p14:creationId xmlns:p14="http://schemas.microsoft.com/office/powerpoint/2010/main" val="20916490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109</a:t>
            </a:fld>
            <a:endParaRPr lang="de-DE" dirty="0"/>
          </a:p>
        </p:txBody>
      </p:sp>
      <p:sp>
        <p:nvSpPr>
          <p:cNvPr id="4" name="Content Placeholder 3"/>
          <p:cNvSpPr>
            <a:spLocks noGrp="1"/>
          </p:cNvSpPr>
          <p:nvPr>
            <p:ph idx="1"/>
          </p:nvPr>
        </p:nvSpPr>
        <p:spPr>
          <a:xfrm>
            <a:off x="1080000" y="1800000"/>
            <a:ext cx="9000000" cy="2333972"/>
          </a:xfrm>
        </p:spPr>
        <p:txBody>
          <a:bodyPr/>
          <a:lstStyle/>
          <a:p>
            <a:pPr lvl="1">
              <a:lnSpc>
                <a:spcPct val="100000"/>
              </a:lnSpc>
              <a:spcAft>
                <a:spcPts val="600"/>
              </a:spcAft>
            </a:pPr>
            <a:r>
              <a:rPr lang="en-US" altLang="ja-JP" sz="1400" dirty="0" smtClean="0"/>
              <a:t>Deploy </a:t>
            </a:r>
            <a:r>
              <a:rPr lang="en-US" altLang="ja-JP" sz="1400" dirty="0" err="1"/>
              <a:t>Yocto</a:t>
            </a:r>
            <a:r>
              <a:rPr lang="en-US" altLang="ja-JP" sz="1400" dirty="0"/>
              <a:t> image</a:t>
            </a:r>
          </a:p>
          <a:p>
            <a:pPr lvl="2">
              <a:lnSpc>
                <a:spcPct val="100000"/>
              </a:lnSpc>
            </a:pPr>
            <a:r>
              <a:rPr lang="nl-NL" altLang="ja-JP" sz="1200" dirty="0" smtClean="0"/>
              <a:t>Load </a:t>
            </a:r>
            <a:r>
              <a:rPr lang="nl-NL" altLang="ja-JP" sz="1200" dirty="0"/>
              <a:t>kernel/</a:t>
            </a:r>
            <a:r>
              <a:rPr lang="en-US" altLang="ja-JP" sz="1200" dirty="0" err="1"/>
              <a:t>rootfs</a:t>
            </a:r>
            <a:r>
              <a:rPr lang="nl-NL" altLang="ja-JP" sz="1200" dirty="0"/>
              <a:t> via TFTP/NFS or </a:t>
            </a:r>
            <a:r>
              <a:rPr lang="en-US" altLang="ja-JP" sz="1200" dirty="0" err="1"/>
              <a:t>microSD</a:t>
            </a:r>
            <a:r>
              <a:rPr lang="en-US" altLang="ja-JP" sz="1200" dirty="0"/>
              <a:t> card or </a:t>
            </a:r>
            <a:r>
              <a:rPr lang="en-US" altLang="ja-JP" sz="1200" dirty="0" err="1"/>
              <a:t>eMMC</a:t>
            </a:r>
            <a:r>
              <a:rPr lang="en-US" altLang="ja-JP" sz="1200" dirty="0" smtClean="0"/>
              <a:t>.</a:t>
            </a:r>
          </a:p>
          <a:p>
            <a:pPr lvl="3">
              <a:lnSpc>
                <a:spcPct val="100000"/>
              </a:lnSpc>
            </a:pPr>
            <a:r>
              <a:rPr lang="en-US" altLang="ja-JP" sz="1400" dirty="0" smtClean="0"/>
              <a:t>HMI</a:t>
            </a:r>
          </a:p>
          <a:p>
            <a:pPr lvl="3">
              <a:lnSpc>
                <a:spcPct val="100000"/>
              </a:lnSpc>
            </a:pPr>
            <a:r>
              <a:rPr lang="en-US" altLang="ja-JP" sz="1400" dirty="0" err="1" smtClean="0"/>
              <a:t>Qt</a:t>
            </a:r>
            <a:r>
              <a:rPr lang="en-US" altLang="ja-JP" sz="1400" dirty="0" smtClean="0"/>
              <a:t> Demos</a:t>
            </a:r>
          </a:p>
          <a:p>
            <a:pPr lvl="3">
              <a:lnSpc>
                <a:spcPct val="100000"/>
              </a:lnSpc>
            </a:pPr>
            <a:r>
              <a:rPr lang="en-US" altLang="ja-JP" sz="1400" dirty="0" err="1" smtClean="0"/>
              <a:t>Doorphone</a:t>
            </a:r>
            <a:endParaRPr lang="en-US" altLang="ja-JP" sz="1400" dirty="0" smtClean="0"/>
          </a:p>
          <a:p>
            <a:pPr>
              <a:lnSpc>
                <a:spcPct val="100000"/>
              </a:lnSpc>
              <a:spcAft>
                <a:spcPts val="600"/>
              </a:spcAft>
            </a:pPr>
            <a:r>
              <a:rPr lang="en-US" altLang="ja-JP" sz="1400" dirty="0" smtClean="0"/>
              <a:t>Run HMI Demonstrations</a:t>
            </a:r>
          </a:p>
          <a:p>
            <a:pPr>
              <a:lnSpc>
                <a:spcPct val="100000"/>
              </a:lnSpc>
              <a:spcAft>
                <a:spcPts val="600"/>
              </a:spcAft>
            </a:pPr>
            <a:r>
              <a:rPr lang="en-US" altLang="ja-JP" sz="1400" dirty="0" smtClean="0"/>
              <a:t>Run </a:t>
            </a:r>
            <a:r>
              <a:rPr lang="en-US" altLang="ja-JP" sz="1400" dirty="0" err="1" smtClean="0"/>
              <a:t>Qt</a:t>
            </a:r>
            <a:r>
              <a:rPr lang="en-US" altLang="ja-JP" sz="1400" dirty="0" smtClean="0"/>
              <a:t> Demonstrations</a:t>
            </a:r>
          </a:p>
          <a:p>
            <a:pPr>
              <a:lnSpc>
                <a:spcPct val="100000"/>
              </a:lnSpc>
              <a:spcAft>
                <a:spcPts val="600"/>
              </a:spcAft>
            </a:pPr>
            <a:r>
              <a:rPr lang="en-US" altLang="ja-JP" sz="1400" dirty="0" smtClean="0"/>
              <a:t>Run </a:t>
            </a:r>
            <a:r>
              <a:rPr lang="en-US" altLang="ja-JP" sz="1400" dirty="0" err="1" smtClean="0"/>
              <a:t>Doorphone</a:t>
            </a:r>
            <a:r>
              <a:rPr lang="en-US" altLang="ja-JP" sz="1400" dirty="0" smtClean="0"/>
              <a:t> Demonstrations</a:t>
            </a:r>
          </a:p>
        </p:txBody>
      </p:sp>
      <p:sp>
        <p:nvSpPr>
          <p:cNvPr id="5" name="TextBox 1"/>
          <p:cNvSpPr txBox="1">
            <a:spLocks noChangeArrowheads="1"/>
          </p:cNvSpPr>
          <p:nvPr/>
        </p:nvSpPr>
        <p:spPr bwMode="auto">
          <a:xfrm>
            <a:off x="4419600" y="41958"/>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ja-JP" sz="1200" dirty="0">
                <a:solidFill>
                  <a:schemeClr val="bg1">
                    <a:lumMod val="50000"/>
                  </a:schemeClr>
                </a:solidFill>
              </a:rPr>
              <a:t>RZ-G1_Doorphone_Quick_Start_Guide_v0.13.pdf</a:t>
            </a:r>
            <a:endParaRPr lang="en-US" altLang="en-US" sz="1200" dirty="0">
              <a:solidFill>
                <a:srgbClr val="FF0000"/>
              </a:solidFill>
            </a:endParaRPr>
          </a:p>
        </p:txBody>
      </p:sp>
    </p:spTree>
    <p:extLst>
      <p:ext uri="{BB962C8B-B14F-4D97-AF65-F5344CB8AC3E}">
        <p14:creationId xmlns:p14="http://schemas.microsoft.com/office/powerpoint/2010/main" val="26973914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HARDWARE REQUIREMENT &amp; CONFIGURATION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a:t>
            </a:fld>
            <a:endParaRPr lang="de-DE" dirty="0"/>
          </a:p>
        </p:txBody>
      </p:sp>
      <p:pic>
        <p:nvPicPr>
          <p:cNvPr id="43" name="Picture 42"/>
          <p:cNvPicPr/>
          <p:nvPr/>
        </p:nvPicPr>
        <p:blipFill>
          <a:blip r:embed="rId2" cstate="print">
            <a:extLst>
              <a:ext uri="{28A0092B-C50C-407E-A947-70E740481C1C}">
                <a14:useLocalDpi xmlns:a14="http://schemas.microsoft.com/office/drawing/2010/main" val="0"/>
              </a:ext>
            </a:extLst>
          </a:blip>
          <a:stretch>
            <a:fillRect/>
          </a:stretch>
        </p:blipFill>
        <p:spPr>
          <a:xfrm>
            <a:off x="3572246" y="1632208"/>
            <a:ext cx="4252249" cy="3885452"/>
          </a:xfrm>
          <a:prstGeom prst="rect">
            <a:avLst/>
          </a:prstGeom>
        </p:spPr>
      </p:pic>
      <p:sp>
        <p:nvSpPr>
          <p:cNvPr id="44" name="Rectangle 43"/>
          <p:cNvSpPr/>
          <p:nvPr/>
        </p:nvSpPr>
        <p:spPr>
          <a:xfrm>
            <a:off x="838200" y="2021839"/>
            <a:ext cx="1594485" cy="101473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effectLst/>
                <a:latin typeface="Arial"/>
                <a:ea typeface="MS Mincho"/>
                <a:cs typeface="Times New Roman"/>
              </a:rPr>
              <a:t>Windows PC</a:t>
            </a:r>
            <a:endParaRPr lang="en-US" sz="1000" kern="100">
              <a:effectLst/>
              <a:latin typeface="Arial"/>
              <a:ea typeface="MS Mincho"/>
              <a:cs typeface="Times New Roman"/>
            </a:endParaRPr>
          </a:p>
        </p:txBody>
      </p:sp>
      <p:grpSp>
        <p:nvGrpSpPr>
          <p:cNvPr id="45" name="Group 44"/>
          <p:cNvGrpSpPr/>
          <p:nvPr/>
        </p:nvGrpSpPr>
        <p:grpSpPr>
          <a:xfrm>
            <a:off x="998537" y="2307588"/>
            <a:ext cx="1273810" cy="728981"/>
            <a:chOff x="0" y="1"/>
            <a:chExt cx="1273810" cy="728981"/>
          </a:xfrm>
        </p:grpSpPr>
        <p:grpSp>
          <p:nvGrpSpPr>
            <p:cNvPr id="46" name="Group 45"/>
            <p:cNvGrpSpPr/>
            <p:nvPr/>
          </p:nvGrpSpPr>
          <p:grpSpPr>
            <a:xfrm>
              <a:off x="0" y="1"/>
              <a:ext cx="1273810" cy="728981"/>
              <a:chOff x="0" y="1"/>
              <a:chExt cx="1274440" cy="729138"/>
            </a:xfrm>
          </p:grpSpPr>
          <p:grpSp>
            <p:nvGrpSpPr>
              <p:cNvPr id="48" name="Group 47"/>
              <p:cNvGrpSpPr/>
              <p:nvPr/>
            </p:nvGrpSpPr>
            <p:grpSpPr>
              <a:xfrm>
                <a:off x="0" y="1"/>
                <a:ext cx="726217" cy="729138"/>
                <a:chOff x="0" y="0"/>
                <a:chExt cx="1656184" cy="1662844"/>
              </a:xfrm>
            </p:grpSpPr>
            <p:sp>
              <p:nvSpPr>
                <p:cNvPr id="50" name="Oval 49"/>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1" name="Rectangle 50"/>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2" name="Rounded Rectangle 51"/>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3" name="Rectangle 52"/>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grpSp>
          <p:sp>
            <p:nvSpPr>
              <p:cNvPr id="49" name="Cube 48"/>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pic>
          <p:nvPicPr>
            <p:cNvPr id="47" name="Picture 4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7150" y="50800"/>
              <a:ext cx="603250" cy="317500"/>
            </a:xfrm>
            <a:prstGeom prst="rect">
              <a:avLst/>
            </a:prstGeom>
          </p:spPr>
        </p:pic>
      </p:grpSp>
      <p:grpSp>
        <p:nvGrpSpPr>
          <p:cNvPr id="54" name="Group 53"/>
          <p:cNvGrpSpPr/>
          <p:nvPr/>
        </p:nvGrpSpPr>
        <p:grpSpPr>
          <a:xfrm>
            <a:off x="1550820" y="1901737"/>
            <a:ext cx="4316579" cy="2423247"/>
            <a:chOff x="444764" y="-1361982"/>
            <a:chExt cx="2760159" cy="2578238"/>
          </a:xfrm>
        </p:grpSpPr>
        <p:grpSp>
          <p:nvGrpSpPr>
            <p:cNvPr id="55" name="Group 54"/>
            <p:cNvGrpSpPr/>
            <p:nvPr/>
          </p:nvGrpSpPr>
          <p:grpSpPr>
            <a:xfrm rot="16200000">
              <a:off x="340550" y="104215"/>
              <a:ext cx="373961" cy="165534"/>
              <a:chOff x="0" y="356323"/>
              <a:chExt cx="374072" cy="165903"/>
            </a:xfrm>
          </p:grpSpPr>
          <p:pic>
            <p:nvPicPr>
              <p:cNvPr id="60" name="Picture 59" descr="C:\Users\huytrunghoang\Desktop\REFERENCE\Pictures\USB.png"/>
              <p:cNvPicPr>
                <a:picLocks noChangeAspect="1"/>
              </p:cNvPicPr>
              <p:nvPr/>
            </p:nvPicPr>
            <p:blipFill rotWithShape="1">
              <a:blip r:embed="rId4" cstate="print">
                <a:extLst>
                  <a:ext uri="{28A0092B-C50C-407E-A947-70E740481C1C}">
                    <a14:useLocalDpi xmlns:a14="http://schemas.microsoft.com/office/drawing/2010/main" val="0"/>
                  </a:ext>
                </a:extLst>
              </a:blip>
              <a:srcRect l="23116" t="15913" r="56947" b="31323"/>
              <a:stretch/>
            </p:blipFill>
            <p:spPr bwMode="auto">
              <a:xfrm rot="5400000">
                <a:off x="112815" y="260969"/>
                <a:ext cx="148442" cy="374072"/>
              </a:xfrm>
              <a:prstGeom prst="rect">
                <a:avLst/>
              </a:prstGeom>
              <a:noFill/>
              <a:ln>
                <a:noFill/>
              </a:ln>
              <a:extLst>
                <a:ext uri="{53640926-AAD7-44D8-BBD7-CCE9431645EC}">
                  <a14:shadowObscured xmlns:a14="http://schemas.microsoft.com/office/drawing/2010/main"/>
                </a:ext>
              </a:extLst>
            </p:spPr>
          </p:pic>
          <p:pic>
            <p:nvPicPr>
              <p:cNvPr id="61" name="Picture 60" descr="C:\Users\huytrunghoang\Desktop\REFERENCE\Pictures\usb-xxl.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5400000">
                <a:off x="95001" y="356324"/>
                <a:ext cx="136567" cy="136566"/>
              </a:xfrm>
              <a:prstGeom prst="rect">
                <a:avLst/>
              </a:prstGeom>
              <a:noFill/>
              <a:ln>
                <a:noFill/>
              </a:ln>
            </p:spPr>
          </p:pic>
        </p:grpSp>
        <p:grpSp>
          <p:nvGrpSpPr>
            <p:cNvPr id="56" name="Group 55"/>
            <p:cNvGrpSpPr/>
            <p:nvPr/>
          </p:nvGrpSpPr>
          <p:grpSpPr>
            <a:xfrm rot="16200000">
              <a:off x="1348597" y="-640071"/>
              <a:ext cx="2578230" cy="1134423"/>
              <a:chOff x="0" y="95340"/>
              <a:chExt cx="2584547" cy="1135704"/>
            </a:xfrm>
          </p:grpSpPr>
          <p:pic>
            <p:nvPicPr>
              <p:cNvPr id="58" name="Picture 57" descr="C:\Users\huytrunghoang\Desktop\REFERENCE\Pictures\usb-xxl.png"/>
              <p:cNvPicPr>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0800000">
                <a:off x="0" y="95340"/>
                <a:ext cx="117009" cy="117009"/>
              </a:xfrm>
              <a:prstGeom prst="rect">
                <a:avLst/>
              </a:prstGeom>
              <a:noFill/>
              <a:ln>
                <a:noFill/>
              </a:ln>
            </p:spPr>
          </p:pic>
          <p:pic>
            <p:nvPicPr>
              <p:cNvPr id="59" name="Picture 58" descr="C:\Users\huytrunghoang\Desktop\REFERENCE\Pictures\USB-A_micro-USB-B.jpg"/>
              <p:cNvPicPr>
                <a:picLocks noChangeAspect="1"/>
              </p:cNvPicPr>
              <p:nvPr/>
            </p:nvPicPr>
            <p:blipFill rotWithShape="1">
              <a:blip r:embed="rId6" cstate="print">
                <a:extLst>
                  <a:ext uri="{28A0092B-C50C-407E-A947-70E740481C1C}">
                    <a14:useLocalDpi xmlns:a14="http://schemas.microsoft.com/office/drawing/2010/main" val="0"/>
                  </a:ext>
                </a:extLst>
              </a:blip>
              <a:srcRect l="57942" t="16584" r="31669" b="54845"/>
              <a:stretch/>
            </p:blipFill>
            <p:spPr bwMode="auto">
              <a:xfrm rot="16200000">
                <a:off x="2376406" y="1022904"/>
                <a:ext cx="108205" cy="308076"/>
              </a:xfrm>
              <a:prstGeom prst="rect">
                <a:avLst/>
              </a:prstGeom>
              <a:noFill/>
              <a:ln>
                <a:noFill/>
              </a:ln>
              <a:extLst>
                <a:ext uri="{53640926-AAD7-44D8-BBD7-CCE9431645EC}">
                  <a14:shadowObscured xmlns:a14="http://schemas.microsoft.com/office/drawing/2010/main"/>
                </a:ext>
              </a:extLst>
            </p:spPr>
          </p:pic>
        </p:grpSp>
        <p:cxnSp>
          <p:nvCxnSpPr>
            <p:cNvPr id="57" name="Elbow Connector 56"/>
            <p:cNvCxnSpPr>
              <a:stCxn id="60" idx="2"/>
              <a:endCxn id="59" idx="2"/>
            </p:cNvCxnSpPr>
            <p:nvPr/>
          </p:nvCxnSpPr>
          <p:spPr>
            <a:xfrm rot="5400000" flipH="1" flipV="1">
              <a:off x="975589" y="-1801326"/>
              <a:ext cx="1735943" cy="2614631"/>
            </a:xfrm>
            <a:prstGeom prst="bentConnector5">
              <a:avLst>
                <a:gd name="adj1" fmla="val -13176"/>
                <a:gd name="adj2" fmla="val 50383"/>
                <a:gd name="adj3" fmla="val 113176"/>
              </a:avLst>
            </a:prstGeom>
          </p:spPr>
          <p:style>
            <a:lnRef idx="2">
              <a:schemeClr val="dk1"/>
            </a:lnRef>
            <a:fillRef idx="0">
              <a:schemeClr val="dk1"/>
            </a:fillRef>
            <a:effectRef idx="1">
              <a:schemeClr val="dk1"/>
            </a:effectRef>
            <a:fontRef idx="minor">
              <a:schemeClr val="tx1"/>
            </a:fontRef>
          </p:style>
        </p:cxnSp>
      </p:grpSp>
      <p:sp>
        <p:nvSpPr>
          <p:cNvPr id="62" name="Rectangle 61"/>
          <p:cNvSpPr/>
          <p:nvPr/>
        </p:nvSpPr>
        <p:spPr>
          <a:xfrm>
            <a:off x="10328232" y="1619833"/>
            <a:ext cx="1543685" cy="1097280"/>
          </a:xfrm>
          <a:prstGeom prst="rect">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solidFill>
                  <a:srgbClr val="365F91"/>
                </a:solidFill>
                <a:effectLst/>
                <a:latin typeface="Arial"/>
                <a:ea typeface="MS Mincho"/>
                <a:cs typeface="Times New Roman"/>
              </a:rPr>
              <a:t>Linux PC</a:t>
            </a:r>
            <a:endParaRPr lang="en-US" sz="1000" kern="100">
              <a:effectLst/>
              <a:latin typeface="Arial"/>
              <a:ea typeface="MS Mincho"/>
              <a:cs typeface="Times New Roman"/>
            </a:endParaRPr>
          </a:p>
        </p:txBody>
      </p:sp>
      <p:grpSp>
        <p:nvGrpSpPr>
          <p:cNvPr id="63" name="Group 62"/>
          <p:cNvGrpSpPr/>
          <p:nvPr/>
        </p:nvGrpSpPr>
        <p:grpSpPr>
          <a:xfrm>
            <a:off x="10550030" y="1943825"/>
            <a:ext cx="1273810" cy="728981"/>
            <a:chOff x="0" y="1"/>
            <a:chExt cx="1274440" cy="729138"/>
          </a:xfrm>
        </p:grpSpPr>
        <p:grpSp>
          <p:nvGrpSpPr>
            <p:cNvPr id="64" name="Group 63"/>
            <p:cNvGrpSpPr/>
            <p:nvPr/>
          </p:nvGrpSpPr>
          <p:grpSpPr>
            <a:xfrm>
              <a:off x="0" y="1"/>
              <a:ext cx="726217" cy="729138"/>
              <a:chOff x="0" y="0"/>
              <a:chExt cx="1656184" cy="1662844"/>
            </a:xfrm>
          </p:grpSpPr>
          <p:sp>
            <p:nvSpPr>
              <p:cNvPr id="66" name="Oval 65"/>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67" name="Rectangle 66"/>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68" name="Rounded Rectangle 67"/>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69" name="Rectangle 68"/>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grpSp>
        <p:sp>
          <p:nvSpPr>
            <p:cNvPr id="65" name="Cube 64"/>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grpSp>
        <p:nvGrpSpPr>
          <p:cNvPr id="70" name="Group 69"/>
          <p:cNvGrpSpPr/>
          <p:nvPr/>
        </p:nvGrpSpPr>
        <p:grpSpPr>
          <a:xfrm>
            <a:off x="4673600" y="2720890"/>
            <a:ext cx="6386683" cy="2796770"/>
            <a:chOff x="-2052486" y="-1393910"/>
            <a:chExt cx="3902387" cy="2362678"/>
          </a:xfrm>
        </p:grpSpPr>
        <p:pic>
          <p:nvPicPr>
            <p:cNvPr id="71" name="Picture 70" descr="C:\Users\huytrunghoang\Desktop\DSC00042.JPG"/>
            <p:cNvPicPr>
              <a:picLocks noChangeAspect="1"/>
            </p:cNvPicPr>
            <p:nvPr/>
          </p:nvPicPr>
          <p:blipFill rotWithShape="1">
            <a:blip r:embed="rId7" cstate="print">
              <a:extLst>
                <a:ext uri="{28A0092B-C50C-407E-A947-70E740481C1C}">
                  <a14:useLocalDpi xmlns:a14="http://schemas.microsoft.com/office/drawing/2010/main" val="0"/>
                </a:ext>
              </a:extLst>
            </a:blip>
            <a:srcRect l="49618" t="38003" r="43212" b="33912"/>
            <a:stretch/>
          </p:blipFill>
          <p:spPr bwMode="auto">
            <a:xfrm rot="10800000">
              <a:off x="1667021" y="-1393910"/>
              <a:ext cx="182880" cy="405516"/>
            </a:xfrm>
            <a:prstGeom prst="rect">
              <a:avLst/>
            </a:prstGeom>
            <a:noFill/>
            <a:ln>
              <a:noFill/>
            </a:ln>
            <a:extLst>
              <a:ext uri="{53640926-AAD7-44D8-BBD7-CCE9431645EC}">
                <a14:shadowObscured xmlns:a14="http://schemas.microsoft.com/office/drawing/2010/main"/>
              </a:ext>
            </a:extLst>
          </p:spPr>
        </p:pic>
        <p:cxnSp>
          <p:nvCxnSpPr>
            <p:cNvPr id="72" name="Elbow Connector 71"/>
            <p:cNvCxnSpPr>
              <a:stCxn id="71" idx="0"/>
              <a:endCxn id="73" idx="0"/>
            </p:cNvCxnSpPr>
            <p:nvPr/>
          </p:nvCxnSpPr>
          <p:spPr>
            <a:xfrm rot="5400000">
              <a:off x="-1079885" y="-1869578"/>
              <a:ext cx="1957162" cy="3719530"/>
            </a:xfrm>
            <a:prstGeom prst="bentConnector3">
              <a:avLst>
                <a:gd name="adj1" fmla="val 109867"/>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pic>
          <p:nvPicPr>
            <p:cNvPr id="73" name="Picture 72" descr="C:\Users\huytrunghoang\Desktop\DSC00042.JPG"/>
            <p:cNvPicPr>
              <a:picLocks noChangeAspect="1"/>
            </p:cNvPicPr>
            <p:nvPr/>
          </p:nvPicPr>
          <p:blipFill rotWithShape="1">
            <a:blip r:embed="rId8" cstate="print">
              <a:extLst>
                <a:ext uri="{28A0092B-C50C-407E-A947-70E740481C1C}">
                  <a14:useLocalDpi xmlns:a14="http://schemas.microsoft.com/office/drawing/2010/main" val="0"/>
                </a:ext>
              </a:extLst>
            </a:blip>
            <a:srcRect l="49618" t="38003" r="43212" b="33912"/>
            <a:stretch/>
          </p:blipFill>
          <p:spPr bwMode="auto">
            <a:xfrm rot="10800000">
              <a:off x="-2052486" y="555196"/>
              <a:ext cx="182834" cy="413572"/>
            </a:xfrm>
            <a:prstGeom prst="rect">
              <a:avLst/>
            </a:prstGeom>
            <a:noFill/>
            <a:ln>
              <a:noFill/>
            </a:ln>
            <a:extLst>
              <a:ext uri="{53640926-AAD7-44D8-BBD7-CCE9431645EC}">
                <a14:shadowObscured xmlns:a14="http://schemas.microsoft.com/office/drawing/2010/main"/>
              </a:ext>
            </a:extLst>
          </p:spPr>
        </p:pic>
      </p:grpSp>
      <p:sp>
        <p:nvSpPr>
          <p:cNvPr id="76" name="Text Box 2"/>
          <p:cNvSpPr txBox="1">
            <a:spLocks noChangeArrowheads="1"/>
          </p:cNvSpPr>
          <p:nvPr/>
        </p:nvSpPr>
        <p:spPr bwMode="auto">
          <a:xfrm>
            <a:off x="3582406" y="4790613"/>
            <a:ext cx="979170" cy="237490"/>
          </a:xfrm>
          <a:prstGeom prst="rect">
            <a:avLst/>
          </a:prstGeom>
          <a:noFill/>
          <a:ln w="9525">
            <a:noFill/>
            <a:miter lim="800000"/>
            <a:headEnd/>
            <a:tailEnd/>
          </a:ln>
        </p:spPr>
        <p:txBody>
          <a:bodyPr rot="0" vert="horz" wrap="square" lIns="0" tIns="0" rIns="0" bIns="0" anchor="t" anchorCtr="0">
            <a:spAutoFit/>
          </a:bodyPr>
          <a:lstStyle/>
          <a:p>
            <a:pPr marL="0" marR="0" indent="0">
              <a:spcBef>
                <a:spcPts val="0"/>
              </a:spcBef>
              <a:spcAft>
                <a:spcPts val="0"/>
              </a:spcAft>
            </a:pPr>
            <a:r>
              <a:rPr lang="en-US" sz="1000" kern="100">
                <a:effectLst/>
                <a:latin typeface="Arial"/>
                <a:ea typeface="MS Mincho"/>
                <a:cs typeface="Times New Roman"/>
              </a:rPr>
              <a:t>IP: 192.168.5.20</a:t>
            </a:r>
          </a:p>
        </p:txBody>
      </p:sp>
      <p:sp>
        <p:nvSpPr>
          <p:cNvPr id="77" name="Text Box 2"/>
          <p:cNvSpPr txBox="1">
            <a:spLocks noChangeArrowheads="1"/>
          </p:cNvSpPr>
          <p:nvPr/>
        </p:nvSpPr>
        <p:spPr bwMode="auto">
          <a:xfrm>
            <a:off x="7854975" y="5517660"/>
            <a:ext cx="872490" cy="237490"/>
          </a:xfrm>
          <a:prstGeom prst="rect">
            <a:avLst/>
          </a:prstGeom>
          <a:noFill/>
          <a:ln w="9525">
            <a:noFill/>
            <a:miter lim="800000"/>
            <a:headEnd/>
            <a:tailEnd/>
          </a:ln>
        </p:spPr>
        <p:txBody>
          <a:bodyPr rot="0" vert="horz" wrap="square" lIns="0" tIns="0" rIns="0" bIns="0" anchor="t" anchorCtr="0">
            <a:spAutoFit/>
          </a:bodyPr>
          <a:lstStyle/>
          <a:p>
            <a:pPr marL="0" marR="0" indent="0">
              <a:spcBef>
                <a:spcPts val="0"/>
              </a:spcBef>
              <a:spcAft>
                <a:spcPts val="0"/>
              </a:spcAft>
            </a:pPr>
            <a:r>
              <a:rPr lang="en-US" sz="1000" kern="100">
                <a:effectLst/>
                <a:latin typeface="Arial"/>
                <a:ea typeface="MS Mincho"/>
                <a:cs typeface="Times New Roman"/>
              </a:rPr>
              <a:t>Ethernet cable</a:t>
            </a:r>
          </a:p>
        </p:txBody>
      </p:sp>
      <p:sp>
        <p:nvSpPr>
          <p:cNvPr id="78" name="Text Box 2"/>
          <p:cNvSpPr txBox="1">
            <a:spLocks noChangeArrowheads="1"/>
          </p:cNvSpPr>
          <p:nvPr/>
        </p:nvSpPr>
        <p:spPr bwMode="auto">
          <a:xfrm>
            <a:off x="2102576" y="3533325"/>
            <a:ext cx="872490" cy="153888"/>
          </a:xfrm>
          <a:prstGeom prst="rect">
            <a:avLst/>
          </a:prstGeom>
          <a:noFill/>
          <a:ln w="9525">
            <a:noFill/>
            <a:miter lim="800000"/>
            <a:headEnd/>
            <a:tailEnd/>
          </a:ln>
        </p:spPr>
        <p:txBody>
          <a:bodyPr rot="0" vert="horz" wrap="square" lIns="0" tIns="0" rIns="0" bIns="0" anchor="t" anchorCtr="0">
            <a:spAutoFit/>
          </a:bodyPr>
          <a:lstStyle/>
          <a:p>
            <a:pPr marL="0" marR="0" indent="0">
              <a:spcBef>
                <a:spcPts val="0"/>
              </a:spcBef>
              <a:spcAft>
                <a:spcPts val="0"/>
              </a:spcAft>
            </a:pPr>
            <a:r>
              <a:rPr lang="en-US" sz="1000" kern="100" dirty="0" smtClean="0">
                <a:effectLst/>
                <a:latin typeface="Arial"/>
                <a:ea typeface="MS Mincho"/>
                <a:cs typeface="Times New Roman"/>
              </a:rPr>
              <a:t>USB cable</a:t>
            </a:r>
            <a:endParaRPr lang="en-US" sz="1000" kern="100" dirty="0">
              <a:effectLst/>
              <a:latin typeface="Arial"/>
              <a:ea typeface="MS Mincho"/>
              <a:cs typeface="Times New Roman"/>
            </a:endParaRPr>
          </a:p>
        </p:txBody>
      </p:sp>
      <p:sp>
        <p:nvSpPr>
          <p:cNvPr id="79" name="Text Box 2"/>
          <p:cNvSpPr txBox="1">
            <a:spLocks noChangeArrowheads="1"/>
          </p:cNvSpPr>
          <p:nvPr/>
        </p:nvSpPr>
        <p:spPr bwMode="auto">
          <a:xfrm>
            <a:off x="11207664" y="2797000"/>
            <a:ext cx="872490" cy="237490"/>
          </a:xfrm>
          <a:prstGeom prst="rect">
            <a:avLst/>
          </a:prstGeom>
          <a:noFill/>
          <a:ln w="9525">
            <a:noFill/>
            <a:miter lim="800000"/>
            <a:headEnd/>
            <a:tailEnd/>
          </a:ln>
        </p:spPr>
        <p:txBody>
          <a:bodyPr rot="0" vert="horz" wrap="square" lIns="0" tIns="0" rIns="0" bIns="0" anchor="t" anchorCtr="0">
            <a:spAutoFit/>
          </a:bodyPr>
          <a:lstStyle/>
          <a:p>
            <a:pPr marL="0" marR="0" indent="0">
              <a:spcBef>
                <a:spcPts val="0"/>
              </a:spcBef>
              <a:spcAft>
                <a:spcPts val="0"/>
              </a:spcAft>
            </a:pPr>
            <a:r>
              <a:rPr lang="en-US" sz="1000" kern="100">
                <a:effectLst/>
                <a:latin typeface="Arial"/>
                <a:ea typeface="MS Mincho"/>
                <a:cs typeface="Times New Roman"/>
              </a:rPr>
              <a:t>IP: 192.168.5.1</a:t>
            </a:r>
          </a:p>
        </p:txBody>
      </p:sp>
      <p:grpSp>
        <p:nvGrpSpPr>
          <p:cNvPr id="39" name="Group 38"/>
          <p:cNvGrpSpPr/>
          <p:nvPr/>
        </p:nvGrpSpPr>
        <p:grpSpPr>
          <a:xfrm>
            <a:off x="6902036" y="2043711"/>
            <a:ext cx="2699163" cy="3132098"/>
            <a:chOff x="-5472887" y="131871"/>
            <a:chExt cx="2699203" cy="3132231"/>
          </a:xfrm>
        </p:grpSpPr>
        <p:cxnSp>
          <p:nvCxnSpPr>
            <p:cNvPr id="82" name="Elbow Connector 81"/>
            <p:cNvCxnSpPr>
              <a:stCxn id="87" idx="2"/>
              <a:endCxn id="85" idx="2"/>
            </p:cNvCxnSpPr>
            <p:nvPr/>
          </p:nvCxnSpPr>
          <p:spPr>
            <a:xfrm rot="5400000" flipH="1" flipV="1">
              <a:off x="-4908138" y="1416548"/>
              <a:ext cx="1437816" cy="2257290"/>
            </a:xfrm>
            <a:prstGeom prst="bentConnector3">
              <a:avLst>
                <a:gd name="adj1" fmla="val -15900"/>
              </a:avLst>
            </a:prstGeom>
          </p:spPr>
          <p:style>
            <a:lnRef idx="2">
              <a:schemeClr val="dk1"/>
            </a:lnRef>
            <a:fillRef idx="0">
              <a:schemeClr val="dk1"/>
            </a:fillRef>
            <a:effectRef idx="1">
              <a:schemeClr val="dk1"/>
            </a:effectRef>
            <a:fontRef idx="minor">
              <a:schemeClr val="tx1"/>
            </a:fontRef>
          </p:style>
        </p:cxnSp>
        <p:pic>
          <p:nvPicPr>
            <p:cNvPr id="87" name="Picture 86" descr="C:\Users\huytrunghoang\Desktop\REFERENCE\Pictures\HDMI-cable.jpg"/>
            <p:cNvPicPr>
              <a:picLocks noChangeAspect="1"/>
            </p:cNvPicPr>
            <p:nvPr/>
          </p:nvPicPr>
          <p:blipFill rotWithShape="1">
            <a:blip r:embed="rId9" cstate="print">
              <a:extLst>
                <a:ext uri="{28A0092B-C50C-407E-A947-70E740481C1C}">
                  <a14:useLocalDpi xmlns:a14="http://schemas.microsoft.com/office/drawing/2010/main" val="0"/>
                </a:ext>
              </a:extLst>
            </a:blip>
            <a:srcRect l="22463" t="4248" r="55646" b="55246"/>
            <a:stretch/>
          </p:blipFill>
          <p:spPr bwMode="auto">
            <a:xfrm>
              <a:off x="-5472887" y="2675690"/>
              <a:ext cx="310043" cy="588412"/>
            </a:xfrm>
            <a:prstGeom prst="rect">
              <a:avLst/>
            </a:prstGeom>
            <a:noFill/>
            <a:ln>
              <a:noFill/>
            </a:ln>
            <a:extLst>
              <a:ext uri="{53640926-AAD7-44D8-BBD7-CCE9431645EC}">
                <a14:shadowObscured xmlns:a14="http://schemas.microsoft.com/office/drawing/2010/main"/>
              </a:ext>
            </a:extLst>
          </p:spPr>
        </p:pic>
        <p:grpSp>
          <p:nvGrpSpPr>
            <p:cNvPr id="84" name="Group 83"/>
            <p:cNvGrpSpPr/>
            <p:nvPr/>
          </p:nvGrpSpPr>
          <p:grpSpPr>
            <a:xfrm rot="10800000">
              <a:off x="-3637055" y="131871"/>
              <a:ext cx="863371" cy="1694414"/>
              <a:chOff x="2063055" y="-757468"/>
              <a:chExt cx="530351" cy="1036494"/>
            </a:xfrm>
          </p:grpSpPr>
          <p:pic>
            <p:nvPicPr>
              <p:cNvPr id="85" name="Picture 84" descr="C:\Users\huytrunghoang\Desktop\REFERENCE\Pictures\HDMI-cable.jpg"/>
              <p:cNvPicPr>
                <a:picLocks noChangeAspect="1"/>
              </p:cNvPicPr>
              <p:nvPr/>
            </p:nvPicPr>
            <p:blipFill rotWithShape="1">
              <a:blip r:embed="rId9" cstate="print">
                <a:extLst>
                  <a:ext uri="{28A0092B-C50C-407E-A947-70E740481C1C}">
                    <a14:useLocalDpi xmlns:a14="http://schemas.microsoft.com/office/drawing/2010/main" val="0"/>
                  </a:ext>
                </a:extLst>
              </a:blip>
              <a:srcRect l="22463" t="4248" r="55646" b="55246"/>
              <a:stretch/>
            </p:blipFill>
            <p:spPr bwMode="auto">
              <a:xfrm rot="10800000">
                <a:off x="2143951" y="-757468"/>
                <a:ext cx="190681" cy="359693"/>
              </a:xfrm>
              <a:prstGeom prst="rect">
                <a:avLst/>
              </a:prstGeom>
              <a:noFill/>
              <a:ln>
                <a:noFill/>
              </a:ln>
              <a:extLst>
                <a:ext uri="{53640926-AAD7-44D8-BBD7-CCE9431645EC}">
                  <a14:shadowObscured xmlns:a14="http://schemas.microsoft.com/office/drawing/2010/main"/>
                </a:ext>
              </a:extLst>
            </p:spPr>
          </p:pic>
          <p:sp>
            <p:nvSpPr>
              <p:cNvPr id="86" name="Text Box 2"/>
              <p:cNvSpPr txBox="1">
                <a:spLocks noChangeArrowheads="1"/>
              </p:cNvSpPr>
              <p:nvPr/>
            </p:nvSpPr>
            <p:spPr bwMode="auto">
              <a:xfrm rot="10800000">
                <a:off x="2063055" y="84194"/>
                <a:ext cx="530351" cy="194832"/>
              </a:xfrm>
              <a:prstGeom prst="rect">
                <a:avLst/>
              </a:prstGeom>
              <a:noFill/>
              <a:ln w="9525">
                <a:noFill/>
                <a:miter lim="800000"/>
                <a:headEnd/>
                <a:tailEnd/>
              </a:ln>
            </p:spPr>
            <p:txBody>
              <a:bodyPr rot="0" vert="horz" wrap="square" lIns="0" tIns="0" rIns="0" bIns="0" anchor="t" anchorCtr="0">
                <a:noAutofit/>
              </a:bodyPr>
              <a:lstStyle/>
              <a:p>
                <a:pPr marL="0" marR="0" indent="0" algn="ctr">
                  <a:spcBef>
                    <a:spcPts val="0"/>
                  </a:spcBef>
                  <a:spcAft>
                    <a:spcPts val="0"/>
                  </a:spcAft>
                </a:pPr>
                <a:r>
                  <a:rPr lang="en-US" sz="1400" kern="100" dirty="0" smtClean="0">
                    <a:solidFill>
                      <a:sysClr val="windowText" lastClr="000000"/>
                    </a:solidFill>
                    <a:effectLst/>
                    <a:latin typeface="Arial"/>
                    <a:ea typeface="MS Mincho"/>
                    <a:cs typeface="Times New Roman"/>
                  </a:rPr>
                  <a:t>HDMI Screen</a:t>
                </a:r>
                <a:endParaRPr lang="en-US" kern="100" dirty="0">
                  <a:solidFill>
                    <a:sysClr val="windowText" lastClr="000000"/>
                  </a:solidFill>
                  <a:effectLst/>
                  <a:latin typeface="Arial"/>
                  <a:ea typeface="MS Mincho"/>
                  <a:cs typeface="Times New Roman"/>
                </a:endParaRPr>
              </a:p>
            </p:txBody>
          </p:sp>
        </p:grpSp>
      </p:grpSp>
      <p:sp>
        <p:nvSpPr>
          <p:cNvPr id="40" name="Text Box 2"/>
          <p:cNvSpPr txBox="1">
            <a:spLocks noChangeArrowheads="1"/>
          </p:cNvSpPr>
          <p:nvPr/>
        </p:nvSpPr>
        <p:spPr bwMode="auto">
          <a:xfrm>
            <a:off x="8762604" y="4151385"/>
            <a:ext cx="485140" cy="237490"/>
          </a:xfrm>
          <a:prstGeom prst="rect">
            <a:avLst/>
          </a:prstGeom>
          <a:noFill/>
          <a:ln w="9525">
            <a:noFill/>
            <a:miter lim="800000"/>
            <a:headEnd/>
            <a:tailEnd/>
          </a:ln>
        </p:spPr>
        <p:txBody>
          <a:bodyPr rot="0" vert="horz" wrap="square" lIns="0" tIns="0" rIns="0" bIns="0" anchor="t" anchorCtr="0">
            <a:noAutofit/>
          </a:bodyPr>
          <a:lstStyle/>
          <a:p>
            <a:pPr marL="0" marR="0" indent="0">
              <a:spcBef>
                <a:spcPts val="0"/>
              </a:spcBef>
              <a:spcAft>
                <a:spcPts val="0"/>
              </a:spcAft>
            </a:pPr>
            <a:r>
              <a:rPr lang="en-US" sz="700" kern="100" dirty="0">
                <a:effectLst/>
                <a:latin typeface="Arial"/>
                <a:ea typeface="MS Mincho"/>
                <a:cs typeface="Times New Roman"/>
              </a:rPr>
              <a:t>HDMI cable</a:t>
            </a:r>
            <a:endParaRPr lang="en-US" sz="1000" kern="100" dirty="0">
              <a:effectLst/>
              <a:latin typeface="Arial"/>
              <a:ea typeface="MS Mincho"/>
              <a:cs typeface="Times New Roman"/>
            </a:endParaRPr>
          </a:p>
        </p:txBody>
      </p:sp>
      <p:grpSp>
        <p:nvGrpSpPr>
          <p:cNvPr id="42" name="Group 41"/>
          <p:cNvGrpSpPr/>
          <p:nvPr/>
        </p:nvGrpSpPr>
        <p:grpSpPr>
          <a:xfrm>
            <a:off x="7469744" y="1481402"/>
            <a:ext cx="2585720" cy="1590040"/>
            <a:chOff x="0" y="0"/>
            <a:chExt cx="2585720" cy="1590261"/>
          </a:xfrm>
        </p:grpSpPr>
        <p:sp>
          <p:nvSpPr>
            <p:cNvPr id="75" name="Frame 74"/>
            <p:cNvSpPr>
              <a:spLocks noChangeAspect="1"/>
            </p:cNvSpPr>
            <p:nvPr/>
          </p:nvSpPr>
          <p:spPr>
            <a:xfrm>
              <a:off x="0" y="0"/>
              <a:ext cx="2585720" cy="1480820"/>
            </a:xfrm>
            <a:prstGeom prst="frame">
              <a:avLst>
                <a:gd name="adj1" fmla="val 4258"/>
              </a:avLst>
            </a:prstGeom>
          </p:spPr>
          <p:style>
            <a:lnRef idx="1">
              <a:schemeClr val="dk1"/>
            </a:lnRef>
            <a:fillRef idx="2">
              <a:schemeClr val="dk1"/>
            </a:fillRef>
            <a:effectRef idx="1">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cxnSp>
          <p:nvCxnSpPr>
            <p:cNvPr id="80" name="Straight Connector 79"/>
            <p:cNvCxnSpPr/>
            <p:nvPr/>
          </p:nvCxnSpPr>
          <p:spPr>
            <a:xfrm>
              <a:off x="842838" y="1590261"/>
              <a:ext cx="1109980" cy="0"/>
            </a:xfrm>
            <a:prstGeom prst="line">
              <a:avLst/>
            </a:prstGeom>
            <a:ln>
              <a:solidFill>
                <a:srgbClr val="333333"/>
              </a:solidFill>
            </a:ln>
          </p:spPr>
          <p:style>
            <a:lnRef idx="3">
              <a:schemeClr val="dk1"/>
            </a:lnRef>
            <a:fillRef idx="0">
              <a:schemeClr val="dk1"/>
            </a:fillRef>
            <a:effectRef idx="2">
              <a:schemeClr val="dk1"/>
            </a:effectRef>
            <a:fontRef idx="minor">
              <a:schemeClr val="tx1"/>
            </a:fontRef>
          </p:style>
        </p:cxnSp>
        <p:sp>
          <p:nvSpPr>
            <p:cNvPr id="81" name="Rectangle 80"/>
            <p:cNvSpPr/>
            <p:nvPr/>
          </p:nvSpPr>
          <p:spPr>
            <a:xfrm>
              <a:off x="1224500" y="1478942"/>
              <a:ext cx="380365" cy="111125"/>
            </a:xfrm>
            <a:prstGeom prst="rect">
              <a:avLst/>
            </a:prstGeom>
          </p:spPr>
          <p:style>
            <a:lnRef idx="0">
              <a:schemeClr val="dk1"/>
            </a:lnRef>
            <a:fillRef idx="3">
              <a:schemeClr val="dk1"/>
            </a:fillRef>
            <a:effectRef idx="3">
              <a:schemeClr val="dk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grpSp>
      <p:pic>
        <p:nvPicPr>
          <p:cNvPr id="89" name="Picture 88" descr="D:\WORKING\My_job\Qt\Daughter_board.png"/>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6200000">
            <a:off x="6080730" y="3164699"/>
            <a:ext cx="1952632" cy="892810"/>
          </a:xfrm>
          <a:prstGeom prst="rect">
            <a:avLst/>
          </a:prstGeom>
          <a:noFill/>
          <a:ln>
            <a:noFill/>
          </a:ln>
        </p:spPr>
      </p:pic>
    </p:spTree>
    <p:extLst>
      <p:ext uri="{BB962C8B-B14F-4D97-AF65-F5344CB8AC3E}">
        <p14:creationId xmlns:p14="http://schemas.microsoft.com/office/powerpoint/2010/main" val="2455556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Deployment – IMG binary file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110</a:t>
            </a:fld>
            <a:endParaRPr lang="de-DE" dirty="0"/>
          </a:p>
        </p:txBody>
      </p:sp>
      <p:sp>
        <p:nvSpPr>
          <p:cNvPr id="4" name="Content Placeholder 3"/>
          <p:cNvSpPr>
            <a:spLocks noGrp="1"/>
          </p:cNvSpPr>
          <p:nvPr>
            <p:ph idx="1"/>
          </p:nvPr>
        </p:nvSpPr>
        <p:spPr>
          <a:xfrm>
            <a:off x="1080000" y="1800000"/>
            <a:ext cx="9000000" cy="4457631"/>
          </a:xfrm>
        </p:spPr>
        <p:txBody>
          <a:bodyPr/>
          <a:lstStyle/>
          <a:p>
            <a:pPr>
              <a:lnSpc>
                <a:spcPct val="100000"/>
              </a:lnSpc>
              <a:spcAft>
                <a:spcPts val="1200"/>
              </a:spcAft>
            </a:pPr>
            <a:r>
              <a:rPr lang="en-US" altLang="ja-JP" sz="1400" dirty="0"/>
              <a:t>Advantage</a:t>
            </a:r>
          </a:p>
          <a:p>
            <a:pPr lvl="2">
              <a:lnSpc>
                <a:spcPct val="100000"/>
              </a:lnSpc>
            </a:pPr>
            <a:r>
              <a:rPr lang="en-US" sz="1200" dirty="0"/>
              <a:t>Deploy without Linux PC necessity</a:t>
            </a:r>
          </a:p>
          <a:p>
            <a:pPr lvl="2">
              <a:lnSpc>
                <a:spcPct val="100000"/>
              </a:lnSpc>
            </a:pPr>
            <a:r>
              <a:rPr lang="en-US" sz="1200" dirty="0"/>
              <a:t>Finish deployment </a:t>
            </a:r>
            <a:r>
              <a:rPr lang="en-US" sz="1200" b="1" dirty="0"/>
              <a:t>within 1 minute</a:t>
            </a:r>
          </a:p>
          <a:p>
            <a:pPr>
              <a:lnSpc>
                <a:spcPct val="100000"/>
              </a:lnSpc>
              <a:spcAft>
                <a:spcPts val="1200"/>
              </a:spcAft>
            </a:pPr>
            <a:r>
              <a:rPr lang="en-US" altLang="ja-JP" sz="1400" dirty="0"/>
              <a:t>Requirement</a:t>
            </a:r>
          </a:p>
          <a:p>
            <a:pPr lvl="2">
              <a:lnSpc>
                <a:spcPct val="100000"/>
              </a:lnSpc>
            </a:pPr>
            <a:r>
              <a:rPr lang="en-US" altLang="ja-JP" sz="1200" dirty="0"/>
              <a:t>H/W: Windows PC with Administrator permission and SD Card reader</a:t>
            </a:r>
          </a:p>
          <a:p>
            <a:pPr lvl="2">
              <a:lnSpc>
                <a:spcPct val="100000"/>
              </a:lnSpc>
            </a:pPr>
            <a:r>
              <a:rPr lang="en-US" altLang="ja-JP" sz="1200" dirty="0"/>
              <a:t>S/W: </a:t>
            </a:r>
            <a:r>
              <a:rPr lang="en-US" altLang="ja-JP" sz="1200" dirty="0" err="1"/>
              <a:t>Teraterm</a:t>
            </a:r>
            <a:r>
              <a:rPr lang="en-US" altLang="ja-JP" sz="1200" dirty="0"/>
              <a:t> and Win32 Disk Imager</a:t>
            </a:r>
          </a:p>
          <a:p>
            <a:pPr>
              <a:lnSpc>
                <a:spcPct val="100000"/>
              </a:lnSpc>
              <a:spcAft>
                <a:spcPts val="1200"/>
              </a:spcAft>
            </a:pPr>
            <a:r>
              <a:rPr lang="en-US" altLang="ja-JP" sz="1400" dirty="0"/>
              <a:t>Procedure</a:t>
            </a:r>
          </a:p>
          <a:p>
            <a:pPr marL="838185" lvl="1" indent="-342900">
              <a:lnSpc>
                <a:spcPct val="100000"/>
              </a:lnSpc>
              <a:spcAft>
                <a:spcPts val="600"/>
              </a:spcAft>
              <a:buFont typeface="+mj-lt"/>
              <a:buAutoNum type="arabicPeriod"/>
            </a:pPr>
            <a:r>
              <a:rPr lang="en-US" sz="1200" dirty="0"/>
              <a:t>Run Win32 Disk Imager as Administrator</a:t>
            </a:r>
          </a:p>
          <a:p>
            <a:pPr marL="838185" lvl="1" indent="-342900">
              <a:lnSpc>
                <a:spcPct val="100000"/>
              </a:lnSpc>
              <a:spcAft>
                <a:spcPts val="600"/>
              </a:spcAft>
              <a:buFont typeface="+mj-lt"/>
              <a:buAutoNum type="arabicPeriod"/>
            </a:pPr>
            <a:r>
              <a:rPr lang="en-US" altLang="ja-JP" sz="1200" dirty="0"/>
              <a:t>Open delivered *.</a:t>
            </a:r>
            <a:r>
              <a:rPr lang="en-US" altLang="ja-JP" sz="1200" dirty="0" err="1"/>
              <a:t>img</a:t>
            </a:r>
            <a:r>
              <a:rPr lang="en-US" altLang="ja-JP" sz="1200" dirty="0"/>
              <a:t> (specific name of the binary release package)</a:t>
            </a:r>
          </a:p>
          <a:p>
            <a:pPr marL="838185" lvl="1" indent="-342900">
              <a:lnSpc>
                <a:spcPct val="100000"/>
              </a:lnSpc>
              <a:spcAft>
                <a:spcPts val="600"/>
              </a:spcAft>
              <a:buFont typeface="+mj-lt"/>
              <a:buAutoNum type="arabicPeriod"/>
            </a:pPr>
            <a:r>
              <a:rPr lang="en-US" altLang="ja-JP" sz="1200" dirty="0"/>
              <a:t>Choose removable device name (SD card)</a:t>
            </a:r>
          </a:p>
          <a:p>
            <a:pPr marL="838185" lvl="1" indent="-342900">
              <a:lnSpc>
                <a:spcPct val="100000"/>
              </a:lnSpc>
              <a:spcAft>
                <a:spcPts val="600"/>
              </a:spcAft>
              <a:buFont typeface="+mj-lt"/>
              <a:buAutoNum type="arabicPeriod"/>
            </a:pPr>
            <a:r>
              <a:rPr lang="en-US" altLang="ja-JP" sz="1200" dirty="0"/>
              <a:t>Write *.</a:t>
            </a:r>
            <a:r>
              <a:rPr lang="en-US" altLang="ja-JP" sz="1200" dirty="0" err="1"/>
              <a:t>img</a:t>
            </a:r>
            <a:r>
              <a:rPr lang="en-US" altLang="ja-JP" sz="1200" dirty="0"/>
              <a:t> to removable device. This step would take a few seconds.</a:t>
            </a:r>
          </a:p>
          <a:p>
            <a:pPr marL="838185" lvl="1" indent="-342900">
              <a:lnSpc>
                <a:spcPct val="100000"/>
              </a:lnSpc>
              <a:spcAft>
                <a:spcPts val="600"/>
              </a:spcAft>
              <a:buFont typeface="+mj-lt"/>
              <a:buAutoNum type="arabicPeriod"/>
            </a:pPr>
            <a:r>
              <a:rPr lang="en-US" altLang="ja-JP" sz="1200" dirty="0"/>
              <a:t>Insert </a:t>
            </a:r>
            <a:r>
              <a:rPr lang="en-US" altLang="ja-JP" sz="1200" dirty="0" err="1"/>
              <a:t>img</a:t>
            </a:r>
            <a:r>
              <a:rPr lang="en-US" altLang="ja-JP" sz="1200" dirty="0"/>
              <a:t> written card to turned-off board. Please do not turn board on until step 8.</a:t>
            </a:r>
          </a:p>
          <a:p>
            <a:pPr marL="838185" lvl="1" indent="-342900">
              <a:lnSpc>
                <a:spcPct val="100000"/>
              </a:lnSpc>
              <a:spcAft>
                <a:spcPts val="600"/>
              </a:spcAft>
              <a:buFont typeface="+mj-lt"/>
              <a:buAutoNum type="arabicPeriod"/>
            </a:pPr>
            <a:r>
              <a:rPr lang="en-US" altLang="ja-JP" sz="1200" dirty="0"/>
              <a:t>Open </a:t>
            </a:r>
            <a:r>
              <a:rPr lang="en-US" altLang="ja-JP" sz="1200" dirty="0" err="1"/>
              <a:t>teraterm</a:t>
            </a:r>
            <a:endParaRPr lang="en-US" altLang="ja-JP" sz="1200" dirty="0"/>
          </a:p>
          <a:p>
            <a:pPr marL="838185" lvl="1" indent="-342900">
              <a:lnSpc>
                <a:spcPct val="100000"/>
              </a:lnSpc>
              <a:spcAft>
                <a:spcPts val="600"/>
              </a:spcAft>
              <a:buFont typeface="+mj-lt"/>
              <a:buAutoNum type="arabicPeriod"/>
            </a:pPr>
            <a:r>
              <a:rPr lang="en-US" altLang="ja-JP" sz="1200" dirty="0"/>
              <a:t>Run delivered macro *.</a:t>
            </a:r>
            <a:r>
              <a:rPr lang="en-US" altLang="ja-JP" sz="1200" dirty="0" err="1"/>
              <a:t>ttl</a:t>
            </a:r>
            <a:r>
              <a:rPr lang="en-US" altLang="ja-JP" sz="1200" dirty="0"/>
              <a:t> to set up board</a:t>
            </a:r>
          </a:p>
          <a:p>
            <a:pPr marL="838185" lvl="1" indent="-342900">
              <a:lnSpc>
                <a:spcPct val="100000"/>
              </a:lnSpc>
              <a:spcAft>
                <a:spcPts val="600"/>
              </a:spcAft>
              <a:buFont typeface="+mj-lt"/>
              <a:buAutoNum type="arabicPeriod"/>
            </a:pPr>
            <a:r>
              <a:rPr lang="en-US" altLang="ja-JP" sz="1200" dirty="0"/>
              <a:t>Turn board on. Please press “Enter” immediately to stop </a:t>
            </a:r>
            <a:r>
              <a:rPr lang="en-US" altLang="ja-JP" sz="1200" dirty="0" err="1"/>
              <a:t>autoboot</a:t>
            </a:r>
            <a:r>
              <a:rPr lang="en-US" altLang="ja-JP" sz="1200" dirty="0"/>
              <a:t> process. Macro running in step 7 is waiting to automatically set up u-boot to boot from the inserted removable device</a:t>
            </a:r>
            <a:r>
              <a:rPr lang="en-US" altLang="ja-JP" sz="1200" dirty="0" smtClean="0"/>
              <a:t>.</a:t>
            </a:r>
            <a:endParaRPr lang="en-US" altLang="ja-JP" sz="1200"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ja-JP" sz="1200" dirty="0" err="1">
                <a:solidFill>
                  <a:schemeClr val="bg1">
                    <a:lumMod val="50000"/>
                  </a:schemeClr>
                </a:solidFill>
              </a:rPr>
              <a:t>IMG_deploy_guideline</a:t>
            </a:r>
            <a:endParaRPr lang="en-US" altLang="en-US" sz="1200" dirty="0">
              <a:solidFill>
                <a:srgbClr val="FF0000"/>
              </a:solidFill>
            </a:endParaRPr>
          </a:p>
        </p:txBody>
      </p:sp>
    </p:spTree>
    <p:extLst>
      <p:ext uri="{BB962C8B-B14F-4D97-AF65-F5344CB8AC3E}">
        <p14:creationId xmlns:p14="http://schemas.microsoft.com/office/powerpoint/2010/main" val="31041619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a:xfrm>
            <a:off x="1080000" y="1484761"/>
            <a:ext cx="5280000" cy="300339"/>
          </a:xfrm>
        </p:spPr>
        <p:txBody>
          <a:bodyPr/>
          <a:lstStyle/>
          <a:p>
            <a:r>
              <a:rPr lang="en-US" dirty="0" smtClean="0"/>
              <a:t>www.renesas.com</a:t>
            </a:r>
            <a:endParaRPr lang="en-US" dirty="0"/>
          </a:p>
        </p:txBody>
      </p:sp>
      <p:sp>
        <p:nvSpPr>
          <p:cNvPr id="2" name="TextBox 1"/>
          <p:cNvSpPr txBox="1"/>
          <p:nvPr/>
        </p:nvSpPr>
        <p:spPr>
          <a:xfrm>
            <a:off x="2590800" y="2514600"/>
            <a:ext cx="6705600" cy="830997"/>
          </a:xfrm>
          <a:prstGeom prst="rect">
            <a:avLst/>
          </a:prstGeom>
          <a:noFill/>
        </p:spPr>
        <p:txBody>
          <a:bodyPr wrap="square" rtlCol="0">
            <a:spAutoFit/>
          </a:bodyPr>
          <a:lstStyle/>
          <a:p>
            <a:r>
              <a:rPr lang="en-US" sz="4800" dirty="0" smtClean="0">
                <a:solidFill>
                  <a:schemeClr val="bg1"/>
                </a:solidFill>
                <a:latin typeface="Segoe UI Light" panose="020B0502040204020203" pitchFamily="34" charset="0"/>
              </a:rPr>
              <a:t>THANKS FOR YOUR TIME</a:t>
            </a:r>
            <a:endParaRPr lang="en-US" sz="48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33728543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b="1"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112</a:t>
            </a:fld>
            <a:endParaRPr lang="de-DE" dirty="0"/>
          </a:p>
        </p:txBody>
      </p:sp>
    </p:spTree>
    <p:extLst>
      <p:ext uri="{BB962C8B-B14F-4D97-AF65-F5344CB8AC3E}">
        <p14:creationId xmlns:p14="http://schemas.microsoft.com/office/powerpoint/2010/main" val="14632290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Development </a:t>
            </a:r>
            <a:r>
              <a:rPr lang="en-US" altLang="ja-JP" dirty="0" smtClean="0"/>
              <a:t>environment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113</a:t>
            </a:fld>
            <a:endParaRPr lang="de-D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3356325"/>
            <a:ext cx="718185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1"/>
          <p:cNvSpPr txBox="1">
            <a:spLocks noChangeArrowheads="1"/>
          </p:cNvSpPr>
          <p:nvPr/>
        </p:nvSpPr>
        <p:spPr bwMode="auto">
          <a:xfrm>
            <a:off x="62484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
        <p:nvSpPr>
          <p:cNvPr id="9" name="Content Placeholder 8"/>
          <p:cNvSpPr>
            <a:spLocks noGrp="1"/>
          </p:cNvSpPr>
          <p:nvPr>
            <p:ph idx="1"/>
          </p:nvPr>
        </p:nvSpPr>
        <p:spPr>
          <a:xfrm>
            <a:off x="1080000" y="1800000"/>
            <a:ext cx="9000000" cy="4193969"/>
          </a:xfrm>
        </p:spPr>
        <p:txBody>
          <a:bodyPr/>
          <a:lstStyle/>
          <a:p>
            <a:pPr marL="228600" indent="-228600">
              <a:buClr>
                <a:schemeClr val="tx2"/>
              </a:buClr>
              <a:buFont typeface="Wingdings" pitchFamily="2" charset="2"/>
              <a:buChar char="n"/>
            </a:pPr>
            <a:r>
              <a:rPr lang="en-US" altLang="ja-JP" sz="1400" dirty="0"/>
              <a:t>OS for Linux development: Ubuntu - widely used and easy to </a:t>
            </a:r>
            <a:r>
              <a:rPr lang="en-US" altLang="ja-JP" sz="1400" dirty="0" smtClean="0"/>
              <a:t>use</a:t>
            </a:r>
            <a:endParaRPr lang="en-US" altLang="ja-JP" sz="1400" dirty="0"/>
          </a:p>
          <a:p>
            <a:pPr marL="228600" indent="-228600">
              <a:buClr>
                <a:schemeClr val="tx2"/>
              </a:buClr>
              <a:buFont typeface="Wingdings" pitchFamily="2" charset="2"/>
              <a:buChar char="n"/>
            </a:pPr>
            <a:r>
              <a:rPr lang="en-US" altLang="ja-JP" sz="1400" dirty="0"/>
              <a:t>Root and non-root </a:t>
            </a:r>
            <a:r>
              <a:rPr lang="en-US" altLang="ja-JP" sz="1400" dirty="0" smtClean="0"/>
              <a:t>users</a:t>
            </a:r>
            <a:endParaRPr lang="en-US" altLang="ja-JP" sz="1400" dirty="0"/>
          </a:p>
          <a:p>
            <a:pPr marL="228600" indent="-228600">
              <a:buClr>
                <a:schemeClr val="tx2"/>
              </a:buClr>
              <a:buFont typeface="Wingdings" pitchFamily="2" charset="2"/>
              <a:buChar char="n"/>
            </a:pPr>
            <a:r>
              <a:rPr lang="en-US" altLang="ja-JP" sz="1400" dirty="0"/>
              <a:t>S/W packages (</a:t>
            </a:r>
            <a:r>
              <a:rPr lang="en-US" sz="1400" dirty="0">
                <a:cs typeface="Courier New" panose="02070309020205020404" pitchFamily="49" charset="0"/>
              </a:rPr>
              <a:t>.deb</a:t>
            </a:r>
            <a:r>
              <a:rPr lang="en-US" sz="1400" dirty="0"/>
              <a:t>) and Managing them (</a:t>
            </a:r>
            <a:r>
              <a:rPr lang="en-US" sz="1400" dirty="0" err="1">
                <a:cs typeface="Courier New" panose="02070309020205020404" pitchFamily="49" charset="0"/>
              </a:rPr>
              <a:t>sudo</a:t>
            </a:r>
            <a:r>
              <a:rPr lang="en-US" sz="1400" dirty="0">
                <a:cs typeface="Courier New" panose="02070309020205020404" pitchFamily="49" charset="0"/>
              </a:rPr>
              <a:t> apt-get</a:t>
            </a:r>
            <a:r>
              <a:rPr lang="en-US" sz="1400" dirty="0"/>
              <a:t> or </a:t>
            </a:r>
            <a:r>
              <a:rPr lang="en-US" sz="1400" dirty="0">
                <a:cs typeface="Courier New" panose="02070309020205020404" pitchFamily="49" charset="0"/>
              </a:rPr>
              <a:t>apt-cache</a:t>
            </a:r>
            <a:r>
              <a:rPr lang="en-US" sz="1400" dirty="0" smtClean="0"/>
              <a:t>)</a:t>
            </a:r>
            <a:endParaRPr lang="en-US" altLang="ja-JP" sz="1400" dirty="0"/>
          </a:p>
          <a:p>
            <a:pPr marL="228600" indent="-228600">
              <a:buClr>
                <a:schemeClr val="tx2"/>
              </a:buClr>
              <a:buFont typeface="Wingdings" pitchFamily="2" charset="2"/>
              <a:buChar char="n"/>
            </a:pPr>
            <a:r>
              <a:rPr lang="en-US" altLang="ja-JP" sz="1400" dirty="0"/>
              <a:t>Host vs. Target</a:t>
            </a:r>
          </a:p>
          <a:p>
            <a:pPr lvl="1"/>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r>
              <a:rPr lang="en-US" sz="1400" dirty="0"/>
              <a:t>Serial line communication program: </a:t>
            </a:r>
            <a:r>
              <a:rPr lang="en-US" sz="1400" dirty="0" err="1"/>
              <a:t>Minicom</a:t>
            </a:r>
            <a:r>
              <a:rPr lang="en-US" sz="1400" dirty="0"/>
              <a:t> (Linux) or </a:t>
            </a:r>
            <a:r>
              <a:rPr lang="en-US" sz="1400" dirty="0" err="1"/>
              <a:t>Teraterm</a:t>
            </a:r>
            <a:r>
              <a:rPr lang="en-US" sz="1400" dirty="0"/>
              <a:t> (Windows</a:t>
            </a:r>
            <a:r>
              <a:rPr lang="en-US" sz="1400" dirty="0" smtClean="0"/>
              <a:t>)</a:t>
            </a:r>
            <a:endParaRPr lang="en-US" sz="1400" dirty="0"/>
          </a:p>
          <a:p>
            <a:pPr marL="228600" indent="-228600">
              <a:buClr>
                <a:schemeClr val="tx2"/>
              </a:buClr>
              <a:buFont typeface="Wingdings" pitchFamily="2" charset="2"/>
              <a:buChar char="n"/>
            </a:pPr>
            <a:r>
              <a:rPr lang="en-US" sz="1400" dirty="0"/>
              <a:t>Command line for text editor (Linux): </a:t>
            </a:r>
            <a:r>
              <a:rPr lang="en-US" sz="1400" dirty="0">
                <a:cs typeface="Courier New" panose="02070309020205020404" pitchFamily="49" charset="0"/>
              </a:rPr>
              <a:t>vi</a:t>
            </a:r>
            <a:r>
              <a:rPr lang="en-US" sz="1400" dirty="0"/>
              <a:t> or </a:t>
            </a:r>
            <a:r>
              <a:rPr lang="en-US" sz="1400" dirty="0">
                <a:cs typeface="Courier New" panose="02070309020205020404" pitchFamily="49" charset="0"/>
              </a:rPr>
              <a:t>vim</a:t>
            </a:r>
            <a:endParaRPr lang="en-US" altLang="ja-JP" sz="1400" dirty="0">
              <a:cs typeface="Courier New" panose="02070309020205020404" pitchFamily="49" charset="0"/>
            </a:endParaRPr>
          </a:p>
          <a:p>
            <a:pPr marL="228600" indent="-228600">
              <a:buClr>
                <a:schemeClr val="tx2"/>
              </a:buClr>
              <a:buFont typeface="Wingdings" pitchFamily="2" charset="2"/>
              <a:buChar char="n"/>
            </a:pPr>
            <a:endParaRPr lang="en-US" sz="1200" dirty="0"/>
          </a:p>
        </p:txBody>
      </p:sp>
    </p:spTree>
    <p:extLst>
      <p:ext uri="{BB962C8B-B14F-4D97-AF65-F5344CB8AC3E}">
        <p14:creationId xmlns:p14="http://schemas.microsoft.com/office/powerpoint/2010/main" val="403453224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Cross-compiling </a:t>
            </a:r>
            <a:r>
              <a:rPr lang="en-US" altLang="ja-JP" dirty="0" err="1"/>
              <a:t>toolchains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114</a:t>
            </a:fld>
            <a:endParaRPr lang="de-DE"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905000"/>
            <a:ext cx="4903470" cy="2748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7842" y="3352800"/>
            <a:ext cx="4183380" cy="276034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1"/>
          <p:cNvSpPr txBox="1">
            <a:spLocks noChangeArrowheads="1"/>
          </p:cNvSpPr>
          <p:nvPr/>
        </p:nvSpPr>
        <p:spPr bwMode="auto">
          <a:xfrm>
            <a:off x="62484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Tree>
    <p:extLst>
      <p:ext uri="{BB962C8B-B14F-4D97-AF65-F5344CB8AC3E}">
        <p14:creationId xmlns:p14="http://schemas.microsoft.com/office/powerpoint/2010/main" val="16903386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Bootloaders</a:t>
            </a:r>
            <a:r>
              <a:rPr lang="en-US" altLang="ja-JP" dirty="0"/>
              <a:t> – Boot sequence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115</a:t>
            </a:fld>
            <a:endParaRPr lang="de-DE" dirty="0"/>
          </a:p>
        </p:txBody>
      </p:sp>
      <p:sp>
        <p:nvSpPr>
          <p:cNvPr id="4" name="Content Placeholder 3"/>
          <p:cNvSpPr>
            <a:spLocks noGrp="1"/>
          </p:cNvSpPr>
          <p:nvPr>
            <p:ph idx="1"/>
          </p:nvPr>
        </p:nvSpPr>
        <p:spPr>
          <a:xfrm>
            <a:off x="1080000" y="1800000"/>
            <a:ext cx="9000000" cy="234744"/>
          </a:xfrm>
        </p:spPr>
        <p:txBody>
          <a:bodyPr/>
          <a:lstStyle/>
          <a:p>
            <a:pPr marL="285750" indent="-285750">
              <a:buFont typeface="Wingdings" pitchFamily="2" charset="2"/>
              <a:buChar char="§"/>
            </a:pPr>
            <a:r>
              <a:rPr lang="en-US" altLang="ja-JP" sz="1400" dirty="0"/>
              <a:t>Initialize Linux OS in 4 stages</a:t>
            </a:r>
            <a:r>
              <a:rPr lang="en-US" altLang="ja-JP" sz="1400" dirty="0" smtClean="0"/>
              <a:t>:</a:t>
            </a:r>
            <a:endParaRPr lang="en-US" altLang="ja-JP" sz="1400" dirty="0"/>
          </a:p>
        </p:txBody>
      </p:sp>
      <p:sp>
        <p:nvSpPr>
          <p:cNvPr id="36" name="Rectangle 7"/>
          <p:cNvSpPr>
            <a:spLocks noChangeArrowheads="1"/>
          </p:cNvSpPr>
          <p:nvPr/>
        </p:nvSpPr>
        <p:spPr bwMode="auto">
          <a:xfrm>
            <a:off x="1458912" y="2849563"/>
            <a:ext cx="1511300" cy="503237"/>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buClrTx/>
              <a:buFontTx/>
              <a:buNone/>
            </a:pPr>
            <a:r>
              <a:rPr lang="en-US" altLang="ja-JP" dirty="0">
                <a:solidFill>
                  <a:schemeClr val="tx1"/>
                </a:solidFill>
                <a:ea typeface="ＭＳ Ｐゴシック" pitchFamily="50" charset="-128"/>
              </a:rPr>
              <a:t>Sys </a:t>
            </a:r>
            <a:r>
              <a:rPr lang="en-US" altLang="ja-JP" dirty="0" smtClean="0">
                <a:solidFill>
                  <a:schemeClr val="tx1"/>
                </a:solidFill>
                <a:ea typeface="ＭＳ Ｐゴシック" pitchFamily="50" charset="-128"/>
              </a:rPr>
              <a:t>startup</a:t>
            </a:r>
          </a:p>
          <a:p>
            <a:pPr algn="ctr">
              <a:buClrTx/>
              <a:buFontTx/>
              <a:buNone/>
            </a:pPr>
            <a:r>
              <a:rPr lang="en-US" altLang="en-US" sz="1000" dirty="0" smtClean="0">
                <a:solidFill>
                  <a:schemeClr val="tx1"/>
                </a:solidFill>
                <a:ea typeface="ＭＳ Ｐゴシック" pitchFamily="50" charset="-128"/>
              </a:rPr>
              <a:t>(</a:t>
            </a:r>
            <a:r>
              <a:rPr lang="en-US" sz="1000" dirty="0">
                <a:solidFill>
                  <a:schemeClr val="tx1"/>
                </a:solidFill>
                <a:latin typeface="Arial" panose="020B0604020202020204" pitchFamily="34" charset="0"/>
                <a:cs typeface="Arial" panose="020B0604020202020204" pitchFamily="34" charset="0"/>
              </a:rPr>
              <a:t>QSPI </a:t>
            </a:r>
            <a:r>
              <a:rPr lang="en-US" sz="1000" dirty="0" smtClean="0">
                <a:solidFill>
                  <a:schemeClr val="tx1"/>
                </a:solidFill>
                <a:latin typeface="Arial" panose="020B0604020202020204" pitchFamily="34" charset="0"/>
                <a:cs typeface="Arial" panose="020B0604020202020204" pitchFamily="34" charset="0"/>
              </a:rPr>
              <a:t>Flash)</a:t>
            </a:r>
            <a:endParaRPr lang="en-US" altLang="en-US" sz="1000" dirty="0">
              <a:solidFill>
                <a:schemeClr val="tx1"/>
              </a:solidFill>
              <a:ea typeface="ＭＳ Ｐゴシック" pitchFamily="50" charset="-128"/>
            </a:endParaRPr>
          </a:p>
        </p:txBody>
      </p:sp>
      <p:sp>
        <p:nvSpPr>
          <p:cNvPr id="37" name="Rectangle 8"/>
          <p:cNvSpPr>
            <a:spLocks noChangeArrowheads="1"/>
          </p:cNvSpPr>
          <p:nvPr/>
        </p:nvSpPr>
        <p:spPr bwMode="auto">
          <a:xfrm>
            <a:off x="1459532" y="3535362"/>
            <a:ext cx="1511300" cy="503238"/>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buClrTx/>
              <a:buFontTx/>
              <a:buNone/>
            </a:pPr>
            <a:r>
              <a:rPr lang="en-US" altLang="ja-JP" dirty="0">
                <a:solidFill>
                  <a:schemeClr val="tx1"/>
                </a:solidFill>
                <a:ea typeface="ＭＳ Ｐゴシック" pitchFamily="50" charset="-128"/>
              </a:rPr>
              <a:t>Boot </a:t>
            </a:r>
            <a:r>
              <a:rPr lang="en-US" altLang="ja-JP" dirty="0" smtClean="0">
                <a:solidFill>
                  <a:schemeClr val="tx1"/>
                </a:solidFill>
                <a:ea typeface="ＭＳ Ｐゴシック" pitchFamily="50" charset="-128"/>
              </a:rPr>
              <a:t>loader</a:t>
            </a:r>
          </a:p>
          <a:p>
            <a:pPr algn="ctr">
              <a:buClrTx/>
              <a:buFontTx/>
              <a:buNone/>
            </a:pPr>
            <a:r>
              <a:rPr lang="en-US" altLang="en-US" sz="1000" dirty="0">
                <a:solidFill>
                  <a:schemeClr val="tx1"/>
                </a:solidFill>
                <a:ea typeface="ＭＳ Ｐゴシック" pitchFamily="50" charset="-128"/>
              </a:rPr>
              <a:t>(</a:t>
            </a:r>
            <a:r>
              <a:rPr lang="en-US" sz="1000" dirty="0">
                <a:solidFill>
                  <a:schemeClr val="tx1"/>
                </a:solidFill>
                <a:latin typeface="Arial" panose="020B0604020202020204" pitchFamily="34" charset="0"/>
                <a:cs typeface="Arial" panose="020B0604020202020204" pitchFamily="34" charset="0"/>
              </a:rPr>
              <a:t>QSPI </a:t>
            </a:r>
            <a:r>
              <a:rPr lang="en-US" sz="1000" dirty="0" smtClean="0">
                <a:solidFill>
                  <a:schemeClr val="tx1"/>
                </a:solidFill>
                <a:latin typeface="Arial" panose="020B0604020202020204" pitchFamily="34" charset="0"/>
                <a:cs typeface="Arial" panose="020B0604020202020204" pitchFamily="34" charset="0"/>
              </a:rPr>
              <a:t>Flash -&gt; RAM)</a:t>
            </a:r>
            <a:endParaRPr lang="en-US" altLang="en-US" sz="1000" dirty="0">
              <a:solidFill>
                <a:schemeClr val="tx1"/>
              </a:solidFill>
              <a:ea typeface="ＭＳ Ｐゴシック" pitchFamily="50" charset="-128"/>
            </a:endParaRPr>
          </a:p>
        </p:txBody>
      </p:sp>
      <p:sp>
        <p:nvSpPr>
          <p:cNvPr id="38" name="Rectangle 9"/>
          <p:cNvSpPr>
            <a:spLocks noChangeArrowheads="1"/>
          </p:cNvSpPr>
          <p:nvPr/>
        </p:nvSpPr>
        <p:spPr bwMode="auto">
          <a:xfrm>
            <a:off x="1463326" y="4297363"/>
            <a:ext cx="1511300" cy="503237"/>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buClrTx/>
              <a:buFontTx/>
              <a:buNone/>
            </a:pPr>
            <a:r>
              <a:rPr lang="en-US" altLang="ja-JP" dirty="0" smtClean="0">
                <a:solidFill>
                  <a:schemeClr val="tx1"/>
                </a:solidFill>
                <a:ea typeface="ＭＳ Ｐゴシック" pitchFamily="50" charset="-128"/>
              </a:rPr>
              <a:t>Kernel</a:t>
            </a:r>
          </a:p>
          <a:p>
            <a:pPr algn="ctr"/>
            <a:r>
              <a:rPr lang="en-US" altLang="en-US" sz="1000" dirty="0" smtClean="0">
                <a:solidFill>
                  <a:schemeClr val="tx1"/>
                </a:solidFill>
                <a:ea typeface="ＭＳ Ｐゴシック" pitchFamily="50" charset="-128"/>
              </a:rPr>
              <a:t>(NFS/</a:t>
            </a:r>
            <a:r>
              <a:rPr lang="en-US" sz="1000" dirty="0" smtClean="0">
                <a:solidFill>
                  <a:schemeClr val="tx1"/>
                </a:solidFill>
                <a:latin typeface="Arial" panose="020B0604020202020204" pitchFamily="34" charset="0"/>
                <a:cs typeface="Arial" panose="020B0604020202020204" pitchFamily="34" charset="0"/>
              </a:rPr>
              <a:t>SD/</a:t>
            </a:r>
            <a:r>
              <a:rPr lang="en-US" sz="1000" dirty="0" err="1" smtClean="0">
                <a:solidFill>
                  <a:schemeClr val="tx1"/>
                </a:solidFill>
                <a:latin typeface="Arial" panose="020B0604020202020204" pitchFamily="34" charset="0"/>
                <a:cs typeface="Arial" panose="020B0604020202020204" pitchFamily="34" charset="0"/>
              </a:rPr>
              <a:t>eMMC</a:t>
            </a:r>
            <a:r>
              <a:rPr lang="en-US" sz="1000" dirty="0" smtClean="0">
                <a:solidFill>
                  <a:schemeClr val="tx1"/>
                </a:solidFill>
                <a:latin typeface="Arial" panose="020B0604020202020204" pitchFamily="34" charset="0"/>
                <a:cs typeface="Arial" panose="020B0604020202020204" pitchFamily="34" charset="0"/>
              </a:rPr>
              <a:t> </a:t>
            </a:r>
            <a:r>
              <a:rPr lang="en-US" sz="1000" dirty="0">
                <a:solidFill>
                  <a:schemeClr val="tx1"/>
                </a:solidFill>
                <a:latin typeface="Arial" panose="020B0604020202020204" pitchFamily="34" charset="0"/>
                <a:cs typeface="Arial" panose="020B0604020202020204" pitchFamily="34" charset="0"/>
              </a:rPr>
              <a:t>-&gt; RAM</a:t>
            </a:r>
            <a:r>
              <a:rPr lang="en-US" sz="1000" dirty="0" smtClean="0">
                <a:solidFill>
                  <a:schemeClr val="tx1"/>
                </a:solidFill>
                <a:latin typeface="Arial" panose="020B0604020202020204" pitchFamily="34" charset="0"/>
                <a:cs typeface="Arial" panose="020B0604020202020204" pitchFamily="34" charset="0"/>
              </a:rPr>
              <a:t>)</a:t>
            </a:r>
            <a:endParaRPr lang="en-US" altLang="en-US" sz="1000" dirty="0">
              <a:solidFill>
                <a:schemeClr val="tx1"/>
              </a:solidFill>
              <a:ea typeface="ＭＳ Ｐゴシック" pitchFamily="50" charset="-128"/>
            </a:endParaRPr>
          </a:p>
        </p:txBody>
      </p:sp>
      <p:sp>
        <p:nvSpPr>
          <p:cNvPr id="39" name="Rectangle 10"/>
          <p:cNvSpPr>
            <a:spLocks noChangeArrowheads="1"/>
          </p:cNvSpPr>
          <p:nvPr/>
        </p:nvSpPr>
        <p:spPr bwMode="auto">
          <a:xfrm>
            <a:off x="1461869" y="5052997"/>
            <a:ext cx="1511300" cy="503238"/>
          </a:xfrm>
          <a:prstGeom prst="rect">
            <a:avLst/>
          </a:prstGeom>
          <a:solidFill>
            <a:srgbClr val="99CCFF"/>
          </a:solidFill>
          <a:ln w="9360">
            <a:solidFill>
              <a:srgbClr val="000000"/>
            </a:solidFill>
            <a:miter lim="800000"/>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lIns="90000" tIns="46800" rIns="90000" bIns="46800" anchor="ct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lgn="ctr">
              <a:buClrTx/>
              <a:buFontTx/>
              <a:buNone/>
            </a:pPr>
            <a:r>
              <a:rPr lang="en-US" altLang="ja-JP" dirty="0" err="1" smtClean="0">
                <a:solidFill>
                  <a:schemeClr val="tx1"/>
                </a:solidFill>
                <a:ea typeface="ＭＳ Ｐゴシック" pitchFamily="50" charset="-128"/>
              </a:rPr>
              <a:t>Init</a:t>
            </a:r>
            <a:endParaRPr lang="en-US" altLang="ja-JP" dirty="0" smtClean="0">
              <a:solidFill>
                <a:schemeClr val="tx1"/>
              </a:solidFill>
              <a:ea typeface="ＭＳ Ｐゴシック" pitchFamily="50" charset="-128"/>
            </a:endParaRPr>
          </a:p>
          <a:p>
            <a:pPr algn="ctr"/>
            <a:r>
              <a:rPr lang="en-US" altLang="en-US" sz="1000" dirty="0">
                <a:solidFill>
                  <a:schemeClr val="tx1"/>
                </a:solidFill>
                <a:ea typeface="ＭＳ Ｐゴシック" pitchFamily="50" charset="-128"/>
              </a:rPr>
              <a:t>(NFS/</a:t>
            </a:r>
            <a:r>
              <a:rPr lang="en-US" sz="1000" dirty="0">
                <a:solidFill>
                  <a:schemeClr val="tx1"/>
                </a:solidFill>
                <a:latin typeface="Arial" panose="020B0604020202020204" pitchFamily="34" charset="0"/>
                <a:cs typeface="Arial" panose="020B0604020202020204" pitchFamily="34" charset="0"/>
              </a:rPr>
              <a:t>SD/</a:t>
            </a:r>
            <a:r>
              <a:rPr lang="en-US" sz="1000" dirty="0" err="1">
                <a:solidFill>
                  <a:schemeClr val="tx1"/>
                </a:solidFill>
                <a:latin typeface="Arial" panose="020B0604020202020204" pitchFamily="34" charset="0"/>
                <a:cs typeface="Arial" panose="020B0604020202020204" pitchFamily="34" charset="0"/>
              </a:rPr>
              <a:t>eMMC</a:t>
            </a:r>
            <a:r>
              <a:rPr lang="en-US" sz="1000" dirty="0">
                <a:solidFill>
                  <a:schemeClr val="tx1"/>
                </a:solidFill>
                <a:latin typeface="Arial" panose="020B0604020202020204" pitchFamily="34" charset="0"/>
                <a:cs typeface="Arial" panose="020B0604020202020204" pitchFamily="34" charset="0"/>
              </a:rPr>
              <a:t> -&gt; RAM</a:t>
            </a:r>
            <a:r>
              <a:rPr lang="en-US" sz="1000" dirty="0" smtClean="0">
                <a:solidFill>
                  <a:schemeClr val="tx1"/>
                </a:solidFill>
                <a:latin typeface="Arial" panose="020B0604020202020204" pitchFamily="34" charset="0"/>
                <a:cs typeface="Arial" panose="020B0604020202020204" pitchFamily="34" charset="0"/>
              </a:rPr>
              <a:t>)</a:t>
            </a:r>
            <a:endParaRPr lang="en-US" altLang="en-US" sz="1000" dirty="0">
              <a:solidFill>
                <a:schemeClr val="tx1"/>
              </a:solidFill>
              <a:ea typeface="ＭＳ Ｐゴシック" pitchFamily="50" charset="-128"/>
            </a:endParaRPr>
          </a:p>
        </p:txBody>
      </p:sp>
      <p:sp>
        <p:nvSpPr>
          <p:cNvPr id="40" name="Oval 11"/>
          <p:cNvSpPr>
            <a:spLocks noChangeArrowheads="1"/>
          </p:cNvSpPr>
          <p:nvPr/>
        </p:nvSpPr>
        <p:spPr bwMode="auto">
          <a:xfrm>
            <a:off x="1493340" y="2124075"/>
            <a:ext cx="1439863" cy="542925"/>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a:solidFill>
                  <a:schemeClr val="tx1"/>
                </a:solidFill>
                <a:ea typeface="ＭＳ Ｐゴシック" pitchFamily="50" charset="-128"/>
              </a:rPr>
              <a:t>Powered on</a:t>
            </a:r>
          </a:p>
        </p:txBody>
      </p:sp>
      <p:sp>
        <p:nvSpPr>
          <p:cNvPr id="41" name="Oval 12"/>
          <p:cNvSpPr>
            <a:spLocks noChangeArrowheads="1"/>
          </p:cNvSpPr>
          <p:nvPr/>
        </p:nvSpPr>
        <p:spPr bwMode="auto">
          <a:xfrm>
            <a:off x="1497047" y="5769643"/>
            <a:ext cx="1439863" cy="542925"/>
          </a:xfrm>
          <a:prstGeom prst="ellipse">
            <a:avLst/>
          </a:prstGeom>
          <a:solidFill>
            <a:srgbClr val="99CCFF"/>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altLang="ja-JP" dirty="0">
                <a:solidFill>
                  <a:schemeClr val="tx1"/>
                </a:solidFill>
                <a:ea typeface="ＭＳ Ｐゴシック" pitchFamily="50" charset="-128"/>
              </a:rPr>
              <a:t>Initialized</a:t>
            </a:r>
          </a:p>
        </p:txBody>
      </p:sp>
      <p:sp>
        <p:nvSpPr>
          <p:cNvPr id="42" name="Text Box 29"/>
          <p:cNvSpPr txBox="1">
            <a:spLocks noChangeArrowheads="1"/>
          </p:cNvSpPr>
          <p:nvPr/>
        </p:nvSpPr>
        <p:spPr bwMode="auto">
          <a:xfrm>
            <a:off x="2971800" y="2819400"/>
            <a:ext cx="8686800" cy="27918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marL="0" lvl="2"/>
            <a:r>
              <a:rPr lang="en-US" sz="1200" dirty="0">
                <a:solidFill>
                  <a:sysClr val="windowText" lastClr="000000"/>
                </a:solidFill>
                <a:latin typeface="Arial" panose="020B0604020202020204" pitchFamily="34" charset="0"/>
                <a:cs typeface="Arial" panose="020B0604020202020204" pitchFamily="34" charset="0"/>
              </a:rPr>
              <a:t>SPI </a:t>
            </a:r>
            <a:r>
              <a:rPr lang="en-US" sz="1200" dirty="0" smtClean="0">
                <a:solidFill>
                  <a:sysClr val="windowText" lastClr="000000"/>
                </a:solidFill>
                <a:latin typeface="Arial" panose="020B0604020202020204" pitchFamily="34" charset="0"/>
                <a:cs typeface="Arial" panose="020B0604020202020204" pitchFamily="34" charset="0"/>
              </a:rPr>
              <a:t>Loader: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Initialize </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CPU/board,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Search for boot </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device,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Load </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stage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2</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boot loader</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 from boot device.</a:t>
            </a:r>
            <a:endPar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endParaRPr>
          </a:p>
        </p:txBody>
      </p:sp>
      <p:sp>
        <p:nvSpPr>
          <p:cNvPr id="43" name="Text Box 30"/>
          <p:cNvSpPr txBox="1">
            <a:spLocks noChangeArrowheads="1"/>
          </p:cNvSpPr>
          <p:nvPr/>
        </p:nvSpPr>
        <p:spPr bwMode="auto">
          <a:xfrm>
            <a:off x="2997210" y="3466288"/>
            <a:ext cx="8661390"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buClrTx/>
              <a:buFontTx/>
              <a:buNone/>
            </a:pP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U-Boot: Stage 1: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Find and load </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stage 2 </a:t>
            </a:r>
            <a:r>
              <a:rPr lang="en-US" altLang="ja-JP" sz="1200" dirty="0">
                <a:solidFill>
                  <a:sysClr val="windowText" lastClr="000000"/>
                </a:solidFill>
                <a:latin typeface="Arial" panose="020B0604020202020204" pitchFamily="34" charset="0"/>
                <a:ea typeface="ＭＳ Ｐゴシック" pitchFamily="50" charset="-128"/>
                <a:cs typeface="Arial" panose="020B0604020202020204" pitchFamily="34" charset="0"/>
              </a:rPr>
              <a:t>boot loader </a:t>
            </a:r>
            <a:r>
              <a:rPr lang="en-US" altLang="ja-JP"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into RAM</a:t>
            </a:r>
          </a:p>
          <a:p>
            <a:pPr marL="0" lvl="1"/>
            <a:r>
              <a:rPr lang="en-US" altLang="en-US" sz="1200" dirty="0">
                <a:solidFill>
                  <a:sysClr val="windowText" lastClr="000000"/>
                </a:solidFill>
                <a:latin typeface="Arial" panose="020B0604020202020204" pitchFamily="34" charset="0"/>
                <a:ea typeface="ＭＳ Ｐゴシック" pitchFamily="50" charset="-128"/>
                <a:cs typeface="Arial" panose="020B0604020202020204" pitchFamily="34" charset="0"/>
              </a:rPr>
              <a:t> </a:t>
            </a:r>
            <a:r>
              <a:rPr lang="en-US" altLang="en-US" sz="1200" dirty="0" smtClean="0">
                <a:solidFill>
                  <a:sysClr val="windowText" lastClr="000000"/>
                </a:solidFill>
                <a:latin typeface="Arial" panose="020B0604020202020204" pitchFamily="34" charset="0"/>
                <a:ea typeface="ＭＳ Ｐゴシック" pitchFamily="50" charset="-128"/>
                <a:cs typeface="Arial" panose="020B0604020202020204" pitchFamily="34" charset="0"/>
              </a:rPr>
              <a:t>            Stage 2: </a:t>
            </a:r>
            <a:r>
              <a:rPr lang="en-US" altLang="ja-JP" sz="1200" dirty="0">
                <a:solidFill>
                  <a:sysClr val="windowText" lastClr="000000"/>
                </a:solidFill>
                <a:ea typeface="ＭＳ Ｐゴシック" pitchFamily="50" charset="-128"/>
              </a:rPr>
              <a:t>Load </a:t>
            </a:r>
            <a:r>
              <a:rPr lang="en-US" altLang="ja-JP" sz="1200" dirty="0" smtClean="0">
                <a:solidFill>
                  <a:sysClr val="windowText" lastClr="000000"/>
                </a:solidFill>
                <a:ea typeface="ＭＳ Ｐゴシック" pitchFamily="50" charset="-128"/>
              </a:rPr>
              <a:t>default </a:t>
            </a:r>
            <a:r>
              <a:rPr lang="en-US" altLang="ja-JP" sz="1200" dirty="0">
                <a:solidFill>
                  <a:sysClr val="windowText" lastClr="000000"/>
                </a:solidFill>
                <a:ea typeface="ＭＳ Ｐゴシック" pitchFamily="50" charset="-128"/>
              </a:rPr>
              <a:t>kernel </a:t>
            </a:r>
            <a:r>
              <a:rPr lang="en-US" altLang="ja-JP" sz="1200" dirty="0" smtClean="0">
                <a:solidFill>
                  <a:sysClr val="windowText" lastClr="000000"/>
                </a:solidFill>
                <a:ea typeface="ＭＳ Ｐゴシック" pitchFamily="50" charset="-128"/>
              </a:rPr>
              <a:t>image (compressed), </a:t>
            </a:r>
            <a:r>
              <a:rPr lang="en-US" altLang="ja-JP" sz="1200" dirty="0">
                <a:solidFill>
                  <a:sysClr val="windowText" lastClr="000000"/>
                </a:solidFill>
                <a:ea typeface="ＭＳ Ｐゴシック" pitchFamily="50" charset="-128"/>
              </a:rPr>
              <a:t>Load </a:t>
            </a:r>
            <a:r>
              <a:rPr lang="en-US" altLang="ja-JP" sz="1200" dirty="0" smtClean="0">
                <a:solidFill>
                  <a:sysClr val="windowText" lastClr="000000"/>
                </a:solidFill>
                <a:ea typeface="ＭＳ Ｐゴシック" pitchFamily="50" charset="-128"/>
              </a:rPr>
              <a:t>initial</a:t>
            </a:r>
          </a:p>
          <a:p>
            <a:pPr marL="0" lvl="1"/>
            <a:r>
              <a:rPr lang="en-US" altLang="ja-JP" sz="1200" dirty="0">
                <a:solidFill>
                  <a:sysClr val="windowText" lastClr="000000"/>
                </a:solidFill>
                <a:ea typeface="ＭＳ Ｐゴシック" pitchFamily="50" charset="-128"/>
              </a:rPr>
              <a:t> </a:t>
            </a:r>
            <a:r>
              <a:rPr lang="en-US" altLang="ja-JP" sz="1200" dirty="0" smtClean="0">
                <a:solidFill>
                  <a:sysClr val="windowText" lastClr="000000"/>
                </a:solidFill>
                <a:ea typeface="ＭＳ Ｐゴシック" pitchFamily="50" charset="-128"/>
              </a:rPr>
              <a:t>                          </a:t>
            </a:r>
            <a:r>
              <a:rPr lang="en-US" altLang="ja-JP" sz="1200" dirty="0">
                <a:solidFill>
                  <a:sysClr val="windowText" lastClr="000000"/>
                </a:solidFill>
                <a:ea typeface="ＭＳ Ｐゴシック" pitchFamily="50" charset="-128"/>
              </a:rPr>
              <a:t>RAM disk (</a:t>
            </a:r>
            <a:r>
              <a:rPr lang="en-US" altLang="ja-JP" sz="1200" dirty="0" err="1">
                <a:solidFill>
                  <a:sysClr val="windowText" lastClr="000000"/>
                </a:solidFill>
                <a:ea typeface="ＭＳ Ｐゴシック" pitchFamily="50" charset="-128"/>
              </a:rPr>
              <a:t>initrd</a:t>
            </a:r>
            <a:r>
              <a:rPr lang="en-US" altLang="ja-JP" sz="1200" dirty="0">
                <a:solidFill>
                  <a:sysClr val="windowText" lastClr="000000"/>
                </a:solidFill>
                <a:ea typeface="ＭＳ Ｐゴシック" pitchFamily="50" charset="-128"/>
              </a:rPr>
              <a:t>) </a:t>
            </a:r>
            <a:r>
              <a:rPr lang="en-US" altLang="ja-JP" sz="1200" dirty="0" smtClean="0">
                <a:solidFill>
                  <a:sysClr val="windowText" lastClr="000000"/>
                </a:solidFill>
                <a:ea typeface="ＭＳ Ｐゴシック" pitchFamily="50" charset="-128"/>
              </a:rPr>
              <a:t>image, and </a:t>
            </a:r>
            <a:r>
              <a:rPr lang="en-US" altLang="ja-JP" sz="1200" dirty="0">
                <a:solidFill>
                  <a:sysClr val="windowText" lastClr="000000"/>
                </a:solidFill>
                <a:ea typeface="ＭＳ Ｐゴシック" pitchFamily="50" charset="-128"/>
              </a:rPr>
              <a:t>Invokes </a:t>
            </a:r>
            <a:r>
              <a:rPr lang="en-US" altLang="ja-JP" sz="1200" dirty="0" smtClean="0">
                <a:solidFill>
                  <a:sysClr val="windowText" lastClr="000000"/>
                </a:solidFill>
                <a:ea typeface="ＭＳ Ｐゴシック" pitchFamily="50" charset="-128"/>
              </a:rPr>
              <a:t>kernel </a:t>
            </a:r>
            <a:r>
              <a:rPr lang="en-US" altLang="ja-JP" sz="1200" dirty="0">
                <a:solidFill>
                  <a:sysClr val="windowText" lastClr="000000"/>
                </a:solidFill>
                <a:ea typeface="ＭＳ Ｐゴシック" pitchFamily="50" charset="-128"/>
              </a:rPr>
              <a:t>image </a:t>
            </a:r>
          </a:p>
        </p:txBody>
      </p:sp>
      <p:sp>
        <p:nvSpPr>
          <p:cNvPr id="44" name="Text Box 31"/>
          <p:cNvSpPr txBox="1">
            <a:spLocks noChangeArrowheads="1"/>
          </p:cNvSpPr>
          <p:nvPr/>
        </p:nvSpPr>
        <p:spPr bwMode="auto">
          <a:xfrm>
            <a:off x="2987326" y="4191000"/>
            <a:ext cx="8671274" cy="83317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marL="0" lvl="1"/>
            <a:r>
              <a:rPr lang="en-US" altLang="ja-JP" sz="1200" dirty="0">
                <a:solidFill>
                  <a:sysClr val="windowText" lastClr="000000"/>
                </a:solidFill>
                <a:ea typeface="ＭＳ Ｐゴシック" pitchFamily="50" charset="-128"/>
              </a:rPr>
              <a:t>Linux </a:t>
            </a:r>
            <a:r>
              <a:rPr lang="en-US" altLang="ja-JP" sz="1200" dirty="0" smtClean="0">
                <a:solidFill>
                  <a:sysClr val="windowText" lastClr="000000"/>
                </a:solidFill>
                <a:ea typeface="ＭＳ Ｐゴシック" pitchFamily="50" charset="-128"/>
              </a:rPr>
              <a:t>startup: Loading stage: </a:t>
            </a:r>
            <a:r>
              <a:rPr lang="en-US" altLang="ja-JP" sz="1200" dirty="0">
                <a:solidFill>
                  <a:sysClr val="windowText" lastClr="000000"/>
                </a:solidFill>
                <a:ea typeface="ＭＳ Ｐゴシック" pitchFamily="50" charset="-128"/>
              </a:rPr>
              <a:t>Set up </a:t>
            </a:r>
            <a:r>
              <a:rPr lang="en-US" altLang="ja-JP" sz="1200" dirty="0" smtClean="0">
                <a:solidFill>
                  <a:sysClr val="windowText" lastClr="000000"/>
                </a:solidFill>
                <a:ea typeface="ＭＳ Ｐゴシック" pitchFamily="50" charset="-128"/>
              </a:rPr>
              <a:t>minimal </a:t>
            </a:r>
            <a:r>
              <a:rPr lang="en-US" altLang="ja-JP" sz="1200" dirty="0" err="1" smtClean="0">
                <a:solidFill>
                  <a:sysClr val="windowText" lastClr="000000"/>
                </a:solidFill>
                <a:ea typeface="ＭＳ Ｐゴシック" pitchFamily="50" charset="-128"/>
              </a:rPr>
              <a:t>env</a:t>
            </a:r>
            <a:r>
              <a:rPr lang="en-US" altLang="ja-JP" sz="1200" dirty="0" smtClean="0">
                <a:solidFill>
                  <a:sysClr val="windowText" lastClr="000000"/>
                </a:solidFill>
                <a:ea typeface="ＭＳ Ｐゴシック" pitchFamily="50" charset="-128"/>
              </a:rPr>
              <a:t> and </a:t>
            </a:r>
            <a:r>
              <a:rPr lang="en-US" altLang="ja-JP" sz="1200" dirty="0">
                <a:solidFill>
                  <a:sysClr val="windowText" lastClr="000000"/>
                </a:solidFill>
                <a:ea typeface="ＭＳ Ｐゴシック" pitchFamily="50" charset="-128"/>
              </a:rPr>
              <a:t>Decompress </a:t>
            </a:r>
            <a:r>
              <a:rPr lang="en-US" altLang="ja-JP" sz="1200" dirty="0" smtClean="0">
                <a:solidFill>
                  <a:sysClr val="windowText" lastClr="000000"/>
                </a:solidFill>
                <a:ea typeface="ＭＳ Ｐゴシック" pitchFamily="50" charset="-128"/>
              </a:rPr>
              <a:t>kernel image</a:t>
            </a:r>
          </a:p>
          <a:p>
            <a:pPr marL="0" lvl="1"/>
            <a:r>
              <a:rPr lang="en-US" altLang="ja-JP" sz="1200" dirty="0" smtClean="0">
                <a:solidFill>
                  <a:sysClr val="windowText" lastClr="000000"/>
                </a:solidFill>
                <a:ea typeface="ＭＳ Ｐゴシック" pitchFamily="50" charset="-128"/>
              </a:rPr>
              <a:t>                      Boot stage: </a:t>
            </a:r>
            <a:r>
              <a:rPr lang="en-US" altLang="ja-JP" sz="1200" dirty="0">
                <a:solidFill>
                  <a:sysClr val="windowText" lastClr="000000"/>
                </a:solidFill>
                <a:ea typeface="ＭＳ Ｐゴシック" pitchFamily="50" charset="-128"/>
              </a:rPr>
              <a:t>establish </a:t>
            </a:r>
            <a:r>
              <a:rPr lang="en-US" altLang="ja-JP" sz="1200" dirty="0" smtClean="0">
                <a:solidFill>
                  <a:sysClr val="windowText" lastClr="000000"/>
                </a:solidFill>
                <a:ea typeface="ＭＳ Ｐゴシック" pitchFamily="50" charset="-128"/>
              </a:rPr>
              <a:t>memory management, detect </a:t>
            </a:r>
            <a:r>
              <a:rPr lang="en-US" altLang="ja-JP" sz="1200" dirty="0">
                <a:solidFill>
                  <a:sysClr val="windowText" lastClr="000000"/>
                </a:solidFill>
                <a:ea typeface="ＭＳ Ｐゴシック" pitchFamily="50" charset="-128"/>
              </a:rPr>
              <a:t>CPU </a:t>
            </a:r>
            <a:r>
              <a:rPr lang="en-US" altLang="ja-JP" sz="1200" dirty="0" smtClean="0">
                <a:solidFill>
                  <a:sysClr val="windowText" lastClr="000000"/>
                </a:solidFill>
                <a:ea typeface="ＭＳ Ｐゴシック" pitchFamily="50" charset="-128"/>
              </a:rPr>
              <a:t>type,</a:t>
            </a:r>
          </a:p>
          <a:p>
            <a:pPr marL="0" lvl="1"/>
            <a:r>
              <a:rPr lang="en-US" altLang="ja-JP" sz="1200" dirty="0">
                <a:solidFill>
                  <a:sysClr val="windowText" lastClr="000000"/>
                </a:solidFill>
                <a:ea typeface="ＭＳ Ｐゴシック" pitchFamily="50" charset="-128"/>
              </a:rPr>
              <a:t> </a:t>
            </a:r>
            <a:r>
              <a:rPr lang="en-US" altLang="ja-JP" sz="1200" dirty="0" smtClean="0">
                <a:solidFill>
                  <a:sysClr val="windowText" lastClr="000000"/>
                </a:solidFill>
                <a:ea typeface="ＭＳ Ｐゴシック" pitchFamily="50" charset="-128"/>
              </a:rPr>
              <a:t>                                        execute </a:t>
            </a:r>
            <a:r>
              <a:rPr lang="en-US" altLang="ja-JP" sz="1200" dirty="0">
                <a:solidFill>
                  <a:sysClr val="windowText" lastClr="000000"/>
                </a:solidFill>
                <a:ea typeface="ＭＳ Ｐゴシック" pitchFamily="50" charset="-128"/>
              </a:rPr>
              <a:t>initialization </a:t>
            </a:r>
            <a:r>
              <a:rPr lang="en-US" altLang="ja-JP" sz="1200" dirty="0" smtClean="0">
                <a:solidFill>
                  <a:sysClr val="windowText" lastClr="000000"/>
                </a:solidFill>
                <a:ea typeface="ＭＳ Ｐゴシック" pitchFamily="50" charset="-128"/>
              </a:rPr>
              <a:t>functions, </a:t>
            </a:r>
            <a:r>
              <a:rPr lang="en-US" altLang="ja-JP" sz="1200" dirty="0">
                <a:solidFill>
                  <a:sysClr val="windowText" lastClr="000000"/>
                </a:solidFill>
                <a:ea typeface="ＭＳ Ｐゴシック" pitchFamily="50" charset="-128"/>
              </a:rPr>
              <a:t>start the </a:t>
            </a:r>
            <a:r>
              <a:rPr lang="en-US" altLang="ja-JP" sz="1200" dirty="0" err="1">
                <a:solidFill>
                  <a:sysClr val="windowText" lastClr="000000"/>
                </a:solidFill>
                <a:ea typeface="ＭＳ Ｐゴシック" pitchFamily="50" charset="-128"/>
              </a:rPr>
              <a:t>Init</a:t>
            </a:r>
            <a:r>
              <a:rPr lang="en-US" altLang="ja-JP" sz="1200" dirty="0">
                <a:solidFill>
                  <a:sysClr val="windowText" lastClr="000000"/>
                </a:solidFill>
                <a:ea typeface="ＭＳ Ｐゴシック" pitchFamily="50" charset="-128"/>
              </a:rPr>
              <a:t> process</a:t>
            </a:r>
            <a:r>
              <a:rPr lang="en-US" altLang="ja-JP" sz="1200" dirty="0" smtClean="0">
                <a:solidFill>
                  <a:sysClr val="windowText" lastClr="000000"/>
                </a:solidFill>
                <a:ea typeface="ＭＳ Ｐゴシック" pitchFamily="50" charset="-128"/>
              </a:rPr>
              <a:t>,</a:t>
            </a:r>
          </a:p>
          <a:p>
            <a:pPr marL="0" lvl="1"/>
            <a:r>
              <a:rPr lang="en-US" altLang="ja-JP" sz="1200" dirty="0">
                <a:solidFill>
                  <a:sysClr val="windowText" lastClr="000000"/>
                </a:solidFill>
                <a:ea typeface="ＭＳ Ｐゴシック" pitchFamily="50" charset="-128"/>
              </a:rPr>
              <a:t> </a:t>
            </a:r>
            <a:r>
              <a:rPr lang="en-US" altLang="ja-JP" sz="1200" dirty="0" smtClean="0">
                <a:solidFill>
                  <a:sysClr val="windowText" lastClr="000000"/>
                </a:solidFill>
                <a:ea typeface="ＭＳ Ｐゴシック" pitchFamily="50" charset="-128"/>
              </a:rPr>
              <a:t>                                        </a:t>
            </a:r>
            <a:r>
              <a:rPr lang="en-US" altLang="ja-JP" sz="1200" dirty="0">
                <a:solidFill>
                  <a:sysClr val="windowText" lastClr="000000"/>
                </a:solidFill>
                <a:ea typeface="ＭＳ Ｐゴシック" pitchFamily="50" charset="-128"/>
              </a:rPr>
              <a:t>start the idle task, and give control to the scheduler </a:t>
            </a:r>
            <a:endParaRPr lang="en-US" altLang="en-US" sz="1200" dirty="0">
              <a:solidFill>
                <a:sysClr val="windowText" lastClr="000000"/>
              </a:solidFill>
              <a:ea typeface="ＭＳ Ｐゴシック" pitchFamily="50" charset="-128"/>
            </a:endParaRPr>
          </a:p>
        </p:txBody>
      </p:sp>
      <p:sp>
        <p:nvSpPr>
          <p:cNvPr id="45" name="Text Box 32"/>
          <p:cNvSpPr txBox="1">
            <a:spLocks noChangeArrowheads="1"/>
          </p:cNvSpPr>
          <p:nvPr/>
        </p:nvSpPr>
        <p:spPr bwMode="auto">
          <a:xfrm>
            <a:off x="3011636" y="5029200"/>
            <a:ext cx="8646964" cy="6485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1pPr>
            <a:lvl2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2pPr>
            <a:lvl3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3pPr>
            <a:lvl4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4pPr>
            <a:lvl5pPr>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5pPr>
            <a:lvl6pPr marL="25146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6pPr>
            <a:lvl7pPr marL="29718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7pPr>
            <a:lvl8pPr marL="34290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8pPr>
            <a:lvl9pPr marL="3886200" indent="-228600" defTabSz="457200" fontAlgn="base">
              <a:spcBef>
                <a:spcPct val="0"/>
              </a:spcBef>
              <a:spcAft>
                <a:spcPct val="0"/>
              </a:spcAft>
              <a:buClr>
                <a:srgbClr val="000000"/>
              </a:buClr>
              <a:buSzPct val="100000"/>
              <a:buFont typeface="Times New Roman" pitchFamily="18" charset="0"/>
              <a:tabLst>
                <a:tab pos="0" algn="l"/>
                <a:tab pos="914400" algn="l"/>
                <a:tab pos="1828800" algn="l"/>
                <a:tab pos="2743200" algn="l"/>
                <a:tab pos="3657600" algn="l"/>
                <a:tab pos="4572000" algn="l"/>
                <a:tab pos="5486400" algn="l"/>
                <a:tab pos="6400800" algn="l"/>
                <a:tab pos="7315200" algn="l"/>
                <a:tab pos="8229600" algn="l"/>
                <a:tab pos="9144000" algn="l"/>
                <a:tab pos="10058400" algn="l"/>
              </a:tabLst>
              <a:defRPr>
                <a:solidFill>
                  <a:srgbClr val="000000"/>
                </a:solidFill>
                <a:latin typeface="Arial" charset="0"/>
              </a:defRPr>
            </a:lvl9pPr>
          </a:lstStyle>
          <a:p>
            <a:pPr>
              <a:buClrTx/>
              <a:buFontTx/>
              <a:buNone/>
            </a:pPr>
            <a:r>
              <a:rPr lang="en-US" altLang="ja-JP" sz="1200" dirty="0" err="1" smtClean="0">
                <a:solidFill>
                  <a:sysClr val="windowText" lastClr="000000"/>
                </a:solidFill>
                <a:ea typeface="ＭＳ Ｐゴシック" pitchFamily="50" charset="-128"/>
              </a:rPr>
              <a:t>Rootfs</a:t>
            </a:r>
            <a:r>
              <a:rPr lang="en-US" altLang="ja-JP" sz="1200" dirty="0" smtClean="0">
                <a:solidFill>
                  <a:sysClr val="windowText" lastClr="000000"/>
                </a:solidFill>
                <a:ea typeface="ＭＳ Ｐゴシック" pitchFamily="50" charset="-128"/>
              </a:rPr>
              <a:t>: </a:t>
            </a:r>
            <a:r>
              <a:rPr lang="en-US" altLang="ja-JP" sz="1200" dirty="0" err="1" smtClean="0">
                <a:solidFill>
                  <a:sysClr val="windowText" lastClr="000000"/>
                </a:solidFill>
                <a:ea typeface="ＭＳ Ｐゴシック" pitchFamily="50" charset="-128"/>
              </a:rPr>
              <a:t>Init</a:t>
            </a:r>
            <a:r>
              <a:rPr lang="en-US" altLang="ja-JP" sz="1200" dirty="0">
                <a:solidFill>
                  <a:sysClr val="windowText" lastClr="000000"/>
                </a:solidFill>
                <a:ea typeface="ＭＳ Ｐゴシック" pitchFamily="50" charset="-128"/>
              </a:rPr>
              <a:t> is the first user-space application responsible for starting necessary system processes to configure the environment for </a:t>
            </a:r>
            <a:r>
              <a:rPr lang="en-US" altLang="ja-JP" sz="1200" dirty="0" smtClean="0">
                <a:solidFill>
                  <a:sysClr val="windowText" lastClr="000000"/>
                </a:solidFill>
                <a:ea typeface="ＭＳ Ｐゴシック" pitchFamily="50" charset="-128"/>
              </a:rPr>
              <a:t>users</a:t>
            </a:r>
            <a:r>
              <a:rPr lang="en-US" altLang="ja-JP" sz="1200" dirty="0">
                <a:solidFill>
                  <a:sysClr val="windowText" lastClr="000000"/>
                </a:solidFill>
                <a:ea typeface="ＭＳ Ｐゴシック" pitchFamily="50" charset="-128"/>
              </a:rPr>
              <a:t>, </a:t>
            </a:r>
            <a:r>
              <a:rPr lang="en-US" altLang="ja-JP" sz="1200" dirty="0" smtClean="0">
                <a:solidFill>
                  <a:sysClr val="windowText" lastClr="000000"/>
                </a:solidFill>
                <a:ea typeface="ＭＳ Ｐゴシック" pitchFamily="50" charset="-128"/>
              </a:rPr>
              <a:t>including </a:t>
            </a:r>
            <a:r>
              <a:rPr lang="en-US" altLang="ja-JP" sz="1200" dirty="0">
                <a:solidFill>
                  <a:sysClr val="windowText" lastClr="000000"/>
                </a:solidFill>
                <a:ea typeface="ＭＳ Ｐゴシック" pitchFamily="50" charset="-128"/>
              </a:rPr>
              <a:t>Set CPU </a:t>
            </a:r>
            <a:r>
              <a:rPr lang="en-US" altLang="ja-JP" sz="1200" dirty="0" smtClean="0">
                <a:solidFill>
                  <a:sysClr val="windowText" lastClr="000000"/>
                </a:solidFill>
                <a:ea typeface="ＭＳ Ｐゴシック" pitchFamily="50" charset="-128"/>
              </a:rPr>
              <a:t>alignment, Check </a:t>
            </a:r>
            <a:r>
              <a:rPr lang="en-US" altLang="ja-JP" sz="1200" dirty="0">
                <a:solidFill>
                  <a:sysClr val="windowText" lastClr="000000"/>
                </a:solidFill>
                <a:ea typeface="ＭＳ Ｐゴシック" pitchFamily="50" charset="-128"/>
              </a:rPr>
              <a:t>and mount the </a:t>
            </a:r>
            <a:r>
              <a:rPr lang="en-US" altLang="ja-JP" sz="1200" dirty="0" err="1">
                <a:solidFill>
                  <a:sysClr val="windowText" lastClr="000000"/>
                </a:solidFill>
                <a:ea typeface="ＭＳ Ｐゴシック" pitchFamily="50" charset="-128"/>
              </a:rPr>
              <a:t>rootfs</a:t>
            </a:r>
            <a:r>
              <a:rPr lang="en-US" altLang="ja-JP" sz="1200" dirty="0">
                <a:solidFill>
                  <a:sysClr val="windowText" lastClr="000000"/>
                </a:solidFill>
                <a:ea typeface="ＭＳ Ｐゴシック" pitchFamily="50" charset="-128"/>
              </a:rPr>
              <a:t> for full read-write </a:t>
            </a:r>
            <a:r>
              <a:rPr lang="en-US" altLang="ja-JP" sz="1200" dirty="0" smtClean="0">
                <a:solidFill>
                  <a:sysClr val="windowText" lastClr="000000"/>
                </a:solidFill>
                <a:ea typeface="ＭＳ Ｐゴシック" pitchFamily="50" charset="-128"/>
              </a:rPr>
              <a:t>access, Load </a:t>
            </a:r>
            <a:r>
              <a:rPr lang="en-US" altLang="ja-JP" sz="1200" dirty="0">
                <a:solidFill>
                  <a:sysClr val="windowText" lastClr="000000"/>
                </a:solidFill>
                <a:ea typeface="ＭＳ Ｐゴシック" pitchFamily="50" charset="-128"/>
              </a:rPr>
              <a:t>necessary </a:t>
            </a:r>
            <a:r>
              <a:rPr lang="en-US" altLang="ja-JP" sz="1200" dirty="0" smtClean="0">
                <a:solidFill>
                  <a:sysClr val="windowText" lastClr="000000"/>
                </a:solidFill>
                <a:ea typeface="ＭＳ Ｐゴシック" pitchFamily="50" charset="-128"/>
              </a:rPr>
              <a:t>drivers/modules/user services, Mount </a:t>
            </a:r>
            <a:r>
              <a:rPr lang="en-US" altLang="ja-JP" sz="1200" dirty="0">
                <a:solidFill>
                  <a:sysClr val="windowText" lastClr="000000"/>
                </a:solidFill>
                <a:ea typeface="ＭＳ Ｐゴシック" pitchFamily="50" charset="-128"/>
              </a:rPr>
              <a:t>all file </a:t>
            </a:r>
            <a:r>
              <a:rPr lang="en-US" altLang="ja-JP" sz="1200" dirty="0" smtClean="0">
                <a:solidFill>
                  <a:sysClr val="windowText" lastClr="000000"/>
                </a:solidFill>
                <a:ea typeface="ＭＳ Ｐゴシック" pitchFamily="50" charset="-128"/>
              </a:rPr>
              <a:t>systems, and Set </a:t>
            </a:r>
            <a:r>
              <a:rPr lang="en-US" altLang="ja-JP" sz="1200" dirty="0">
                <a:solidFill>
                  <a:sysClr val="windowText" lastClr="000000"/>
                </a:solidFill>
                <a:ea typeface="ＭＳ Ｐゴシック" pitchFamily="50" charset="-128"/>
              </a:rPr>
              <a:t>up </a:t>
            </a:r>
            <a:r>
              <a:rPr lang="en-US" altLang="ja-JP" sz="1200" dirty="0" smtClean="0">
                <a:solidFill>
                  <a:sysClr val="windowText" lastClr="000000"/>
                </a:solidFill>
                <a:ea typeface="ＭＳ Ｐゴシック" pitchFamily="50" charset="-128"/>
              </a:rPr>
              <a:t>NW</a:t>
            </a:r>
            <a:endParaRPr lang="en-US" altLang="en-US" sz="1200" dirty="0">
              <a:solidFill>
                <a:sysClr val="windowText" lastClr="000000"/>
              </a:solidFill>
              <a:ea typeface="ＭＳ Ｐゴシック" pitchFamily="50" charset="-128"/>
            </a:endParaRPr>
          </a:p>
        </p:txBody>
      </p:sp>
      <p:cxnSp>
        <p:nvCxnSpPr>
          <p:cNvPr id="46" name="Straight Arrow Connector 45"/>
          <p:cNvCxnSpPr>
            <a:stCxn id="40" idx="4"/>
            <a:endCxn id="36" idx="0"/>
          </p:cNvCxnSpPr>
          <p:nvPr/>
        </p:nvCxnSpPr>
        <p:spPr>
          <a:xfrm>
            <a:off x="2213272" y="2667000"/>
            <a:ext cx="1290" cy="1825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7" name="Straight Arrow Connector 46"/>
          <p:cNvCxnSpPr>
            <a:stCxn id="36" idx="2"/>
            <a:endCxn id="37" idx="0"/>
          </p:cNvCxnSpPr>
          <p:nvPr/>
        </p:nvCxnSpPr>
        <p:spPr>
          <a:xfrm>
            <a:off x="2214562" y="3352800"/>
            <a:ext cx="620" cy="182562"/>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8" name="Straight Arrow Connector 47"/>
          <p:cNvCxnSpPr>
            <a:stCxn id="37" idx="2"/>
            <a:endCxn id="38" idx="0"/>
          </p:cNvCxnSpPr>
          <p:nvPr/>
        </p:nvCxnSpPr>
        <p:spPr>
          <a:xfrm>
            <a:off x="2215182" y="4038600"/>
            <a:ext cx="3794" cy="258763"/>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9" name="Straight Arrow Connector 48"/>
          <p:cNvCxnSpPr>
            <a:stCxn id="38" idx="2"/>
            <a:endCxn id="39" idx="0"/>
          </p:cNvCxnSpPr>
          <p:nvPr/>
        </p:nvCxnSpPr>
        <p:spPr>
          <a:xfrm flipH="1">
            <a:off x="2217519" y="4800600"/>
            <a:ext cx="1457" cy="252397"/>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50" name="Straight Arrow Connector 49"/>
          <p:cNvCxnSpPr>
            <a:stCxn id="39" idx="2"/>
            <a:endCxn id="41" idx="0"/>
          </p:cNvCxnSpPr>
          <p:nvPr/>
        </p:nvCxnSpPr>
        <p:spPr>
          <a:xfrm flipH="1">
            <a:off x="2216979" y="5556235"/>
            <a:ext cx="540" cy="213408"/>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334904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a:t>Bootloaders</a:t>
            </a:r>
            <a:r>
              <a:rPr lang="en-US" altLang="ja-JP" dirty="0"/>
              <a:t> – U-boot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116</a:t>
            </a:fld>
            <a:endParaRPr lang="de-DE" dirty="0"/>
          </a:p>
        </p:txBody>
      </p:sp>
      <p:sp>
        <p:nvSpPr>
          <p:cNvPr id="4" name="Content Placeholder 3"/>
          <p:cNvSpPr>
            <a:spLocks noGrp="1"/>
          </p:cNvSpPr>
          <p:nvPr>
            <p:ph idx="1"/>
          </p:nvPr>
        </p:nvSpPr>
        <p:spPr>
          <a:xfrm>
            <a:off x="1080000" y="1800000"/>
            <a:ext cx="9000000" cy="3869777"/>
          </a:xfrm>
        </p:spPr>
        <p:txBody>
          <a:bodyPr/>
          <a:lstStyle/>
          <a:p>
            <a:pPr marL="285750" indent="-285750">
              <a:buClr>
                <a:schemeClr val="tx2"/>
              </a:buClr>
              <a:buFont typeface="Wingdings" pitchFamily="2" charset="2"/>
              <a:buChar char="n"/>
            </a:pPr>
            <a:r>
              <a:rPr lang="en-US" altLang="ja-JP" sz="1400" dirty="0"/>
              <a:t>Introduction: U-Boot (Universal </a:t>
            </a:r>
            <a:r>
              <a:rPr lang="en-US" altLang="ja-JP" sz="1400" dirty="0" err="1"/>
              <a:t>Bootloader</a:t>
            </a:r>
            <a:r>
              <a:rPr lang="en-US" altLang="ja-JP" sz="1400" dirty="0"/>
              <a:t>) is a free S/W, primary boot loader used in embedded devices, available for many computer architectures, including ARM</a:t>
            </a:r>
            <a:r>
              <a:rPr lang="en-US" altLang="ja-JP" sz="1400" dirty="0" smtClean="0"/>
              <a:t>.</a:t>
            </a:r>
            <a:endParaRPr lang="en-US" altLang="ja-JP" sz="1400" dirty="0"/>
          </a:p>
          <a:p>
            <a:pPr marL="285750" indent="-285750">
              <a:buClr>
                <a:schemeClr val="tx2"/>
              </a:buClr>
              <a:buFont typeface="Wingdings" pitchFamily="2" charset="2"/>
              <a:buChar char="n"/>
            </a:pPr>
            <a:r>
              <a:rPr lang="en-US" altLang="ja-JP" sz="1400" dirty="0"/>
              <a:t>User Interface: command line, usually over a serial console port</a:t>
            </a:r>
            <a:r>
              <a:rPr lang="en-US" altLang="ja-JP" sz="1400" dirty="0" smtClean="0"/>
              <a:t>.</a:t>
            </a:r>
          </a:p>
          <a:p>
            <a:pPr marL="285750" indent="-285750">
              <a:buClr>
                <a:schemeClr val="tx2"/>
              </a:buClr>
              <a:buFont typeface="Wingdings" pitchFamily="2" charset="2"/>
              <a:buChar char="n"/>
            </a:pPr>
            <a:r>
              <a:rPr lang="en-US" altLang="ja-JP" sz="1400" dirty="0" smtClean="0"/>
              <a:t>Basic </a:t>
            </a:r>
            <a:r>
              <a:rPr lang="en-US" altLang="ja-JP" sz="1400" dirty="0"/>
              <a:t>command set</a:t>
            </a:r>
            <a:endParaRPr lang="en-US" sz="1400" dirty="0"/>
          </a:p>
          <a:p>
            <a:pPr lvl="2"/>
            <a:r>
              <a:rPr lang="en-US" altLang="ja-JP" sz="1200" dirty="0"/>
              <a:t>Execution control (</a:t>
            </a:r>
            <a:r>
              <a:rPr lang="en-US" sz="1200" dirty="0" err="1">
                <a:cs typeface="Courier New" panose="02070309020205020404" pitchFamily="49" charset="0"/>
              </a:rPr>
              <a:t>bootm</a:t>
            </a:r>
            <a:r>
              <a:rPr lang="en-US" sz="1200" dirty="0"/>
              <a:t> - boot application image from memory)</a:t>
            </a:r>
          </a:p>
          <a:p>
            <a:pPr lvl="2"/>
            <a:r>
              <a:rPr lang="en-US" altLang="ja-JP" sz="1200" dirty="0"/>
              <a:t>Network (</a:t>
            </a:r>
            <a:r>
              <a:rPr lang="en-US" sz="1200" dirty="0" err="1">
                <a:cs typeface="Courier New" panose="02070309020205020404" pitchFamily="49" charset="0"/>
              </a:rPr>
              <a:t>tftpboot</a:t>
            </a:r>
            <a:r>
              <a:rPr lang="en-US" sz="1200" dirty="0"/>
              <a:t> - boot image via network using TFTP protocol)</a:t>
            </a:r>
          </a:p>
          <a:p>
            <a:pPr lvl="2"/>
            <a:r>
              <a:rPr lang="en-US" sz="1200" dirty="0" smtClean="0"/>
              <a:t>Environment </a:t>
            </a:r>
            <a:r>
              <a:rPr lang="en-US" sz="1200" dirty="0"/>
              <a:t>Variables (</a:t>
            </a:r>
            <a:r>
              <a:rPr lang="en-US" sz="1200" dirty="0" err="1">
                <a:cs typeface="Courier New" panose="02070309020205020404" pitchFamily="49" charset="0"/>
              </a:rPr>
              <a:t>setenv</a:t>
            </a:r>
            <a:r>
              <a:rPr lang="en-US" sz="1200" dirty="0"/>
              <a:t> - set environment variables</a:t>
            </a:r>
            <a:r>
              <a:rPr lang="en-US" sz="1200" dirty="0" smtClean="0"/>
              <a:t>)</a:t>
            </a:r>
            <a:endParaRPr lang="en-US" sz="1400" dirty="0"/>
          </a:p>
          <a:p>
            <a:pPr marL="285750" indent="-285750">
              <a:buClr>
                <a:schemeClr val="tx2"/>
              </a:buClr>
              <a:buFont typeface="Wingdings" pitchFamily="2" charset="2"/>
              <a:buChar char="n"/>
            </a:pPr>
            <a:r>
              <a:rPr lang="en-US" sz="1400" dirty="0"/>
              <a:t>Environment Variables</a:t>
            </a:r>
          </a:p>
          <a:p>
            <a:pPr lvl="2"/>
            <a:r>
              <a:rPr lang="en-US" sz="1200" dirty="0"/>
              <a:t>Board Configuration: </a:t>
            </a:r>
            <a:r>
              <a:rPr lang="en-US" sz="1200" dirty="0" err="1">
                <a:cs typeface="Courier New" panose="02070309020205020404" pitchFamily="49" charset="0"/>
              </a:rPr>
              <a:t>baudrate</a:t>
            </a:r>
            <a:r>
              <a:rPr lang="en-US" sz="1200" dirty="0">
                <a:cs typeface="Courier New" panose="02070309020205020404" pitchFamily="49" charset="0"/>
              </a:rPr>
              <a:t>, </a:t>
            </a:r>
            <a:r>
              <a:rPr lang="en-US" sz="1200" dirty="0" err="1">
                <a:cs typeface="Courier New" panose="02070309020205020404" pitchFamily="49" charset="0"/>
              </a:rPr>
              <a:t>ethaddr</a:t>
            </a:r>
            <a:r>
              <a:rPr lang="en-US" sz="1200" dirty="0">
                <a:cs typeface="Courier New" panose="02070309020205020404" pitchFamily="49" charset="0"/>
              </a:rPr>
              <a:t>, serial#, </a:t>
            </a:r>
            <a:r>
              <a:rPr lang="en-US" sz="1200" dirty="0" err="1">
                <a:cs typeface="Courier New" panose="02070309020205020404" pitchFamily="49" charset="0"/>
              </a:rPr>
              <a:t>cpuclk</a:t>
            </a:r>
            <a:endParaRPr lang="en-US" sz="1200" dirty="0">
              <a:cs typeface="Courier New" panose="02070309020205020404" pitchFamily="49" charset="0"/>
            </a:endParaRPr>
          </a:p>
          <a:p>
            <a:pPr lvl="2"/>
            <a:r>
              <a:rPr lang="en-US" sz="1200" dirty="0"/>
              <a:t>Startup </a:t>
            </a:r>
            <a:r>
              <a:rPr lang="en-US" sz="1200" dirty="0" err="1"/>
              <a:t>Behaviour</a:t>
            </a:r>
            <a:r>
              <a:rPr lang="en-US" sz="1200" dirty="0"/>
              <a:t>: </a:t>
            </a:r>
            <a:r>
              <a:rPr lang="en-US" sz="1200" dirty="0" err="1">
                <a:cs typeface="Courier New" panose="02070309020205020404" pitchFamily="49" charset="0"/>
              </a:rPr>
              <a:t>bootdelay</a:t>
            </a:r>
            <a:r>
              <a:rPr lang="en-US" sz="1200" dirty="0">
                <a:cs typeface="Courier New" panose="02070309020205020404" pitchFamily="49" charset="0"/>
              </a:rPr>
              <a:t>, </a:t>
            </a:r>
            <a:r>
              <a:rPr lang="en-US" sz="1200" dirty="0" err="1">
                <a:cs typeface="Courier New" panose="02070309020205020404" pitchFamily="49" charset="0"/>
              </a:rPr>
              <a:t>bootcmd</a:t>
            </a:r>
            <a:endParaRPr lang="en-US" sz="1200" dirty="0">
              <a:cs typeface="Courier New" panose="02070309020205020404" pitchFamily="49" charset="0"/>
            </a:endParaRPr>
          </a:p>
          <a:p>
            <a:pPr lvl="2"/>
            <a:r>
              <a:rPr lang="en-US" sz="1200" dirty="0"/>
              <a:t>Network Parameters: </a:t>
            </a:r>
            <a:r>
              <a:rPr lang="en-US" sz="1200" dirty="0" err="1">
                <a:cs typeface="Courier New" panose="02070309020205020404" pitchFamily="49" charset="0"/>
              </a:rPr>
              <a:t>ipaddr</a:t>
            </a:r>
            <a:r>
              <a:rPr lang="en-US" sz="1200" dirty="0">
                <a:cs typeface="Courier New" panose="02070309020205020404" pitchFamily="49" charset="0"/>
              </a:rPr>
              <a:t>, </a:t>
            </a:r>
            <a:r>
              <a:rPr lang="en-US" sz="1200" dirty="0" err="1">
                <a:cs typeface="Courier New" panose="02070309020205020404" pitchFamily="49" charset="0"/>
              </a:rPr>
              <a:t>serverip</a:t>
            </a:r>
            <a:r>
              <a:rPr lang="en-US" sz="1200" dirty="0">
                <a:cs typeface="Courier New" panose="02070309020205020404" pitchFamily="49" charset="0"/>
              </a:rPr>
              <a:t>, </a:t>
            </a:r>
            <a:r>
              <a:rPr lang="en-US" sz="1200" dirty="0" err="1">
                <a:cs typeface="Courier New" panose="02070309020205020404" pitchFamily="49" charset="0"/>
              </a:rPr>
              <a:t>gatewayip</a:t>
            </a:r>
            <a:r>
              <a:rPr lang="en-US" sz="1200" dirty="0">
                <a:cs typeface="Courier New" panose="02070309020205020404" pitchFamily="49" charset="0"/>
              </a:rPr>
              <a:t>, </a:t>
            </a:r>
            <a:r>
              <a:rPr lang="en-US" sz="1200" dirty="0" err="1">
                <a:cs typeface="Courier New" panose="02070309020205020404" pitchFamily="49" charset="0"/>
              </a:rPr>
              <a:t>dnsip</a:t>
            </a:r>
            <a:r>
              <a:rPr lang="en-US" sz="1200" dirty="0">
                <a:cs typeface="Courier New" panose="02070309020205020404" pitchFamily="49" charset="0"/>
              </a:rPr>
              <a:t>, </a:t>
            </a:r>
            <a:r>
              <a:rPr lang="en-US" sz="1200" dirty="0" err="1">
                <a:cs typeface="Courier New" panose="02070309020205020404" pitchFamily="49" charset="0"/>
              </a:rPr>
              <a:t>netmask</a:t>
            </a:r>
            <a:r>
              <a:rPr lang="en-US" sz="1200" dirty="0">
                <a:cs typeface="Courier New" panose="02070309020205020404" pitchFamily="49" charset="0"/>
              </a:rPr>
              <a:t>, hostname, </a:t>
            </a:r>
            <a:r>
              <a:rPr lang="en-US" sz="1200" dirty="0" err="1">
                <a:cs typeface="Courier New" panose="02070309020205020404" pitchFamily="49" charset="0"/>
              </a:rPr>
              <a:t>rootpath</a:t>
            </a:r>
            <a:r>
              <a:rPr lang="en-US" sz="1200" dirty="0">
                <a:cs typeface="Courier New" panose="02070309020205020404" pitchFamily="49" charset="0"/>
              </a:rPr>
              <a:t>, </a:t>
            </a:r>
            <a:r>
              <a:rPr lang="en-US" sz="1200" dirty="0" err="1">
                <a:cs typeface="Courier New" panose="02070309020205020404" pitchFamily="49" charset="0"/>
              </a:rPr>
              <a:t>bootfile</a:t>
            </a:r>
            <a:endParaRPr lang="en-US" sz="1200" dirty="0">
              <a:cs typeface="Courier New" panose="02070309020205020404" pitchFamily="49" charset="0"/>
            </a:endParaRPr>
          </a:p>
          <a:p>
            <a:pPr marL="285750" indent="-285750">
              <a:buFont typeface="Wingdings" pitchFamily="2" charset="2"/>
              <a:buChar char="§"/>
            </a:pPr>
            <a:endParaRPr lang="en-US" sz="1200" dirty="0"/>
          </a:p>
        </p:txBody>
      </p:sp>
      <p:sp>
        <p:nvSpPr>
          <p:cNvPr id="5" name="TextBox 1"/>
          <p:cNvSpPr txBox="1">
            <a:spLocks noChangeArrowheads="1"/>
          </p:cNvSpPr>
          <p:nvPr/>
        </p:nvSpPr>
        <p:spPr bwMode="auto">
          <a:xfrm>
            <a:off x="6323946" y="49744"/>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http://www.denx.de/wiki/publish/U-Bootdoc/U-Bootdoc.pdf</a:t>
            </a:r>
            <a:endParaRPr lang="en-US" altLang="en-US" sz="1200" dirty="0" smtClean="0">
              <a:solidFill>
                <a:schemeClr val="bg1">
                  <a:lumMod val="50000"/>
                </a:schemeClr>
              </a:solidFill>
            </a:endParaRPr>
          </a:p>
        </p:txBody>
      </p:sp>
    </p:spTree>
    <p:extLst>
      <p:ext uri="{BB962C8B-B14F-4D97-AF65-F5344CB8AC3E}">
        <p14:creationId xmlns:p14="http://schemas.microsoft.com/office/powerpoint/2010/main" val="25599432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Linux kernel</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117</a:t>
            </a:fld>
            <a:endParaRPr lang="de-DE" dirty="0"/>
          </a:p>
        </p:txBody>
      </p:sp>
      <p:sp>
        <p:nvSpPr>
          <p:cNvPr id="4" name="Content Placeholder 3"/>
          <p:cNvSpPr>
            <a:spLocks noGrp="1"/>
          </p:cNvSpPr>
          <p:nvPr>
            <p:ph idx="1"/>
          </p:nvPr>
        </p:nvSpPr>
        <p:spPr>
          <a:xfrm>
            <a:off x="1080000" y="1800000"/>
            <a:ext cx="9000000" cy="4481227"/>
          </a:xfrm>
        </p:spPr>
        <p:txBody>
          <a:bodyPr/>
          <a:lstStyle/>
          <a:p>
            <a:pPr marL="285750" indent="-285750">
              <a:buClr>
                <a:schemeClr val="tx2"/>
              </a:buClr>
              <a:buFont typeface="Wingdings" pitchFamily="2" charset="2"/>
              <a:buChar char="n"/>
            </a:pPr>
            <a:r>
              <a:rPr lang="en-US" altLang="ja-JP" sz="1400" dirty="0"/>
              <a:t>Linux kernel in the </a:t>
            </a:r>
            <a:r>
              <a:rPr lang="en-US" altLang="ja-JP" sz="1400" dirty="0" smtClean="0"/>
              <a:t>system:</a:t>
            </a:r>
            <a:endParaRPr lang="en-US" altLang="ja-JP" sz="1400" dirty="0"/>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a:latin typeface="Courier New" panose="02070309020205020404" pitchFamily="49" charset="0"/>
              <a:cs typeface="Courier New" panose="02070309020205020404" pitchFamily="49" charset="0"/>
            </a:endParaRPr>
          </a:p>
          <a:p>
            <a:pPr marL="285750" indent="-285750">
              <a:buFont typeface="Wingdings" pitchFamily="2" charset="2"/>
              <a:buChar char="§"/>
            </a:pPr>
            <a:endParaRPr lang="en-US" sz="1400" dirty="0" smtClean="0">
              <a:latin typeface="Courier New" panose="02070309020205020404" pitchFamily="49" charset="0"/>
              <a:cs typeface="Courier New" panose="02070309020205020404" pitchFamily="49" charset="0"/>
            </a:endParaRPr>
          </a:p>
          <a:p>
            <a:pPr marL="285750" indent="-285750">
              <a:buClr>
                <a:schemeClr val="tx2"/>
              </a:buClr>
              <a:buFont typeface="Wingdings" pitchFamily="2" charset="2"/>
              <a:buChar char="n"/>
            </a:pPr>
            <a:r>
              <a:rPr lang="en-US" altLang="ja-JP" sz="1400" dirty="0" smtClean="0"/>
              <a:t>Main roles:</a:t>
            </a:r>
            <a:endParaRPr lang="en-US" altLang="ja-JP" sz="1400" dirty="0"/>
          </a:p>
          <a:p>
            <a:pPr lvl="2"/>
            <a:r>
              <a:rPr lang="en-US" sz="1200" dirty="0"/>
              <a:t>Manage all the hardware resources (32 and 64 bit architectures)</a:t>
            </a:r>
          </a:p>
          <a:p>
            <a:pPr lvl="2"/>
            <a:r>
              <a:rPr lang="en-US" sz="1200" dirty="0"/>
              <a:t>Provide a set of portable, architecture and hardware independent APIs to users</a:t>
            </a:r>
          </a:p>
          <a:p>
            <a:pPr lvl="2"/>
            <a:r>
              <a:rPr lang="en-US" sz="1200" dirty="0"/>
              <a:t>Handle concurrent accesses and usage of hardware </a:t>
            </a:r>
            <a:r>
              <a:rPr lang="en-US" sz="1200" dirty="0" smtClean="0"/>
              <a:t>resources</a:t>
            </a:r>
            <a:endParaRPr lang="en-US" sz="1200" dirty="0"/>
          </a:p>
        </p:txBody>
      </p:sp>
      <p:pic>
        <p:nvPicPr>
          <p:cNvPr id="5" name="Picture 2" descr="C:\Users\minhtran\Desktop\Linux kernel in the system.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90863" y="2061000"/>
            <a:ext cx="3966042" cy="295052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3" descr="C:\Users\minhtran\Desktop\Inside the Linux kernel.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71144" y="2271540"/>
            <a:ext cx="5254056" cy="2916196"/>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flipH="1">
            <a:off x="4112128" y="2271540"/>
            <a:ext cx="1759016" cy="1614660"/>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4112127" y="4256511"/>
            <a:ext cx="1759017" cy="467889"/>
          </a:xfrm>
          <a:prstGeom prst="line">
            <a:avLst/>
          </a:prstGeom>
          <a:ln w="25400">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TextBox 1"/>
          <p:cNvSpPr txBox="1">
            <a:spLocks noChangeArrowheads="1"/>
          </p:cNvSpPr>
          <p:nvPr/>
        </p:nvSpPr>
        <p:spPr bwMode="auto">
          <a:xfrm>
            <a:off x="6311246" y="24344"/>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Tree>
    <p:extLst>
      <p:ext uri="{BB962C8B-B14F-4D97-AF65-F5344CB8AC3E}">
        <p14:creationId xmlns:p14="http://schemas.microsoft.com/office/powerpoint/2010/main" val="435440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altLang="ja-JP" dirty="0"/>
              <a:t>Device tree (1/2)</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118</a:t>
            </a:fld>
            <a:endParaRPr lang="de-DE" dirty="0"/>
          </a:p>
        </p:txBody>
      </p:sp>
      <p:sp>
        <p:nvSpPr>
          <p:cNvPr id="4" name="Content Placeholder 3"/>
          <p:cNvSpPr>
            <a:spLocks noGrp="1"/>
          </p:cNvSpPr>
          <p:nvPr>
            <p:ph idx="1"/>
          </p:nvPr>
        </p:nvSpPr>
        <p:spPr>
          <a:xfrm>
            <a:off x="1080000" y="1800000"/>
            <a:ext cx="9000000" cy="1711238"/>
          </a:xfrm>
        </p:spPr>
        <p:txBody>
          <a:bodyPr/>
          <a:lstStyle/>
          <a:p>
            <a:pPr marL="285750" indent="-285750">
              <a:buClr>
                <a:schemeClr val="tx2"/>
              </a:buClr>
              <a:buFont typeface="Wingdings" pitchFamily="2" charset="2"/>
              <a:buChar char="n"/>
            </a:pPr>
            <a:r>
              <a:rPr lang="en-US" altLang="ja-JP" sz="1400" dirty="0"/>
              <a:t>What is device tree: data structure and language for describing hardware</a:t>
            </a:r>
          </a:p>
          <a:p>
            <a:pPr marL="285750" indent="-285750">
              <a:buClr>
                <a:schemeClr val="tx2"/>
              </a:buClr>
              <a:buFont typeface="Wingdings" pitchFamily="2" charset="2"/>
              <a:buChar char="n"/>
            </a:pPr>
            <a:r>
              <a:rPr lang="en-US" altLang="ja-JP" sz="1400" dirty="0"/>
              <a:t>Why device tree?</a:t>
            </a:r>
            <a:endParaRPr lang="en-US" altLang="ja-JP" sz="1400" dirty="0">
              <a:latin typeface="Courier New" panose="02070309020205020404" pitchFamily="49" charset="0"/>
              <a:cs typeface="Courier New" panose="02070309020205020404" pitchFamily="49" charset="0"/>
            </a:endParaRPr>
          </a:p>
          <a:p>
            <a:pPr lvl="2"/>
            <a:r>
              <a:rPr lang="en-US" altLang="ja-JP" sz="1200" dirty="0"/>
              <a:t>To reduce effort of modification specific code for particular platform.</a:t>
            </a:r>
          </a:p>
          <a:p>
            <a:pPr lvl="2"/>
            <a:r>
              <a:rPr lang="en-US" altLang="ja-JP" sz="1200" b="1" dirty="0"/>
              <a:t>Kernel can be reused </a:t>
            </a:r>
            <a:r>
              <a:rPr lang="en-US" altLang="ja-JP" sz="1200" b="1" dirty="0" smtClean="0"/>
              <a:t>one device tree file between</a:t>
            </a:r>
            <a:r>
              <a:rPr lang="en-US" altLang="ja-JP" sz="1200" b="1" dirty="0"/>
              <a:t/>
            </a:r>
            <a:br>
              <a:rPr lang="en-US" altLang="ja-JP" sz="1200" b="1" dirty="0"/>
            </a:br>
            <a:r>
              <a:rPr lang="en-US" altLang="ja-JP" sz="1200" b="1" dirty="0"/>
              <a:t>many </a:t>
            </a:r>
            <a:r>
              <a:rPr lang="en-US" altLang="ja-JP" sz="1200" b="1" dirty="0" err="1"/>
              <a:t>RCar</a:t>
            </a:r>
            <a:r>
              <a:rPr lang="en-US" altLang="ja-JP" sz="1200" b="1" dirty="0"/>
              <a:t>/RZ-G based </a:t>
            </a:r>
            <a:br>
              <a:rPr lang="en-US" altLang="ja-JP" sz="1200" b="1" dirty="0"/>
            </a:br>
            <a:r>
              <a:rPr lang="en-US" altLang="ja-JP" sz="1200" b="1" dirty="0"/>
              <a:t>platforms.</a:t>
            </a:r>
          </a:p>
        </p:txBody>
      </p:sp>
      <p:grpSp>
        <p:nvGrpSpPr>
          <p:cNvPr id="13" name="Group 12"/>
          <p:cNvGrpSpPr/>
          <p:nvPr/>
        </p:nvGrpSpPr>
        <p:grpSpPr>
          <a:xfrm>
            <a:off x="2400298" y="3537632"/>
            <a:ext cx="3886200" cy="2558368"/>
            <a:chOff x="800100" y="2028825"/>
            <a:chExt cx="3886200" cy="3095625"/>
          </a:xfrm>
        </p:grpSpPr>
        <p:sp>
          <p:nvSpPr>
            <p:cNvPr id="14" name="Rectangle 13"/>
            <p:cNvSpPr/>
            <p:nvPr/>
          </p:nvSpPr>
          <p:spPr>
            <a:xfrm>
              <a:off x="800100" y="2028825"/>
              <a:ext cx="3886200" cy="3095625"/>
            </a:xfrm>
            <a:prstGeom prst="rect">
              <a:avLst/>
            </a:prstGeom>
            <a:solidFill>
              <a:schemeClr val="bg1">
                <a:lumMod val="85000"/>
              </a:schemeClr>
            </a:solidFill>
          </p:spPr>
          <p:style>
            <a:lnRef idx="1">
              <a:schemeClr val="dk1"/>
            </a:lnRef>
            <a:fillRef idx="2">
              <a:schemeClr val="dk1"/>
            </a:fillRef>
            <a:effectRef idx="1">
              <a:schemeClr val="dk1"/>
            </a:effectRef>
            <a:fontRef idx="minor">
              <a:schemeClr val="dk1"/>
            </a:fontRef>
          </p:style>
          <p:txBody>
            <a:bodyPr rot="0" spcFirstLastPara="0" vert="horz" wrap="square" lIns="91440" tIns="45720" rIns="0" bIns="0" numCol="1" spcCol="0" rtlCol="0" fromWordArt="0" anchor="b" anchorCtr="0" forceAA="0" compatLnSpc="1">
              <a:prstTxWarp prst="textNoShape">
                <a:avLst/>
              </a:prstTxWarp>
              <a:noAutofit/>
            </a:bodyPr>
            <a:lstStyle/>
            <a:p>
              <a:pPr marL="0" marR="0">
                <a:lnSpc>
                  <a:spcPts val="1600"/>
                </a:lnSpc>
                <a:spcBef>
                  <a:spcPts val="0"/>
                </a:spcBef>
                <a:spcAft>
                  <a:spcPts val="0"/>
                </a:spcAft>
              </a:pPr>
              <a:r>
                <a:rPr lang="en-US" sz="2000" dirty="0" smtClean="0">
                  <a:effectLst/>
                  <a:latin typeface="Times New Roman"/>
                  <a:ea typeface="MS Mincho"/>
                </a:rPr>
                <a:t>Linux kernel</a:t>
              </a:r>
              <a:endParaRPr lang="en-US" sz="2000" dirty="0">
                <a:effectLst/>
                <a:latin typeface="Times New Roman"/>
                <a:ea typeface="MS Mincho"/>
              </a:endParaRPr>
            </a:p>
          </p:txBody>
        </p:sp>
        <p:sp>
          <p:nvSpPr>
            <p:cNvPr id="15" name="Rectangle 14"/>
            <p:cNvSpPr/>
            <p:nvPr/>
          </p:nvSpPr>
          <p:spPr>
            <a:xfrm>
              <a:off x="1190624" y="2247897"/>
              <a:ext cx="1914525" cy="1038225"/>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2000" dirty="0" smtClean="0">
                  <a:effectLst/>
                  <a:latin typeface="Times New Roman"/>
                  <a:ea typeface="MS Mincho"/>
                </a:rPr>
                <a:t>Drivers</a:t>
              </a:r>
              <a:endParaRPr lang="en-US" sz="2000" dirty="0">
                <a:effectLst/>
                <a:latin typeface="Times New Roman"/>
                <a:ea typeface="MS Mincho"/>
              </a:endParaRPr>
            </a:p>
          </p:txBody>
        </p:sp>
        <p:sp>
          <p:nvSpPr>
            <p:cNvPr id="16" name="Rectangle 15"/>
            <p:cNvSpPr/>
            <p:nvPr/>
          </p:nvSpPr>
          <p:spPr>
            <a:xfrm>
              <a:off x="1190624" y="3514723"/>
              <a:ext cx="1914525" cy="1038225"/>
            </a:xfrm>
            <a:prstGeom prst="rect">
              <a:avLst/>
            </a:prstGeom>
            <a:solidFill>
              <a:schemeClr val="accent4">
                <a:lumMod val="40000"/>
                <a:lumOff val="60000"/>
              </a:schemeClr>
            </a:solidFill>
          </p:spPr>
          <p:style>
            <a:lnRef idx="1">
              <a:schemeClr val="accent4"/>
            </a:lnRef>
            <a:fillRef idx="2">
              <a:schemeClr val="accent4"/>
            </a:fillRef>
            <a:effectRef idx="1">
              <a:schemeClr val="accent4"/>
            </a:effectRef>
            <a:fontRef idx="minor">
              <a:schemeClr val="dk1"/>
            </a:fontRef>
          </p:style>
          <p:txBody>
            <a:bodyPr rot="0" spcFirstLastPara="0" vert="horz" wrap="square" lIns="91440" tIns="91440" rIns="91440" bIns="9144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2000" dirty="0" smtClean="0">
                  <a:effectLst/>
                  <a:latin typeface="Times New Roman"/>
                  <a:ea typeface="MS Mincho"/>
                </a:rPr>
                <a:t>System setting</a:t>
              </a:r>
              <a:endParaRPr lang="en-US" sz="2000" dirty="0">
                <a:effectLst/>
                <a:latin typeface="Times New Roman"/>
                <a:ea typeface="MS Mincho"/>
              </a:endParaRPr>
            </a:p>
          </p:txBody>
        </p:sp>
        <p:sp>
          <p:nvSpPr>
            <p:cNvPr id="17" name="Rectangle 16"/>
            <p:cNvSpPr/>
            <p:nvPr/>
          </p:nvSpPr>
          <p:spPr>
            <a:xfrm>
              <a:off x="3105150" y="2247897"/>
              <a:ext cx="1390650" cy="2305051"/>
            </a:xfrm>
            <a:prstGeom prst="rect">
              <a:avLst/>
            </a:prstGeom>
            <a:solidFill>
              <a:schemeClr val="accent5">
                <a:lumMod val="40000"/>
                <a:lumOff val="60000"/>
              </a:schemeClr>
            </a:solidFill>
            <a:ln>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2000" dirty="0" smtClean="0">
                  <a:effectLst/>
                  <a:latin typeface="Times New Roman"/>
                  <a:ea typeface="MS Mincho"/>
                </a:rPr>
                <a:t>Device tree -</a:t>
              </a:r>
            </a:p>
            <a:p>
              <a:pPr marL="0" marR="0" algn="ctr">
                <a:lnSpc>
                  <a:spcPts val="1600"/>
                </a:lnSpc>
                <a:spcBef>
                  <a:spcPts val="0"/>
                </a:spcBef>
                <a:spcAft>
                  <a:spcPts val="0"/>
                </a:spcAft>
              </a:pPr>
              <a:r>
                <a:rPr lang="en-US" sz="2000" dirty="0" smtClean="0">
                  <a:latin typeface="Times New Roman"/>
                  <a:ea typeface="MS Mincho"/>
                </a:rPr>
                <a:t>HW description</a:t>
              </a:r>
              <a:endParaRPr lang="en-US" sz="2000" dirty="0">
                <a:effectLst/>
                <a:latin typeface="Times New Roman"/>
                <a:ea typeface="MS Mincho"/>
              </a:endParaRPr>
            </a:p>
          </p:txBody>
        </p:sp>
      </p:grpSp>
      <p:grpSp>
        <p:nvGrpSpPr>
          <p:cNvPr id="18" name="Group 17"/>
          <p:cNvGrpSpPr/>
          <p:nvPr/>
        </p:nvGrpSpPr>
        <p:grpSpPr>
          <a:xfrm>
            <a:off x="6486524" y="2108166"/>
            <a:ext cx="5248276" cy="4292634"/>
            <a:chOff x="4391025" y="2171917"/>
            <a:chExt cx="5248276" cy="4292634"/>
          </a:xfrm>
        </p:grpSpPr>
        <p:sp>
          <p:nvSpPr>
            <p:cNvPr id="19" name="TextBox 18"/>
            <p:cNvSpPr txBox="1"/>
            <p:nvPr/>
          </p:nvSpPr>
          <p:spPr>
            <a:xfrm>
              <a:off x="4391025" y="2171917"/>
              <a:ext cx="5248276" cy="3970318"/>
            </a:xfrm>
            <a:prstGeom prst="rect">
              <a:avLst/>
            </a:prstGeom>
            <a:solidFill>
              <a:schemeClr val="accent5">
                <a:lumMod val="40000"/>
                <a:lumOff val="60000"/>
              </a:schemeClr>
            </a:solidFill>
            <a:ln>
              <a:solidFill>
                <a:srgbClr val="FF0000"/>
              </a:solidFill>
            </a:ln>
          </p:spPr>
          <p:txBody>
            <a:bodyPr wrap="square" rtlCol="0">
              <a:spAutoFit/>
            </a:bodyPr>
            <a:lstStyle/>
            <a:p>
              <a:r>
                <a:rPr lang="en-US" sz="1200" dirty="0"/>
                <a:t>/dts-v1/;</a:t>
              </a:r>
            </a:p>
            <a:p>
              <a:r>
                <a:rPr lang="en-US" sz="1200" dirty="0"/>
                <a:t>#include "r8a7743-iwg20m.dtsi"</a:t>
              </a:r>
            </a:p>
            <a:p>
              <a:r>
                <a:rPr lang="en-US" sz="1200" dirty="0"/>
                <a:t>#include &lt;</a:t>
              </a:r>
              <a:r>
                <a:rPr lang="en-US" sz="1200" dirty="0" err="1"/>
                <a:t>dt</a:t>
              </a:r>
              <a:r>
                <a:rPr lang="en-US" sz="1200" dirty="0"/>
                <a:t>-bindings/</a:t>
              </a:r>
              <a:r>
                <a:rPr lang="en-US" sz="1200" dirty="0" err="1"/>
                <a:t>gpio</a:t>
              </a:r>
              <a:r>
                <a:rPr lang="en-US" sz="1200" dirty="0"/>
                <a:t>/</a:t>
              </a:r>
              <a:r>
                <a:rPr lang="en-US" sz="1200" dirty="0" err="1"/>
                <a:t>gpio.h</a:t>
              </a:r>
              <a:r>
                <a:rPr lang="en-US" sz="1200" dirty="0"/>
                <a:t>&gt;</a:t>
              </a:r>
            </a:p>
            <a:p>
              <a:r>
                <a:rPr lang="en-US" sz="1200" dirty="0"/>
                <a:t>#include &lt;</a:t>
              </a:r>
              <a:r>
                <a:rPr lang="en-US" sz="1200" dirty="0" err="1"/>
                <a:t>dt</a:t>
              </a:r>
              <a:r>
                <a:rPr lang="en-US" sz="1200" dirty="0"/>
                <a:t>-bindings/input/</a:t>
              </a:r>
              <a:r>
                <a:rPr lang="en-US" sz="1200" dirty="0" err="1"/>
                <a:t>input.h</a:t>
              </a:r>
              <a:r>
                <a:rPr lang="en-US" sz="1200" dirty="0"/>
                <a:t>&gt;</a:t>
              </a:r>
            </a:p>
            <a:p>
              <a:endParaRPr lang="en-US" sz="1200" dirty="0"/>
            </a:p>
            <a:p>
              <a:r>
                <a:rPr lang="en-US" sz="1200" dirty="0"/>
                <a:t>/ {</a:t>
              </a:r>
            </a:p>
            <a:p>
              <a:r>
                <a:rPr lang="en-US" sz="1200" dirty="0"/>
                <a:t>	model = "</a:t>
              </a:r>
              <a:r>
                <a:rPr lang="en-US" sz="1200" dirty="0" err="1"/>
                <a:t>iWave</a:t>
              </a:r>
              <a:r>
                <a:rPr lang="en-US" sz="1200" dirty="0"/>
                <a:t> RainboW-G20M-Q7 Board based on </a:t>
              </a:r>
              <a:r>
                <a:rPr lang="en-US" sz="1200" dirty="0" err="1"/>
                <a:t>Renesas</a:t>
              </a:r>
              <a:r>
                <a:rPr lang="en-US" sz="1200" dirty="0"/>
                <a:t> RZ/G1M, RZ/G1N";</a:t>
              </a:r>
            </a:p>
            <a:p>
              <a:r>
                <a:rPr lang="en-US" sz="1200" dirty="0"/>
                <a:t>	compatible = "iw,iwg20m", "iw,iwg20m_q7", "renesas,r8a7743";</a:t>
              </a:r>
            </a:p>
            <a:p>
              <a:endParaRPr lang="en-US" sz="1200" dirty="0"/>
            </a:p>
            <a:p>
              <a:r>
                <a:rPr lang="en-US" sz="1200" dirty="0"/>
                <a:t>	aliases {</a:t>
              </a:r>
            </a:p>
            <a:p>
              <a:r>
                <a:rPr lang="en-US" sz="1200" dirty="0"/>
                <a:t>		serial0 = &amp;scif0;</a:t>
              </a:r>
            </a:p>
            <a:p>
              <a:r>
                <a:rPr lang="en-US" sz="1200" dirty="0"/>
                <a:t>		serial1 = &amp;scif1;</a:t>
              </a:r>
            </a:p>
            <a:p>
              <a:r>
                <a:rPr lang="en-US" sz="1200" dirty="0"/>
                <a:t>		serial2 = &amp;scif4;</a:t>
              </a:r>
            </a:p>
            <a:p>
              <a:r>
                <a:rPr lang="en-US" sz="1200" dirty="0"/>
                <a:t>		serial3 = &amp;scifb1;</a:t>
              </a:r>
            </a:p>
            <a:p>
              <a:r>
                <a:rPr lang="en-US" sz="1200" dirty="0"/>
                <a:t>		serial4 = &amp;hscif1;</a:t>
              </a:r>
            </a:p>
            <a:p>
              <a:r>
                <a:rPr lang="en-US" sz="1200" dirty="0"/>
                <a:t>		rev	= &amp;q7_common;</a:t>
              </a:r>
            </a:p>
            <a:p>
              <a:r>
                <a:rPr lang="en-US" sz="1200" dirty="0"/>
                <a:t>	};</a:t>
              </a:r>
            </a:p>
            <a:p>
              <a:endParaRPr lang="en-US" sz="1200" dirty="0"/>
            </a:p>
            <a:p>
              <a:r>
                <a:rPr lang="en-US" sz="1200" dirty="0"/>
                <a:t>	memory@40000000 {</a:t>
              </a:r>
            </a:p>
          </p:txBody>
        </p:sp>
        <p:sp>
          <p:nvSpPr>
            <p:cNvPr id="20" name="TextBox 19"/>
            <p:cNvSpPr txBox="1"/>
            <p:nvPr/>
          </p:nvSpPr>
          <p:spPr>
            <a:xfrm>
              <a:off x="4391025" y="6156774"/>
              <a:ext cx="5248276" cy="307777"/>
            </a:xfrm>
            <a:prstGeom prst="rect">
              <a:avLst/>
            </a:prstGeom>
            <a:noFill/>
          </p:spPr>
          <p:txBody>
            <a:bodyPr wrap="square" rtlCol="0">
              <a:spAutoFit/>
            </a:bodyPr>
            <a:lstStyle/>
            <a:p>
              <a:r>
                <a:rPr lang="en-US" sz="1400" i="1" dirty="0" smtClean="0"/>
                <a:t>Example of device tree: r8a7743-iwg20m_q7.dts</a:t>
              </a:r>
              <a:endParaRPr lang="en-US" sz="1400" i="1" dirty="0"/>
            </a:p>
          </p:txBody>
        </p:sp>
      </p:grpSp>
    </p:spTree>
    <p:extLst>
      <p:ext uri="{BB962C8B-B14F-4D97-AF65-F5344CB8AC3E}">
        <p14:creationId xmlns:p14="http://schemas.microsoft.com/office/powerpoint/2010/main" val="15220160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altLang="ja-JP" dirty="0"/>
              <a:t>Device tree (2/2)</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119</a:t>
            </a:fld>
            <a:endParaRPr lang="de-DE" dirty="0"/>
          </a:p>
        </p:txBody>
      </p:sp>
      <p:sp>
        <p:nvSpPr>
          <p:cNvPr id="4" name="Content Placeholder 3"/>
          <p:cNvSpPr>
            <a:spLocks noGrp="1"/>
          </p:cNvSpPr>
          <p:nvPr>
            <p:ph idx="1"/>
          </p:nvPr>
        </p:nvSpPr>
        <p:spPr>
          <a:xfrm>
            <a:off x="1080000" y="1800000"/>
            <a:ext cx="9000000" cy="562398"/>
          </a:xfrm>
        </p:spPr>
        <p:txBody>
          <a:bodyPr/>
          <a:lstStyle/>
          <a:p>
            <a:pPr marL="285750" indent="-285750">
              <a:buClr>
                <a:schemeClr val="tx2"/>
              </a:buClr>
              <a:buFont typeface="Wingdings" pitchFamily="2" charset="2"/>
              <a:buChar char="n"/>
            </a:pPr>
            <a:r>
              <a:rPr lang="en-US" altLang="ja-JP" sz="1400" dirty="0"/>
              <a:t>Why device tree?</a:t>
            </a:r>
            <a:endParaRPr lang="en-US" altLang="ja-JP" sz="1400" b="1" dirty="0"/>
          </a:p>
          <a:p>
            <a:pPr lvl="2"/>
            <a:r>
              <a:rPr lang="en-US" altLang="ja-JP" sz="1200" b="1" dirty="0"/>
              <a:t>Kernel can be reused between many </a:t>
            </a:r>
            <a:r>
              <a:rPr lang="en-US" altLang="ja-JP" sz="1200" b="1" dirty="0" err="1"/>
              <a:t>RCar</a:t>
            </a:r>
            <a:r>
              <a:rPr lang="en-US" altLang="ja-JP" sz="1200" b="1" dirty="0"/>
              <a:t>/RZ-G based platforms</a:t>
            </a:r>
            <a:r>
              <a:rPr lang="en-US" altLang="ja-JP" sz="1200" b="1" dirty="0" smtClean="0"/>
              <a:t>.</a:t>
            </a:r>
            <a:endParaRPr lang="en-US" altLang="ja-JP" sz="1200" b="1" dirty="0"/>
          </a:p>
        </p:txBody>
      </p:sp>
      <p:sp>
        <p:nvSpPr>
          <p:cNvPr id="5" name="Rectangle 4"/>
          <p:cNvSpPr/>
          <p:nvPr/>
        </p:nvSpPr>
        <p:spPr>
          <a:xfrm>
            <a:off x="1785938" y="3285351"/>
            <a:ext cx="2257425" cy="66675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Kernel boot from RAM</a:t>
            </a:r>
          </a:p>
        </p:txBody>
      </p:sp>
      <p:sp>
        <p:nvSpPr>
          <p:cNvPr id="6" name="Rectangle 5"/>
          <p:cNvSpPr/>
          <p:nvPr/>
        </p:nvSpPr>
        <p:spPr>
          <a:xfrm>
            <a:off x="1785938" y="4237851"/>
            <a:ext cx="2257425" cy="66675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Read device tree blob of </a:t>
            </a:r>
            <a:r>
              <a:rPr lang="en-US" sz="1200" b="1" dirty="0" smtClean="0">
                <a:solidFill>
                  <a:srgbClr val="FF0000"/>
                </a:solidFill>
                <a:effectLst/>
                <a:latin typeface="Times New Roman"/>
                <a:ea typeface="MS Mincho"/>
              </a:rPr>
              <a:t>RZG1M </a:t>
            </a:r>
            <a:r>
              <a:rPr lang="en-US" sz="1200" b="1" dirty="0" smtClean="0">
                <a:effectLst/>
                <a:latin typeface="Times New Roman"/>
                <a:ea typeface="MS Mincho"/>
              </a:rPr>
              <a:t>(DTB)</a:t>
            </a:r>
          </a:p>
        </p:txBody>
      </p:sp>
      <p:sp>
        <p:nvSpPr>
          <p:cNvPr id="7" name="Rectangle 6"/>
          <p:cNvSpPr/>
          <p:nvPr/>
        </p:nvSpPr>
        <p:spPr>
          <a:xfrm>
            <a:off x="1785938" y="5190351"/>
            <a:ext cx="2257425" cy="66675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Load and configure system/ module as description in DTB</a:t>
            </a:r>
          </a:p>
        </p:txBody>
      </p:sp>
      <p:sp>
        <p:nvSpPr>
          <p:cNvPr id="8" name="Rectangle 7"/>
          <p:cNvSpPr/>
          <p:nvPr/>
        </p:nvSpPr>
        <p:spPr>
          <a:xfrm>
            <a:off x="6662738" y="3285351"/>
            <a:ext cx="2257425" cy="66675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Kernel boot from RAM</a:t>
            </a:r>
          </a:p>
        </p:txBody>
      </p:sp>
      <p:sp>
        <p:nvSpPr>
          <p:cNvPr id="9" name="Rectangle 8"/>
          <p:cNvSpPr/>
          <p:nvPr/>
        </p:nvSpPr>
        <p:spPr>
          <a:xfrm>
            <a:off x="6662738" y="4237851"/>
            <a:ext cx="2257425" cy="666750"/>
          </a:xfrm>
          <a:prstGeom prst="rect">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Read device tree blob of</a:t>
            </a:r>
            <a:br>
              <a:rPr lang="en-US" sz="1200" b="1" dirty="0" smtClean="0">
                <a:effectLst/>
                <a:latin typeface="Times New Roman"/>
                <a:ea typeface="MS Mincho"/>
              </a:rPr>
            </a:br>
            <a:r>
              <a:rPr lang="en-US" sz="1200" b="1" dirty="0" err="1" smtClean="0">
                <a:solidFill>
                  <a:srgbClr val="FF0000"/>
                </a:solidFill>
                <a:latin typeface="Times New Roman"/>
                <a:ea typeface="MS Mincho"/>
              </a:rPr>
              <a:t>iWave</a:t>
            </a:r>
            <a:r>
              <a:rPr lang="en-US" sz="1200" b="1" dirty="0" smtClean="0">
                <a:solidFill>
                  <a:srgbClr val="FF0000"/>
                </a:solidFill>
                <a:latin typeface="Times New Roman"/>
                <a:ea typeface="MS Mincho"/>
              </a:rPr>
              <a:t> </a:t>
            </a:r>
            <a:r>
              <a:rPr lang="en-US" sz="1200" b="1" dirty="0" smtClean="0">
                <a:effectLst/>
                <a:latin typeface="Times New Roman"/>
                <a:ea typeface="MS Mincho"/>
              </a:rPr>
              <a:t>(DTB)</a:t>
            </a:r>
          </a:p>
        </p:txBody>
      </p:sp>
      <p:sp>
        <p:nvSpPr>
          <p:cNvPr id="10" name="Rectangle 9"/>
          <p:cNvSpPr/>
          <p:nvPr/>
        </p:nvSpPr>
        <p:spPr>
          <a:xfrm>
            <a:off x="6662738" y="5190351"/>
            <a:ext cx="2257425" cy="666750"/>
          </a:xfrm>
          <a:prstGeom prst="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Load and configure system/ module as description in DTB</a:t>
            </a:r>
          </a:p>
        </p:txBody>
      </p:sp>
      <p:sp>
        <p:nvSpPr>
          <p:cNvPr id="11" name="TextBox 10"/>
          <p:cNvSpPr txBox="1"/>
          <p:nvPr/>
        </p:nvSpPr>
        <p:spPr>
          <a:xfrm>
            <a:off x="1409700" y="6047601"/>
            <a:ext cx="3009900" cy="276999"/>
          </a:xfrm>
          <a:prstGeom prst="rect">
            <a:avLst/>
          </a:prstGeom>
          <a:noFill/>
        </p:spPr>
        <p:txBody>
          <a:bodyPr wrap="square" rtlCol="0">
            <a:spAutoFit/>
          </a:bodyPr>
          <a:lstStyle/>
          <a:p>
            <a:r>
              <a:rPr lang="en-US" sz="1200" dirty="0" smtClean="0"/>
              <a:t>A part of booting process of RZ1GM</a:t>
            </a:r>
            <a:endParaRPr lang="en-US" sz="1200" dirty="0"/>
          </a:p>
        </p:txBody>
      </p:sp>
      <p:sp>
        <p:nvSpPr>
          <p:cNvPr id="12" name="TextBox 11"/>
          <p:cNvSpPr txBox="1"/>
          <p:nvPr/>
        </p:nvSpPr>
        <p:spPr>
          <a:xfrm>
            <a:off x="6286500" y="6047601"/>
            <a:ext cx="3009900" cy="276999"/>
          </a:xfrm>
          <a:prstGeom prst="rect">
            <a:avLst/>
          </a:prstGeom>
          <a:noFill/>
        </p:spPr>
        <p:txBody>
          <a:bodyPr wrap="square" rtlCol="0">
            <a:spAutoFit/>
          </a:bodyPr>
          <a:lstStyle/>
          <a:p>
            <a:r>
              <a:rPr lang="en-US" sz="1200" dirty="0" smtClean="0"/>
              <a:t>A part of booting process of </a:t>
            </a:r>
            <a:r>
              <a:rPr lang="en-US" sz="1200" dirty="0" err="1" smtClean="0"/>
              <a:t>iWave</a:t>
            </a:r>
            <a:endParaRPr lang="en-US" sz="1200" dirty="0"/>
          </a:p>
        </p:txBody>
      </p:sp>
      <p:sp>
        <p:nvSpPr>
          <p:cNvPr id="13" name="TextBox 12"/>
          <p:cNvSpPr txBox="1"/>
          <p:nvPr/>
        </p:nvSpPr>
        <p:spPr>
          <a:xfrm>
            <a:off x="4243389" y="2456676"/>
            <a:ext cx="2181225" cy="830997"/>
          </a:xfrm>
          <a:prstGeom prst="rect">
            <a:avLst/>
          </a:prstGeom>
          <a:solidFill>
            <a:schemeClr val="bg1"/>
          </a:solidFill>
          <a:ln w="12700">
            <a:noFill/>
          </a:ln>
          <a:effectLst>
            <a:glow rad="101600">
              <a:schemeClr val="accent5">
                <a:satMod val="175000"/>
                <a:alpha val="40000"/>
              </a:schemeClr>
            </a:glow>
          </a:effectLst>
        </p:spPr>
        <p:txBody>
          <a:bodyPr wrap="square" rtlCol="0">
            <a:spAutoFit/>
          </a:bodyPr>
          <a:lstStyle/>
          <a:p>
            <a:r>
              <a:rPr lang="en-US" sz="1600" dirty="0" smtClean="0">
                <a:solidFill>
                  <a:srgbClr val="FF0000"/>
                </a:solidFill>
              </a:rPr>
              <a:t>Modify, build, load much easier and faster than Kernel</a:t>
            </a:r>
            <a:endParaRPr lang="en-US" sz="1600" dirty="0">
              <a:solidFill>
                <a:srgbClr val="FF0000"/>
              </a:solidFill>
            </a:endParaRPr>
          </a:p>
        </p:txBody>
      </p:sp>
      <p:cxnSp>
        <p:nvCxnSpPr>
          <p:cNvPr id="14" name="Straight Connector 13"/>
          <p:cNvCxnSpPr>
            <a:stCxn id="13" idx="2"/>
            <a:endCxn id="6" idx="3"/>
          </p:cNvCxnSpPr>
          <p:nvPr/>
        </p:nvCxnSpPr>
        <p:spPr>
          <a:xfrm flipH="1">
            <a:off x="4043363" y="3287673"/>
            <a:ext cx="1290639" cy="1283553"/>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a:stCxn id="13" idx="2"/>
            <a:endCxn id="9" idx="1"/>
          </p:cNvCxnSpPr>
          <p:nvPr/>
        </p:nvCxnSpPr>
        <p:spPr>
          <a:xfrm>
            <a:off x="5334002" y="3287673"/>
            <a:ext cx="1328736" cy="1283553"/>
          </a:xfrm>
          <a:prstGeom prst="line">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7183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HARDWARE REQUIREMENT &amp; CONFIGURATION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a:t>
            </a:fld>
            <a:endParaRPr lang="de-DE" dirty="0"/>
          </a:p>
        </p:txBody>
      </p:sp>
      <p:sp>
        <p:nvSpPr>
          <p:cNvPr id="44" name="Rectangle 43"/>
          <p:cNvSpPr/>
          <p:nvPr/>
        </p:nvSpPr>
        <p:spPr>
          <a:xfrm>
            <a:off x="8382000" y="1896780"/>
            <a:ext cx="1594485" cy="101473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effectLst/>
                <a:latin typeface="Arial"/>
                <a:ea typeface="MS Mincho"/>
                <a:cs typeface="Times New Roman"/>
              </a:rPr>
              <a:t>Windows PC</a:t>
            </a:r>
            <a:endParaRPr lang="en-US" sz="1000" kern="100">
              <a:effectLst/>
              <a:latin typeface="Arial"/>
              <a:ea typeface="MS Mincho"/>
              <a:cs typeface="Times New Roman"/>
            </a:endParaRPr>
          </a:p>
        </p:txBody>
      </p:sp>
      <p:grpSp>
        <p:nvGrpSpPr>
          <p:cNvPr id="45" name="Group 44"/>
          <p:cNvGrpSpPr/>
          <p:nvPr/>
        </p:nvGrpSpPr>
        <p:grpSpPr>
          <a:xfrm>
            <a:off x="8542337" y="2182529"/>
            <a:ext cx="1273810" cy="728981"/>
            <a:chOff x="0" y="1"/>
            <a:chExt cx="1273810" cy="728981"/>
          </a:xfrm>
        </p:grpSpPr>
        <p:grpSp>
          <p:nvGrpSpPr>
            <p:cNvPr id="46" name="Group 45"/>
            <p:cNvGrpSpPr/>
            <p:nvPr/>
          </p:nvGrpSpPr>
          <p:grpSpPr>
            <a:xfrm>
              <a:off x="0" y="1"/>
              <a:ext cx="1273810" cy="728981"/>
              <a:chOff x="0" y="1"/>
              <a:chExt cx="1274440" cy="729138"/>
            </a:xfrm>
          </p:grpSpPr>
          <p:grpSp>
            <p:nvGrpSpPr>
              <p:cNvPr id="48" name="Group 47"/>
              <p:cNvGrpSpPr/>
              <p:nvPr/>
            </p:nvGrpSpPr>
            <p:grpSpPr>
              <a:xfrm>
                <a:off x="0" y="1"/>
                <a:ext cx="726217" cy="729138"/>
                <a:chOff x="0" y="0"/>
                <a:chExt cx="1656184" cy="1662844"/>
              </a:xfrm>
            </p:grpSpPr>
            <p:sp>
              <p:nvSpPr>
                <p:cNvPr id="50" name="Oval 49"/>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1" name="Rectangle 50"/>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2" name="Rounded Rectangle 51"/>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53" name="Rectangle 52"/>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grpSp>
          <p:sp>
            <p:nvSpPr>
              <p:cNvPr id="49" name="Cube 48"/>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pic>
          <p:nvPicPr>
            <p:cNvPr id="47" name="Picture 4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 y="50800"/>
              <a:ext cx="603250" cy="317500"/>
            </a:xfrm>
            <a:prstGeom prst="rect">
              <a:avLst/>
            </a:prstGeom>
          </p:spPr>
        </p:pic>
      </p:grpSp>
      <p:sp>
        <p:nvSpPr>
          <p:cNvPr id="39" name="Inhaltsplatzhalter 3"/>
          <p:cNvSpPr>
            <a:spLocks noGrp="1"/>
          </p:cNvSpPr>
          <p:nvPr>
            <p:ph idx="1"/>
          </p:nvPr>
        </p:nvSpPr>
        <p:spPr>
          <a:xfrm>
            <a:off x="1080000" y="1800000"/>
            <a:ext cx="9000000" cy="3400931"/>
          </a:xfrm>
        </p:spPr>
        <p:txBody>
          <a:bodyPr/>
          <a:lstStyle/>
          <a:p>
            <a:pPr marL="0" lvl="1">
              <a:lnSpc>
                <a:spcPct val="100000"/>
              </a:lnSpc>
              <a:spcBef>
                <a:spcPts val="1000"/>
              </a:spcBef>
              <a:spcAft>
                <a:spcPts val="0"/>
              </a:spcAft>
            </a:pPr>
            <a:r>
              <a:rPr lang="en-US" altLang="ja-JP" sz="1400" dirty="0" smtClean="0"/>
              <a:t>Windows PC: Use for control  </a:t>
            </a:r>
            <a:r>
              <a:rPr lang="en-US" altLang="ja-JP" sz="1400" dirty="0" err="1" smtClean="0"/>
              <a:t>Dev</a:t>
            </a:r>
            <a:r>
              <a:rPr lang="en-US" altLang="ja-JP" sz="1400" dirty="0" smtClean="0"/>
              <a:t> board by command line through terminal</a:t>
            </a:r>
          </a:p>
          <a:p>
            <a:pPr marL="392113" lvl="2">
              <a:lnSpc>
                <a:spcPct val="100000"/>
              </a:lnSpc>
              <a:spcBef>
                <a:spcPts val="1000"/>
              </a:spcBef>
              <a:spcAft>
                <a:spcPts val="0"/>
              </a:spcAft>
            </a:pPr>
            <a:r>
              <a:rPr lang="en-US" altLang="ja-JP" sz="1200" dirty="0" smtClean="0"/>
              <a:t>Terminal: Use SW </a:t>
            </a:r>
            <a:r>
              <a:rPr lang="en-US" altLang="ja-JP" sz="1200" dirty="0" err="1" smtClean="0"/>
              <a:t>Tera</a:t>
            </a:r>
            <a:r>
              <a:rPr lang="en-US" altLang="ja-JP" sz="1200" dirty="0" smtClean="0"/>
              <a:t> Term</a:t>
            </a:r>
          </a:p>
          <a:p>
            <a:pPr marL="392113" lvl="2">
              <a:lnSpc>
                <a:spcPct val="100000"/>
              </a:lnSpc>
              <a:spcBef>
                <a:spcPts val="1000"/>
              </a:spcBef>
              <a:spcAft>
                <a:spcPts val="0"/>
              </a:spcAft>
            </a:pPr>
            <a:r>
              <a:rPr lang="en-US" altLang="ja-JP" sz="1200" dirty="0" smtClean="0"/>
              <a:t>Communication: Serial (USB – micro USB)</a:t>
            </a:r>
          </a:p>
          <a:p>
            <a:pPr marL="392113" lvl="2">
              <a:lnSpc>
                <a:spcPct val="100000"/>
              </a:lnSpc>
              <a:spcBef>
                <a:spcPts val="1000"/>
              </a:spcBef>
              <a:spcAft>
                <a:spcPts val="0"/>
              </a:spcAft>
            </a:pPr>
            <a:r>
              <a:rPr lang="en-US" altLang="ja-JP" sz="1200" dirty="0"/>
              <a:t>Driver Requirement on PC: FT232R driver (http://</a:t>
            </a:r>
            <a:r>
              <a:rPr lang="en-US" altLang="ja-JP" sz="1200" dirty="0" smtClean="0"/>
              <a:t>www.usb-drivers.org/ft232r-usb-uart-driver.html)</a:t>
            </a:r>
            <a:endParaRPr lang="en-US" altLang="ja-JP" sz="1200" dirty="0"/>
          </a:p>
          <a:p>
            <a:pPr marL="392113" lvl="2">
              <a:lnSpc>
                <a:spcPct val="100000"/>
              </a:lnSpc>
              <a:spcBef>
                <a:spcPts val="1000"/>
              </a:spcBef>
              <a:spcAft>
                <a:spcPts val="0"/>
              </a:spcAft>
            </a:pPr>
            <a:r>
              <a:rPr lang="en-US" altLang="ja-JP" sz="1200" dirty="0" smtClean="0"/>
              <a:t>Useful functions:</a:t>
            </a:r>
          </a:p>
          <a:p>
            <a:pPr marL="576263" lvl="3">
              <a:lnSpc>
                <a:spcPct val="100000"/>
              </a:lnSpc>
              <a:spcBef>
                <a:spcPts val="1000"/>
              </a:spcBef>
              <a:spcAft>
                <a:spcPts val="0"/>
              </a:spcAft>
            </a:pPr>
            <a:r>
              <a:rPr lang="en-US" altLang="ja-JP" sz="1200" dirty="0" smtClean="0"/>
              <a:t>Input parameter for Board before start System: </a:t>
            </a:r>
            <a:r>
              <a:rPr lang="en-US" sz="1200" dirty="0"/>
              <a:t>Setup CMA</a:t>
            </a:r>
            <a:r>
              <a:rPr lang="en-US" sz="1200" b="1" dirty="0"/>
              <a:t>-1</a:t>
            </a:r>
            <a:r>
              <a:rPr lang="en-US" sz="1200" dirty="0"/>
              <a:t> </a:t>
            </a:r>
            <a:r>
              <a:rPr lang="en-US" sz="1200" dirty="0" smtClean="0"/>
              <a:t>size, setup </a:t>
            </a:r>
            <a:r>
              <a:rPr lang="en-US" sz="1200" dirty="0"/>
              <a:t>debug log console </a:t>
            </a:r>
            <a:r>
              <a:rPr lang="en-US" sz="1200" dirty="0" smtClean="0"/>
              <a:t>port, choose </a:t>
            </a:r>
            <a:r>
              <a:rPr lang="en-US" sz="1200" dirty="0"/>
              <a:t>boot </a:t>
            </a:r>
            <a:r>
              <a:rPr lang="en-US" sz="1200" dirty="0" smtClean="0"/>
              <a:t>device, choose </a:t>
            </a:r>
            <a:r>
              <a:rPr lang="en-US" sz="1200" dirty="0" err="1" smtClean="0"/>
              <a:t>rootfs</a:t>
            </a:r>
            <a:r>
              <a:rPr lang="en-US" sz="1200" dirty="0" smtClean="0"/>
              <a:t> (OS &amp; utilities) location, force </a:t>
            </a:r>
            <a:r>
              <a:rPr lang="en-US" sz="1200" dirty="0"/>
              <a:t>usage of a specific amount of memory, </a:t>
            </a:r>
            <a:r>
              <a:rPr lang="en-US" sz="1200" dirty="0" err="1"/>
              <a:t>vmalloc</a:t>
            </a:r>
            <a:r>
              <a:rPr lang="en-US" sz="1200" dirty="0"/>
              <a:t> </a:t>
            </a:r>
            <a:r>
              <a:rPr lang="en-US" sz="1200" dirty="0" smtClean="0"/>
              <a:t>area, print </a:t>
            </a:r>
            <a:r>
              <a:rPr lang="en-US" sz="1200" dirty="0"/>
              <a:t>debug log at boot </a:t>
            </a:r>
            <a:r>
              <a:rPr lang="en-US" sz="1200" dirty="0" smtClean="0"/>
              <a:t>time.</a:t>
            </a:r>
          </a:p>
          <a:p>
            <a:pPr marL="576263" lvl="3">
              <a:lnSpc>
                <a:spcPct val="100000"/>
              </a:lnSpc>
              <a:spcBef>
                <a:spcPts val="1000"/>
              </a:spcBef>
              <a:spcAft>
                <a:spcPts val="0"/>
              </a:spcAft>
            </a:pPr>
            <a:endParaRPr lang="en-US" sz="1200" dirty="0"/>
          </a:p>
          <a:p>
            <a:pPr marL="576263" lvl="3">
              <a:lnSpc>
                <a:spcPct val="100000"/>
              </a:lnSpc>
              <a:spcBef>
                <a:spcPts val="1000"/>
              </a:spcBef>
              <a:spcAft>
                <a:spcPts val="0"/>
              </a:spcAft>
            </a:pPr>
            <a:endParaRPr lang="en-US" sz="1200" dirty="0" smtClean="0"/>
          </a:p>
          <a:p>
            <a:pPr marL="576263" lvl="3">
              <a:lnSpc>
                <a:spcPct val="100000"/>
              </a:lnSpc>
              <a:spcBef>
                <a:spcPts val="1000"/>
              </a:spcBef>
              <a:spcAft>
                <a:spcPts val="0"/>
              </a:spcAft>
            </a:pPr>
            <a:r>
              <a:rPr lang="en-US" sz="1200" dirty="0" smtClean="0"/>
              <a:t>Control </a:t>
            </a:r>
            <a:r>
              <a:rPr lang="en-US" sz="1200" dirty="0" err="1" smtClean="0"/>
              <a:t>Dev</a:t>
            </a:r>
            <a:r>
              <a:rPr lang="en-US" sz="1200" dirty="0" smtClean="0"/>
              <a:t> board when log-in the Linux Operation System: Editor (vi, vim), run script, run demonstrations, run multimedia command line/tools.</a:t>
            </a:r>
            <a:endParaRPr lang="en-US" sz="1200" dirty="0"/>
          </a:p>
          <a:p>
            <a:pPr marL="576263" lvl="3">
              <a:lnSpc>
                <a:spcPct val="100000"/>
              </a:lnSpc>
              <a:spcBef>
                <a:spcPts val="1000"/>
              </a:spcBef>
              <a:spcAft>
                <a:spcPts val="0"/>
              </a:spcAft>
            </a:pPr>
            <a:endParaRPr lang="en-US" altLang="ja-JP" sz="1200" dirty="0" smtClean="0"/>
          </a:p>
        </p:txBody>
      </p:sp>
      <p:grpSp>
        <p:nvGrpSpPr>
          <p:cNvPr id="40" name="Group 39"/>
          <p:cNvGrpSpPr/>
          <p:nvPr/>
        </p:nvGrpSpPr>
        <p:grpSpPr>
          <a:xfrm>
            <a:off x="1600200" y="3810000"/>
            <a:ext cx="8610661" cy="697686"/>
            <a:chOff x="819149" y="4679155"/>
            <a:chExt cx="8610661" cy="697686"/>
          </a:xfrm>
        </p:grpSpPr>
        <p:pic>
          <p:nvPicPr>
            <p:cNvPr id="41"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12257" t="50864" r="54340" b="46235"/>
            <a:stretch/>
          </p:blipFill>
          <p:spPr bwMode="auto">
            <a:xfrm>
              <a:off x="819149" y="4679155"/>
              <a:ext cx="8610661" cy="42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2" name="TextBox 41"/>
            <p:cNvSpPr txBox="1"/>
            <p:nvPr/>
          </p:nvSpPr>
          <p:spPr>
            <a:xfrm>
              <a:off x="819149" y="5099842"/>
              <a:ext cx="8610661" cy="276999"/>
            </a:xfrm>
            <a:prstGeom prst="rect">
              <a:avLst/>
            </a:prstGeom>
            <a:noFill/>
          </p:spPr>
          <p:txBody>
            <a:bodyPr wrap="square" rtlCol="0">
              <a:spAutoFit/>
            </a:bodyPr>
            <a:lstStyle/>
            <a:p>
              <a:pPr algn="ctr"/>
              <a:r>
                <a:rPr lang="en-US" sz="1200" i="1" dirty="0" smtClean="0"/>
                <a:t>Example of setting kernel parameters by command line of u-boot.</a:t>
              </a:r>
              <a:endParaRPr lang="en-US" sz="1200" i="1" dirty="0"/>
            </a:p>
          </p:txBody>
        </p:sp>
      </p:grpSp>
    </p:spTree>
    <p:extLst>
      <p:ext uri="{BB962C8B-B14F-4D97-AF65-F5344CB8AC3E}">
        <p14:creationId xmlns:p14="http://schemas.microsoft.com/office/powerpoint/2010/main" val="26054831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Linux source code structure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120</a:t>
            </a:fld>
            <a:endParaRPr lang="de-DE" dirty="0"/>
          </a:p>
        </p:txBody>
      </p:sp>
      <p:sp>
        <p:nvSpPr>
          <p:cNvPr id="4" name="Content Placeholder 3"/>
          <p:cNvSpPr>
            <a:spLocks noGrp="1"/>
          </p:cNvSpPr>
          <p:nvPr>
            <p:ph idx="1"/>
          </p:nvPr>
        </p:nvSpPr>
        <p:spPr>
          <a:xfrm>
            <a:off x="1080000" y="1800001"/>
            <a:ext cx="10654800" cy="4524600"/>
          </a:xfrm>
        </p:spPr>
        <p:txBody>
          <a:bodyPr numCol="2"/>
          <a:lstStyle/>
          <a:p>
            <a:pPr marL="285750" indent="-285750">
              <a:buClr>
                <a:schemeClr val="tx2"/>
              </a:buClr>
              <a:buFont typeface="Wingdings" pitchFamily="2" charset="2"/>
              <a:buChar char="n"/>
            </a:pPr>
            <a:r>
              <a:rPr lang="en-US" sz="1400" dirty="0">
                <a:solidFill>
                  <a:schemeClr val="bg1">
                    <a:lumMod val="50000"/>
                  </a:schemeClr>
                </a:solidFill>
              </a:rPr>
              <a:t>arch/&lt;ARCH&gt;</a:t>
            </a:r>
            <a:r>
              <a:rPr lang="en-US" sz="1400" dirty="0"/>
              <a:t>,</a:t>
            </a:r>
            <a:r>
              <a:rPr lang="en-US" sz="1400" dirty="0">
                <a:solidFill>
                  <a:schemeClr val="accent6">
                    <a:lumMod val="60000"/>
                    <a:lumOff val="40000"/>
                  </a:schemeClr>
                </a:solidFill>
              </a:rPr>
              <a:t> </a:t>
            </a:r>
            <a:r>
              <a:rPr lang="en-US" sz="1400" dirty="0"/>
              <a:t>Architecture specific code</a:t>
            </a:r>
          </a:p>
          <a:p>
            <a:pPr lvl="2"/>
            <a:r>
              <a:rPr lang="en-US" sz="1400" dirty="0">
                <a:solidFill>
                  <a:schemeClr val="bg1">
                    <a:lumMod val="50000"/>
                  </a:schemeClr>
                </a:solidFill>
              </a:rPr>
              <a:t>arch/&lt;ARC</a:t>
            </a:r>
            <a:r>
              <a:rPr lang="en-US" sz="1200" dirty="0">
                <a:solidFill>
                  <a:schemeClr val="bg1">
                    <a:lumMod val="50000"/>
                  </a:schemeClr>
                </a:solidFill>
              </a:rPr>
              <a:t>H&gt;/</a:t>
            </a:r>
            <a:r>
              <a:rPr lang="en-US" sz="1200" dirty="0" err="1">
                <a:solidFill>
                  <a:schemeClr val="bg1">
                    <a:lumMod val="50000"/>
                  </a:schemeClr>
                </a:solidFill>
              </a:rPr>
              <a:t>mach</a:t>
            </a:r>
            <a:r>
              <a:rPr lang="en-US" sz="1200" dirty="0">
                <a:solidFill>
                  <a:schemeClr val="bg1">
                    <a:lumMod val="50000"/>
                  </a:schemeClr>
                </a:solidFill>
              </a:rPr>
              <a:t>-&lt;machine&gt;</a:t>
            </a:r>
            <a:r>
              <a:rPr lang="en-US" sz="1200" dirty="0"/>
              <a:t>,</a:t>
            </a:r>
            <a:r>
              <a:rPr lang="en-US" sz="1200" dirty="0">
                <a:solidFill>
                  <a:schemeClr val="accent6">
                    <a:lumMod val="60000"/>
                    <a:lumOff val="40000"/>
                  </a:schemeClr>
                </a:solidFill>
              </a:rPr>
              <a:t> </a:t>
            </a:r>
            <a:r>
              <a:rPr lang="en-US" sz="1200" dirty="0"/>
              <a:t>machine/board specific code</a:t>
            </a:r>
          </a:p>
          <a:p>
            <a:pPr lvl="2"/>
            <a:r>
              <a:rPr lang="en-US" sz="1200" dirty="0">
                <a:solidFill>
                  <a:schemeClr val="bg1">
                    <a:lumMod val="50000"/>
                  </a:schemeClr>
                </a:solidFill>
              </a:rPr>
              <a:t>arch/&lt;ARCH&gt;/include/</a:t>
            </a:r>
            <a:r>
              <a:rPr lang="en-US" sz="1200" dirty="0" err="1">
                <a:solidFill>
                  <a:schemeClr val="bg1">
                    <a:lumMod val="50000"/>
                  </a:schemeClr>
                </a:solidFill>
              </a:rPr>
              <a:t>asm</a:t>
            </a:r>
            <a:r>
              <a:rPr lang="en-US" sz="1200" dirty="0"/>
              <a:t>, architecture-specific headers</a:t>
            </a:r>
          </a:p>
          <a:p>
            <a:pPr lvl="2"/>
            <a:r>
              <a:rPr lang="en-US" sz="1200" dirty="0">
                <a:solidFill>
                  <a:schemeClr val="bg1">
                    <a:lumMod val="50000"/>
                  </a:schemeClr>
                </a:solidFill>
              </a:rPr>
              <a:t>arch/&lt;ARCH&gt;/boot/</a:t>
            </a:r>
            <a:r>
              <a:rPr lang="en-US" sz="1200" dirty="0" err="1">
                <a:solidFill>
                  <a:schemeClr val="bg1">
                    <a:lumMod val="50000"/>
                  </a:schemeClr>
                </a:solidFill>
              </a:rPr>
              <a:t>dts</a:t>
            </a:r>
            <a:r>
              <a:rPr lang="en-US" sz="1200" dirty="0"/>
              <a:t>, Device T</a:t>
            </a:r>
            <a:r>
              <a:rPr lang="en-US" sz="1400" dirty="0"/>
              <a:t>ree source files, for some architectures</a:t>
            </a:r>
          </a:p>
          <a:p>
            <a:pPr marL="285750" indent="-285750">
              <a:buClr>
                <a:schemeClr val="tx2"/>
              </a:buClr>
              <a:buFont typeface="Wingdings" pitchFamily="2" charset="2"/>
              <a:buChar char="n"/>
            </a:pPr>
            <a:r>
              <a:rPr lang="en-US" sz="1400" dirty="0">
                <a:solidFill>
                  <a:schemeClr val="bg1">
                    <a:lumMod val="50000"/>
                  </a:schemeClr>
                </a:solidFill>
              </a:rPr>
              <a:t>Documentation/</a:t>
            </a:r>
            <a:r>
              <a:rPr lang="en-US" sz="1400" dirty="0"/>
              <a:t>, Kernel documentation. Don’t miss it!</a:t>
            </a:r>
          </a:p>
          <a:p>
            <a:pPr marL="285750" indent="-285750">
              <a:buClr>
                <a:schemeClr val="tx2"/>
              </a:buClr>
              <a:buFont typeface="Wingdings" pitchFamily="2" charset="2"/>
              <a:buChar char="n"/>
            </a:pPr>
            <a:r>
              <a:rPr lang="en-US" sz="1400" dirty="0">
                <a:solidFill>
                  <a:schemeClr val="bg1">
                    <a:lumMod val="50000"/>
                  </a:schemeClr>
                </a:solidFill>
              </a:rPr>
              <a:t>drivers/</a:t>
            </a:r>
            <a:r>
              <a:rPr lang="en-US" sz="1400" dirty="0"/>
              <a:t>, All device drivers except sound ones (</a:t>
            </a:r>
            <a:r>
              <a:rPr lang="en-US" sz="1400" dirty="0" err="1"/>
              <a:t>usb</a:t>
            </a:r>
            <a:r>
              <a:rPr lang="en-US" sz="1400" dirty="0"/>
              <a:t>, </a:t>
            </a:r>
            <a:r>
              <a:rPr lang="en-US" sz="1400" dirty="0" err="1"/>
              <a:t>pci</a:t>
            </a:r>
            <a:r>
              <a:rPr lang="en-US" sz="1400" dirty="0"/>
              <a:t>...)</a:t>
            </a:r>
          </a:p>
          <a:p>
            <a:pPr marL="285750" indent="-285750">
              <a:buClr>
                <a:schemeClr val="tx2"/>
              </a:buClr>
              <a:buFont typeface="Wingdings" pitchFamily="2" charset="2"/>
              <a:buChar char="n"/>
            </a:pPr>
            <a:r>
              <a:rPr lang="en-US" sz="1400" dirty="0">
                <a:solidFill>
                  <a:schemeClr val="bg1">
                    <a:lumMod val="50000"/>
                  </a:schemeClr>
                </a:solidFill>
              </a:rPr>
              <a:t>include/</a:t>
            </a:r>
            <a:r>
              <a:rPr lang="en-US" sz="1400" dirty="0"/>
              <a:t>, Kernel headers</a:t>
            </a:r>
          </a:p>
          <a:p>
            <a:pPr lvl="2"/>
            <a:r>
              <a:rPr lang="en-US" sz="1400" dirty="0">
                <a:solidFill>
                  <a:schemeClr val="bg1">
                    <a:lumMod val="50000"/>
                  </a:schemeClr>
                </a:solidFill>
              </a:rPr>
              <a:t>include/</a:t>
            </a:r>
            <a:r>
              <a:rPr lang="en-US" sz="1400" dirty="0" err="1">
                <a:solidFill>
                  <a:schemeClr val="bg1">
                    <a:lumMod val="50000"/>
                  </a:schemeClr>
                </a:solidFill>
              </a:rPr>
              <a:t>linux</a:t>
            </a:r>
            <a:r>
              <a:rPr lang="en-US" sz="1400" dirty="0">
                <a:solidFill>
                  <a:schemeClr val="bg1">
                    <a:lumMod val="50000"/>
                  </a:schemeClr>
                </a:solidFill>
              </a:rPr>
              <a:t>/</a:t>
            </a:r>
            <a:r>
              <a:rPr lang="en-US" sz="1400" dirty="0"/>
              <a:t>,</a:t>
            </a:r>
            <a:r>
              <a:rPr lang="en-US" sz="1200" dirty="0">
                <a:solidFill>
                  <a:schemeClr val="accent6">
                    <a:lumMod val="60000"/>
                    <a:lumOff val="40000"/>
                  </a:schemeClr>
                </a:solidFill>
              </a:rPr>
              <a:t> </a:t>
            </a:r>
            <a:r>
              <a:rPr lang="en-US" sz="1200" dirty="0"/>
              <a:t>Linux kernel core headers</a:t>
            </a:r>
          </a:p>
          <a:p>
            <a:pPr lvl="2"/>
            <a:r>
              <a:rPr lang="en-US" sz="1200" dirty="0">
                <a:solidFill>
                  <a:schemeClr val="bg1">
                    <a:lumMod val="50000"/>
                  </a:schemeClr>
                </a:solidFill>
              </a:rPr>
              <a:t>include/</a:t>
            </a:r>
            <a:r>
              <a:rPr lang="en-US" sz="1200" dirty="0" err="1">
                <a:solidFill>
                  <a:schemeClr val="bg1">
                    <a:lumMod val="50000"/>
                  </a:schemeClr>
                </a:solidFill>
              </a:rPr>
              <a:t>uapi</a:t>
            </a:r>
            <a:r>
              <a:rPr lang="en-US" sz="1200" dirty="0">
                <a:solidFill>
                  <a:schemeClr val="bg1">
                    <a:lumMod val="50000"/>
                  </a:schemeClr>
                </a:solidFill>
              </a:rPr>
              <a:t>/</a:t>
            </a:r>
            <a:r>
              <a:rPr lang="en-US" sz="1200" dirty="0"/>
              <a:t>, I Use</a:t>
            </a:r>
            <a:r>
              <a:rPr lang="en-US" sz="1400" dirty="0"/>
              <a:t>r space API headers</a:t>
            </a:r>
          </a:p>
          <a:p>
            <a:pPr marL="285750" indent="-285750">
              <a:buClr>
                <a:schemeClr val="tx2"/>
              </a:buClr>
              <a:buFont typeface="Wingdings" pitchFamily="2" charset="2"/>
              <a:buChar char="n"/>
            </a:pPr>
            <a:r>
              <a:rPr lang="en-US" sz="1400" dirty="0" err="1">
                <a:solidFill>
                  <a:schemeClr val="bg1">
                    <a:lumMod val="50000"/>
                  </a:schemeClr>
                </a:solidFill>
              </a:rPr>
              <a:t>init</a:t>
            </a:r>
            <a:r>
              <a:rPr lang="en-US" sz="1400" dirty="0">
                <a:solidFill>
                  <a:schemeClr val="bg1">
                    <a:lumMod val="50000"/>
                  </a:schemeClr>
                </a:solidFill>
              </a:rPr>
              <a:t>/</a:t>
            </a:r>
            <a:r>
              <a:rPr lang="en-US" sz="1400" dirty="0"/>
              <a:t>, Linux initialization (including </a:t>
            </a:r>
            <a:r>
              <a:rPr lang="en-US" sz="1400" dirty="0" err="1"/>
              <a:t>main.c</a:t>
            </a:r>
            <a:r>
              <a:rPr lang="en-US" sz="1400" dirty="0"/>
              <a:t>)</a:t>
            </a:r>
          </a:p>
          <a:p>
            <a:pPr marL="285750" indent="-285750">
              <a:buClr>
                <a:schemeClr val="tx2"/>
              </a:buClr>
              <a:buFont typeface="Wingdings" pitchFamily="2" charset="2"/>
              <a:buChar char="n"/>
            </a:pPr>
            <a:r>
              <a:rPr lang="en-US" sz="1400" dirty="0">
                <a:solidFill>
                  <a:schemeClr val="bg1">
                    <a:lumMod val="50000"/>
                  </a:schemeClr>
                </a:solidFill>
              </a:rPr>
              <a:t>mm/</a:t>
            </a:r>
            <a:r>
              <a:rPr lang="en-US" sz="1400" dirty="0"/>
              <a:t>, Memory management code (small!)</a:t>
            </a:r>
          </a:p>
          <a:p>
            <a:pPr marL="285750" indent="-285750">
              <a:buClr>
                <a:schemeClr val="tx2"/>
              </a:buClr>
              <a:buFont typeface="Wingdings" pitchFamily="2" charset="2"/>
              <a:buChar char="n"/>
            </a:pPr>
            <a:r>
              <a:rPr lang="en-US" sz="1400" dirty="0">
                <a:solidFill>
                  <a:schemeClr val="bg1">
                    <a:lumMod val="50000"/>
                  </a:schemeClr>
                </a:solidFill>
              </a:rPr>
              <a:t>net/</a:t>
            </a:r>
            <a:r>
              <a:rPr lang="en-US" sz="1400" dirty="0"/>
              <a:t>,</a:t>
            </a:r>
            <a:r>
              <a:rPr lang="en-US" sz="1400" dirty="0">
                <a:solidFill>
                  <a:schemeClr val="accent6">
                    <a:lumMod val="60000"/>
                    <a:lumOff val="40000"/>
                  </a:schemeClr>
                </a:solidFill>
              </a:rPr>
              <a:t> </a:t>
            </a:r>
            <a:r>
              <a:rPr lang="en-US" sz="1400" dirty="0"/>
              <a:t>Network support code (not drivers)</a:t>
            </a:r>
          </a:p>
          <a:p>
            <a:pPr marL="285750" indent="-285750">
              <a:buClr>
                <a:schemeClr val="tx2"/>
              </a:buClr>
              <a:buFont typeface="Wingdings" pitchFamily="2" charset="2"/>
              <a:buChar char="n"/>
            </a:pPr>
            <a:r>
              <a:rPr lang="en-US" sz="1400" dirty="0">
                <a:solidFill>
                  <a:schemeClr val="bg1">
                    <a:lumMod val="50000"/>
                  </a:schemeClr>
                </a:solidFill>
              </a:rPr>
              <a:t>sound/</a:t>
            </a:r>
            <a:r>
              <a:rPr lang="en-US" sz="1400" dirty="0"/>
              <a:t>,</a:t>
            </a:r>
            <a:r>
              <a:rPr lang="en-US" sz="1400" dirty="0">
                <a:solidFill>
                  <a:schemeClr val="accent6">
                    <a:lumMod val="60000"/>
                    <a:lumOff val="40000"/>
                  </a:schemeClr>
                </a:solidFill>
              </a:rPr>
              <a:t> </a:t>
            </a:r>
            <a:r>
              <a:rPr lang="en-US" sz="1400" dirty="0"/>
              <a:t>Sound support code and drivers</a:t>
            </a:r>
          </a:p>
          <a:p>
            <a:pPr marL="285750" indent="-285750">
              <a:buClr>
                <a:schemeClr val="tx2"/>
              </a:buClr>
              <a:buFont typeface="Wingdings" pitchFamily="2" charset="2"/>
              <a:buChar char="n"/>
            </a:pPr>
            <a:r>
              <a:rPr lang="en-US" sz="1400" dirty="0">
                <a:solidFill>
                  <a:schemeClr val="bg1">
                    <a:lumMod val="50000"/>
                  </a:schemeClr>
                </a:solidFill>
              </a:rPr>
              <a:t>scripts/</a:t>
            </a:r>
            <a:r>
              <a:rPr lang="en-US" sz="1400" dirty="0"/>
              <a:t>,</a:t>
            </a:r>
            <a:r>
              <a:rPr lang="en-US" sz="1400" dirty="0">
                <a:solidFill>
                  <a:schemeClr val="accent6">
                    <a:lumMod val="60000"/>
                    <a:lumOff val="40000"/>
                  </a:schemeClr>
                </a:solidFill>
              </a:rPr>
              <a:t> </a:t>
            </a:r>
            <a:r>
              <a:rPr lang="en-US" sz="1400" dirty="0"/>
              <a:t>Scripts for internal or external </a:t>
            </a:r>
            <a:r>
              <a:rPr lang="en-US" sz="1400" dirty="0" smtClean="0"/>
              <a:t>use</a:t>
            </a:r>
          </a:p>
          <a:p>
            <a:pPr marL="285750" indent="-285750">
              <a:buClr>
                <a:schemeClr val="tx2"/>
              </a:buClr>
              <a:buFont typeface="Wingdings" pitchFamily="2" charset="2"/>
              <a:buChar char="n"/>
            </a:pPr>
            <a:r>
              <a:rPr lang="en-US" dirty="0">
                <a:solidFill>
                  <a:schemeClr val="bg1">
                    <a:lumMod val="50000"/>
                  </a:schemeClr>
                </a:solidFill>
              </a:rPr>
              <a:t>…</a:t>
            </a:r>
          </a:p>
          <a:p>
            <a:pPr marL="285750" indent="-285750">
              <a:buClr>
                <a:schemeClr val="tx2"/>
              </a:buClr>
              <a:buFont typeface="Wingdings" pitchFamily="2" charset="2"/>
              <a:buChar char="n"/>
            </a:pPr>
            <a:r>
              <a:rPr lang="en-US" i="1" dirty="0">
                <a:solidFill>
                  <a:schemeClr val="bg1">
                    <a:lumMod val="50000"/>
                  </a:schemeClr>
                </a:solidFill>
              </a:rPr>
              <a:t>… </a:t>
            </a:r>
            <a:r>
              <a:rPr lang="en-US" sz="1400" i="1" dirty="0">
                <a:solidFill>
                  <a:schemeClr val="bg1">
                    <a:lumMod val="50000"/>
                  </a:schemeClr>
                </a:solidFill>
              </a:rPr>
              <a:t>OTHERS: Please refer to http://</a:t>
            </a:r>
            <a:r>
              <a:rPr lang="en-US" sz="1400" i="1" dirty="0" smtClean="0">
                <a:solidFill>
                  <a:schemeClr val="bg1">
                    <a:lumMod val="50000"/>
                  </a:schemeClr>
                </a:solidFill>
              </a:rPr>
              <a:t>free-electrons.com/doc/training/linux-kernel/linux-kernel-slides.pdf</a:t>
            </a:r>
            <a:endParaRPr lang="en-US" i="1" dirty="0">
              <a:solidFill>
                <a:schemeClr val="bg1">
                  <a:lumMod val="50000"/>
                </a:schemeClr>
              </a:solidFill>
            </a:endParaRPr>
          </a:p>
        </p:txBody>
      </p:sp>
    </p:spTree>
    <p:extLst>
      <p:ext uri="{BB962C8B-B14F-4D97-AF65-F5344CB8AC3E}">
        <p14:creationId xmlns:p14="http://schemas.microsoft.com/office/powerpoint/2010/main" val="9301274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Development tools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121</a:t>
            </a:fld>
            <a:endParaRPr lang="de-DE" dirty="0"/>
          </a:p>
        </p:txBody>
      </p:sp>
      <p:sp>
        <p:nvSpPr>
          <p:cNvPr id="4" name="Content Placeholder 3"/>
          <p:cNvSpPr>
            <a:spLocks noGrp="1"/>
          </p:cNvSpPr>
          <p:nvPr>
            <p:ph idx="1"/>
          </p:nvPr>
        </p:nvSpPr>
        <p:spPr>
          <a:xfrm>
            <a:off x="1080000" y="1800001"/>
            <a:ext cx="10654800" cy="4524599"/>
          </a:xfrm>
        </p:spPr>
        <p:txBody>
          <a:bodyPr numCol="2"/>
          <a:lstStyle/>
          <a:p>
            <a:pPr marL="285750" indent="-285750">
              <a:buClr>
                <a:schemeClr val="tx2"/>
              </a:buClr>
              <a:buFont typeface="Wingdings" pitchFamily="2" charset="2"/>
              <a:buChar char="n"/>
            </a:pPr>
            <a:r>
              <a:rPr lang="en-US" sz="1400" dirty="0"/>
              <a:t>System development</a:t>
            </a:r>
          </a:p>
          <a:p>
            <a:pPr lvl="2"/>
            <a:r>
              <a:rPr lang="en-US" sz="1200" dirty="0"/>
              <a:t>Audio, video and multimedia: </a:t>
            </a:r>
            <a:r>
              <a:rPr lang="en-US" sz="1200" dirty="0" err="1"/>
              <a:t>GStreamer</a:t>
            </a:r>
            <a:r>
              <a:rPr lang="en-US" sz="1200" dirty="0"/>
              <a:t>, </a:t>
            </a:r>
            <a:r>
              <a:rPr lang="en-US" sz="1200" dirty="0" err="1"/>
              <a:t>alsa</a:t>
            </a:r>
            <a:r>
              <a:rPr lang="en-US" sz="1200" dirty="0"/>
              <a:t>-lib, Directly using encoding and decoding libraries</a:t>
            </a:r>
          </a:p>
          <a:p>
            <a:pPr lvl="2"/>
            <a:r>
              <a:rPr lang="en-US" sz="1200" dirty="0"/>
              <a:t>Graphical toolkits: </a:t>
            </a:r>
            <a:r>
              <a:rPr lang="en-US" sz="1200" dirty="0" err="1"/>
              <a:t>DirectFB</a:t>
            </a:r>
            <a:r>
              <a:rPr lang="en-US" sz="1200" dirty="0"/>
              <a:t>, Wayland, </a:t>
            </a:r>
            <a:r>
              <a:rPr lang="en-US" sz="1200" dirty="0" err="1"/>
              <a:t>Qt</a:t>
            </a:r>
            <a:endParaRPr lang="en-US" sz="1200" dirty="0"/>
          </a:p>
          <a:p>
            <a:pPr lvl="2"/>
            <a:r>
              <a:rPr lang="en-US" sz="1200" dirty="0"/>
              <a:t>System building:</a:t>
            </a:r>
            <a:r>
              <a:rPr lang="en-US" sz="1200" dirty="0">
                <a:solidFill>
                  <a:srgbClr val="FF0000"/>
                </a:solidFill>
              </a:rPr>
              <a:t> </a:t>
            </a:r>
            <a:r>
              <a:rPr lang="en-US" sz="1200" dirty="0" err="1"/>
              <a:t>OpenEmbedded</a:t>
            </a:r>
            <a:r>
              <a:rPr lang="en-US" sz="1200" dirty="0"/>
              <a:t> - </a:t>
            </a:r>
            <a:r>
              <a:rPr lang="en-US" sz="1200" dirty="0" err="1"/>
              <a:t>Yocto</a:t>
            </a:r>
            <a:endParaRPr lang="en-US" sz="1200" dirty="0"/>
          </a:p>
          <a:p>
            <a:pPr lvl="2"/>
            <a:r>
              <a:rPr lang="en-US" sz="1200" dirty="0"/>
              <a:t>Networking, System utilities, Databases, etc.</a:t>
            </a:r>
          </a:p>
          <a:p>
            <a:pPr marL="285750" indent="-285750">
              <a:buClr>
                <a:schemeClr val="tx2"/>
              </a:buClr>
              <a:buFont typeface="Wingdings" pitchFamily="2" charset="2"/>
              <a:buChar char="n"/>
            </a:pPr>
            <a:r>
              <a:rPr lang="en-US" sz="1400" dirty="0"/>
              <a:t>Application development</a:t>
            </a:r>
          </a:p>
          <a:p>
            <a:pPr lvl="2"/>
            <a:r>
              <a:rPr lang="en-US" sz="1200" dirty="0"/>
              <a:t>Application development</a:t>
            </a:r>
          </a:p>
          <a:p>
            <a:pPr lvl="3">
              <a:buClr>
                <a:schemeClr val="tx2"/>
              </a:buClr>
              <a:buFont typeface="Arial" pitchFamily="34" charset="0"/>
              <a:buChar char="̶"/>
            </a:pPr>
            <a:r>
              <a:rPr lang="en-US" sz="1200" dirty="0"/>
              <a:t>Developing apps on embedded Linux: C, C++, and Scripting languages</a:t>
            </a:r>
          </a:p>
          <a:p>
            <a:pPr lvl="3">
              <a:buClr>
                <a:schemeClr val="tx2"/>
              </a:buClr>
              <a:buFont typeface="Arial" pitchFamily="34" charset="0"/>
              <a:buChar char="̶"/>
            </a:pPr>
            <a:r>
              <a:rPr lang="en-US" sz="1200" dirty="0"/>
              <a:t>Building your apps: simple </a:t>
            </a:r>
            <a:r>
              <a:rPr lang="en-US" sz="1200" dirty="0" err="1"/>
              <a:t>Makefile</a:t>
            </a:r>
            <a:r>
              <a:rPr lang="en-US" sz="1200" dirty="0"/>
              <a:t> or build system.</a:t>
            </a:r>
            <a:endParaRPr lang="en-US" sz="1200" dirty="0">
              <a:solidFill>
                <a:srgbClr val="FF0000"/>
              </a:solidFill>
            </a:endParaRPr>
          </a:p>
          <a:p>
            <a:pPr lvl="2"/>
            <a:r>
              <a:rPr lang="en-US" sz="1200" dirty="0"/>
              <a:t>Source management</a:t>
            </a:r>
          </a:p>
          <a:p>
            <a:pPr lvl="3">
              <a:buClr>
                <a:schemeClr val="tx2"/>
              </a:buClr>
              <a:buFont typeface="Arial" pitchFamily="34" charset="0"/>
              <a:buChar char="̶"/>
            </a:pPr>
            <a:r>
              <a:rPr lang="en-US" sz="1200" dirty="0"/>
              <a:t>Integrated development environments (IDEs): Eclipse, etc.</a:t>
            </a:r>
          </a:p>
          <a:p>
            <a:pPr lvl="3">
              <a:buClr>
                <a:schemeClr val="tx2"/>
              </a:buClr>
              <a:buFont typeface="Arial" pitchFamily="34" charset="0"/>
              <a:buChar char="̶"/>
            </a:pPr>
            <a:r>
              <a:rPr lang="en-US" sz="1200" dirty="0"/>
              <a:t>Version control systems: Subversion, </a:t>
            </a:r>
            <a:r>
              <a:rPr lang="en-US" sz="1200" dirty="0" err="1"/>
              <a:t>Git</a:t>
            </a:r>
            <a:endParaRPr lang="en-US" sz="1200" dirty="0"/>
          </a:p>
          <a:p>
            <a:pPr lvl="2"/>
            <a:r>
              <a:rPr lang="en-US" sz="1200" dirty="0"/>
              <a:t>Debugging and analysis tools</a:t>
            </a:r>
          </a:p>
          <a:p>
            <a:pPr lvl="3">
              <a:buClr>
                <a:schemeClr val="tx2"/>
              </a:buClr>
              <a:buFont typeface="Arial" pitchFamily="34" charset="0"/>
              <a:buChar char="̶"/>
            </a:pPr>
            <a:r>
              <a:rPr lang="en-US" sz="1200" dirty="0"/>
              <a:t>Debuggers: GDB</a:t>
            </a:r>
          </a:p>
          <a:p>
            <a:pPr lvl="3">
              <a:buClr>
                <a:schemeClr val="tx2"/>
              </a:buClr>
              <a:buFont typeface="Arial" pitchFamily="34" charset="0"/>
              <a:buChar char="̶"/>
            </a:pPr>
            <a:r>
              <a:rPr lang="en-US" sz="1200" dirty="0"/>
              <a:t>Memory checkers: </a:t>
            </a:r>
            <a:r>
              <a:rPr lang="en-US" sz="1200" dirty="0" err="1"/>
              <a:t>Valgrind</a:t>
            </a:r>
            <a:endParaRPr lang="en-US" sz="1200" dirty="0"/>
          </a:p>
          <a:p>
            <a:pPr lvl="3">
              <a:buClr>
                <a:schemeClr val="tx2"/>
              </a:buClr>
              <a:buFont typeface="Arial" pitchFamily="34" charset="0"/>
              <a:buChar char="̶"/>
            </a:pPr>
            <a:r>
              <a:rPr lang="en-US" sz="1200" dirty="0"/>
              <a:t>System analysis: </a:t>
            </a:r>
            <a:r>
              <a:rPr lang="en-US" sz="1200" dirty="0" err="1"/>
              <a:t>strace</a:t>
            </a:r>
            <a:r>
              <a:rPr lang="en-US" sz="1200" dirty="0"/>
              <a:t>, </a:t>
            </a:r>
            <a:r>
              <a:rPr lang="en-US" sz="1200" dirty="0" err="1"/>
              <a:t>ltrace</a:t>
            </a:r>
            <a:r>
              <a:rPr lang="en-US" sz="1200" dirty="0"/>
              <a:t>, </a:t>
            </a:r>
            <a:r>
              <a:rPr lang="en-US" sz="1200" dirty="0" err="1"/>
              <a:t>Oprofile</a:t>
            </a:r>
            <a:endParaRPr lang="en-US" sz="1200" dirty="0"/>
          </a:p>
          <a:p>
            <a:pPr lvl="2"/>
            <a:r>
              <a:rPr lang="en-US" sz="1200" dirty="0"/>
              <a:t>Development environments: </a:t>
            </a:r>
            <a:r>
              <a:rPr lang="en-US" sz="1200" dirty="0" err="1"/>
              <a:t>VirtualBox</a:t>
            </a:r>
            <a:r>
              <a:rPr lang="en-US" sz="1200" dirty="0"/>
              <a:t> for Developing on </a:t>
            </a:r>
            <a:r>
              <a:rPr lang="en-US" sz="1200" dirty="0" smtClean="0"/>
              <a:t>Windows</a:t>
            </a:r>
            <a:endParaRPr lang="en-US" sz="1200" dirty="0"/>
          </a:p>
        </p:txBody>
      </p:sp>
    </p:spTree>
    <p:extLst>
      <p:ext uri="{BB962C8B-B14F-4D97-AF65-F5344CB8AC3E}">
        <p14:creationId xmlns:p14="http://schemas.microsoft.com/office/powerpoint/2010/main" val="40066843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b="1"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122</a:t>
            </a:fld>
            <a:endParaRPr lang="de-DE" dirty="0"/>
          </a:p>
        </p:txBody>
      </p:sp>
    </p:spTree>
    <p:extLst>
      <p:ext uri="{BB962C8B-B14F-4D97-AF65-F5344CB8AC3E}">
        <p14:creationId xmlns:p14="http://schemas.microsoft.com/office/powerpoint/2010/main" val="1451569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9000000" cy="886397"/>
          </a:xfrm>
          <a:effectLst/>
        </p:spPr>
        <p:txBody>
          <a:bodyPr/>
          <a:lstStyle/>
          <a:p>
            <a:r>
              <a:rPr lang="en-US" altLang="ja-JP" dirty="0"/>
              <a:t>RZ/G </a:t>
            </a:r>
            <a:r>
              <a:rPr lang="en-US" altLang="ja-JP" dirty="0" smtClean="0"/>
              <a:t>Software </a:t>
            </a:r>
            <a:br>
              <a:rPr lang="en-US" altLang="ja-JP" dirty="0" smtClean="0"/>
            </a:br>
            <a:r>
              <a:rPr lang="en-US" altLang="ja-JP" dirty="0" smtClean="0"/>
              <a:t>Diagram </a:t>
            </a:r>
            <a:r>
              <a:rPr lang="en-US" altLang="ja-JP" dirty="0"/>
              <a:t>(With </a:t>
            </a:r>
            <a:r>
              <a:rPr lang="en-US" altLang="ja-JP" dirty="0" err="1"/>
              <a:t>Qt</a:t>
            </a:r>
            <a:r>
              <a:rPr lang="en-US" altLang="ja-JP" dirty="0"/>
              <a:t>)</a:t>
            </a:r>
            <a:endParaRPr lang="en-US" dirty="0"/>
          </a:p>
        </p:txBody>
      </p:sp>
      <p:sp>
        <p:nvSpPr>
          <p:cNvPr id="3" name="Slide Number Placeholder 2"/>
          <p:cNvSpPr>
            <a:spLocks noGrp="1"/>
          </p:cNvSpPr>
          <p:nvPr>
            <p:ph type="sldNum" sz="quarter" idx="10"/>
          </p:nvPr>
        </p:nvSpPr>
        <p:spPr>
          <a:xfrm>
            <a:off x="5760000" y="6510509"/>
            <a:ext cx="672075" cy="161583"/>
          </a:xfrm>
          <a:effectLst/>
        </p:spPr>
        <p:txBody>
          <a:bodyPr/>
          <a:lstStyle/>
          <a:p>
            <a:pPr algn="l"/>
            <a:r>
              <a:rPr lang="de-DE" smtClean="0"/>
              <a:t>Page </a:t>
            </a:r>
            <a:fld id="{3FD030EF-7044-4946-962A-5D7D09BD1B34}" type="slidenum">
              <a:rPr lang="de-DE" smtClean="0"/>
              <a:pPr algn="l"/>
              <a:t>123</a:t>
            </a:fld>
            <a:endParaRPr lang="de-DE" dirty="0"/>
          </a:p>
        </p:txBody>
      </p:sp>
      <p:grpSp>
        <p:nvGrpSpPr>
          <p:cNvPr id="178" name="グループ化 10"/>
          <p:cNvGrpSpPr/>
          <p:nvPr/>
        </p:nvGrpSpPr>
        <p:grpSpPr>
          <a:xfrm>
            <a:off x="4522386" y="1716396"/>
            <a:ext cx="7118415" cy="1123053"/>
            <a:chOff x="2411760" y="2924944"/>
            <a:chExt cx="1296144" cy="504056"/>
          </a:xfrm>
          <a:effectLst/>
        </p:grpSpPr>
        <p:sp>
          <p:nvSpPr>
            <p:cNvPr id="179" name="角丸四角形 11"/>
            <p:cNvSpPr/>
            <p:nvPr/>
          </p:nvSpPr>
          <p:spPr bwMode="auto">
            <a:xfrm>
              <a:off x="2411760" y="2924944"/>
              <a:ext cx="1296144" cy="504056"/>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80" name="テキスト ボックス 12"/>
            <p:cNvSpPr txBox="1"/>
            <p:nvPr/>
          </p:nvSpPr>
          <p:spPr>
            <a:xfrm>
              <a:off x="2430163" y="2965316"/>
              <a:ext cx="1243116" cy="392348"/>
            </a:xfrm>
            <a:prstGeom prst="rect">
              <a:avLst/>
            </a:prstGeom>
            <a:noFill/>
          </p:spPr>
          <p:txBody>
            <a:bodyPr wrap="square" rtlCol="0" anchor="t">
              <a:noAutofit/>
            </a:bodyPr>
            <a:lstStyle/>
            <a:p>
              <a:r>
                <a:rPr kumimoji="1" lang="en-US" altLang="ja-JP" sz="1400" i="1" u="none" dirty="0" smtClean="0">
                  <a:latin typeface="+mj-ea"/>
                  <a:ea typeface="+mj-ea"/>
                </a:rPr>
                <a:t>Middle-</a:t>
              </a:r>
            </a:p>
            <a:p>
              <a:r>
                <a:rPr kumimoji="1" lang="en-US" altLang="ja-JP" sz="1400" i="1" u="none" dirty="0" smtClean="0">
                  <a:latin typeface="+mj-ea"/>
                  <a:ea typeface="+mj-ea"/>
                </a:rPr>
                <a:t>ware</a:t>
              </a:r>
              <a:endParaRPr kumimoji="1" lang="ja-JP" altLang="en-US" sz="1400" i="1" u="none" dirty="0">
                <a:latin typeface="+mj-ea"/>
                <a:ea typeface="+mj-ea"/>
              </a:endParaRPr>
            </a:p>
          </p:txBody>
        </p:sp>
      </p:grpSp>
      <p:grpSp>
        <p:nvGrpSpPr>
          <p:cNvPr id="181" name="グループ化 31"/>
          <p:cNvGrpSpPr/>
          <p:nvPr/>
        </p:nvGrpSpPr>
        <p:grpSpPr>
          <a:xfrm>
            <a:off x="8915400" y="2044701"/>
            <a:ext cx="1736872" cy="796380"/>
            <a:chOff x="1648127" y="5037325"/>
            <a:chExt cx="8473015" cy="1713837"/>
          </a:xfrm>
          <a:effectLst/>
        </p:grpSpPr>
        <p:sp>
          <p:nvSpPr>
            <p:cNvPr id="182" name="角丸四角形 32"/>
            <p:cNvSpPr/>
            <p:nvPr/>
          </p:nvSpPr>
          <p:spPr bwMode="auto">
            <a:xfrm>
              <a:off x="1648127" y="5146648"/>
              <a:ext cx="8473015" cy="1604514"/>
            </a:xfrm>
            <a:prstGeom prst="roundRect">
              <a:avLst>
                <a:gd name="adj" fmla="val 17824"/>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83" name="テキスト ボックス 33"/>
            <p:cNvSpPr txBox="1"/>
            <p:nvPr/>
          </p:nvSpPr>
          <p:spPr>
            <a:xfrm>
              <a:off x="1906746" y="5037325"/>
              <a:ext cx="8079905" cy="1604514"/>
            </a:xfrm>
            <a:prstGeom prst="rect">
              <a:avLst/>
            </a:prstGeom>
            <a:noFill/>
          </p:spPr>
          <p:txBody>
            <a:bodyPr wrap="square" rtlCol="0" anchor="t">
              <a:noAutofit/>
            </a:bodyPr>
            <a:lstStyle/>
            <a:p>
              <a:r>
                <a:rPr kumimoji="1" lang="en-US" altLang="ja-JP" sz="1200" i="1" u="none" dirty="0" err="1" smtClean="0">
                  <a:latin typeface="+mj-ea"/>
                  <a:ea typeface="+mj-ea"/>
                </a:rPr>
                <a:t>GStreamer</a:t>
              </a:r>
              <a:endParaRPr kumimoji="1" lang="en-US" altLang="ja-JP" sz="1200" i="1" u="none" dirty="0" smtClean="0">
                <a:latin typeface="+mj-ea"/>
                <a:ea typeface="+mj-ea"/>
              </a:endParaRPr>
            </a:p>
          </p:txBody>
        </p:sp>
      </p:grpSp>
      <p:grpSp>
        <p:nvGrpSpPr>
          <p:cNvPr id="184" name="グループ化 7"/>
          <p:cNvGrpSpPr/>
          <p:nvPr/>
        </p:nvGrpSpPr>
        <p:grpSpPr>
          <a:xfrm>
            <a:off x="1207602" y="5222957"/>
            <a:ext cx="10433199" cy="1101643"/>
            <a:chOff x="2411760" y="2924944"/>
            <a:chExt cx="1296144" cy="504056"/>
          </a:xfrm>
          <a:effectLst/>
        </p:grpSpPr>
        <p:sp>
          <p:nvSpPr>
            <p:cNvPr id="185" name="角丸四角形 8"/>
            <p:cNvSpPr/>
            <p:nvPr/>
          </p:nvSpPr>
          <p:spPr bwMode="auto">
            <a:xfrm>
              <a:off x="2411760" y="2924944"/>
              <a:ext cx="1296144" cy="504056"/>
            </a:xfrm>
            <a:prstGeom prst="roundRect">
              <a:avLst/>
            </a:prstGeom>
            <a:solidFill>
              <a:schemeClr val="bg2">
                <a:lumMod val="40000"/>
                <a:lumOff val="60000"/>
              </a:schemeClr>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sng" strike="noStrike" cap="none" normalizeH="0" baseline="0" smtClean="0">
                <a:ln>
                  <a:noFill/>
                </a:ln>
                <a:solidFill>
                  <a:schemeClr val="tx1"/>
                </a:solidFill>
                <a:latin typeface="Arial" charset="0"/>
                <a:ea typeface="HG創英角ｺﾞｼｯｸUB" pitchFamily="49" charset="-128"/>
              </a:endParaRPr>
            </a:p>
          </p:txBody>
        </p:sp>
        <p:sp>
          <p:nvSpPr>
            <p:cNvPr id="186" name="テキスト ボックス 9"/>
            <p:cNvSpPr txBox="1"/>
            <p:nvPr/>
          </p:nvSpPr>
          <p:spPr>
            <a:xfrm>
              <a:off x="2417655" y="2965315"/>
              <a:ext cx="1255624" cy="463684"/>
            </a:xfrm>
            <a:prstGeom prst="rect">
              <a:avLst/>
            </a:prstGeom>
            <a:noFill/>
          </p:spPr>
          <p:txBody>
            <a:bodyPr wrap="square" rtlCol="0" anchor="b">
              <a:noAutofit/>
            </a:bodyPr>
            <a:lstStyle/>
            <a:p>
              <a:r>
                <a:rPr lang="en-US" altLang="ja-JP" sz="1400" i="1" u="none" dirty="0" smtClean="0">
                  <a:latin typeface="+mj-ea"/>
                  <a:ea typeface="+mj-ea"/>
                </a:rPr>
                <a:t>Evaluation</a:t>
              </a:r>
            </a:p>
            <a:p>
              <a:r>
                <a:rPr lang="en-US" altLang="ja-JP" sz="1400" i="1" u="none" dirty="0" smtClean="0">
                  <a:latin typeface="+mj-ea"/>
                  <a:ea typeface="+mj-ea"/>
                </a:rPr>
                <a:t>Board</a:t>
              </a:r>
              <a:endParaRPr kumimoji="1" lang="ja-JP" altLang="en-US" sz="1400" i="1" u="none" dirty="0">
                <a:latin typeface="+mj-ea"/>
                <a:ea typeface="+mj-ea"/>
              </a:endParaRPr>
            </a:p>
          </p:txBody>
        </p:sp>
      </p:grpSp>
      <p:grpSp>
        <p:nvGrpSpPr>
          <p:cNvPr id="187" name="グループ化 160"/>
          <p:cNvGrpSpPr/>
          <p:nvPr/>
        </p:nvGrpSpPr>
        <p:grpSpPr>
          <a:xfrm>
            <a:off x="3153704" y="5078989"/>
            <a:ext cx="8415089" cy="1145262"/>
            <a:chOff x="2411760" y="2924945"/>
            <a:chExt cx="1296144" cy="434276"/>
          </a:xfrm>
          <a:effectLst/>
        </p:grpSpPr>
        <p:sp>
          <p:nvSpPr>
            <p:cNvPr id="188" name="角丸四角形 161"/>
            <p:cNvSpPr/>
            <p:nvPr/>
          </p:nvSpPr>
          <p:spPr bwMode="auto">
            <a:xfrm>
              <a:off x="2411760" y="2999839"/>
              <a:ext cx="1296144" cy="358905"/>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189" name="テキスト ボックス 162"/>
            <p:cNvSpPr txBox="1"/>
            <p:nvPr/>
          </p:nvSpPr>
          <p:spPr>
            <a:xfrm>
              <a:off x="2430163" y="2924945"/>
              <a:ext cx="1243116" cy="434276"/>
            </a:xfrm>
            <a:prstGeom prst="rect">
              <a:avLst/>
            </a:prstGeom>
            <a:noFill/>
          </p:spPr>
          <p:txBody>
            <a:bodyPr wrap="square" rtlCol="0" anchor="b">
              <a:noAutofit/>
            </a:bodyPr>
            <a:lstStyle/>
            <a:p>
              <a:r>
                <a:rPr lang="en-US" altLang="ja-JP" sz="1400" i="1" u="none" dirty="0" smtClean="0">
                  <a:latin typeface="+mj-ea"/>
                  <a:ea typeface="+mj-ea"/>
                </a:rPr>
                <a:t>RZ/G series LSI</a:t>
              </a:r>
            </a:p>
          </p:txBody>
        </p:sp>
      </p:grpSp>
      <p:grpSp>
        <p:nvGrpSpPr>
          <p:cNvPr id="190" name="グループ化 13"/>
          <p:cNvGrpSpPr/>
          <p:nvPr/>
        </p:nvGrpSpPr>
        <p:grpSpPr>
          <a:xfrm>
            <a:off x="2057400" y="3869747"/>
            <a:ext cx="9583401" cy="1371601"/>
            <a:chOff x="2411760" y="2960748"/>
            <a:chExt cx="1296144" cy="492989"/>
          </a:xfrm>
          <a:effectLst/>
        </p:grpSpPr>
        <p:sp>
          <p:nvSpPr>
            <p:cNvPr id="191" name="角丸四角形 14"/>
            <p:cNvSpPr/>
            <p:nvPr/>
          </p:nvSpPr>
          <p:spPr bwMode="auto">
            <a:xfrm>
              <a:off x="2411760" y="2960748"/>
              <a:ext cx="1296144" cy="492989"/>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92" name="テキスト ボックス 15"/>
            <p:cNvSpPr txBox="1"/>
            <p:nvPr/>
          </p:nvSpPr>
          <p:spPr>
            <a:xfrm>
              <a:off x="2430163" y="2983576"/>
              <a:ext cx="1243116" cy="392348"/>
            </a:xfrm>
            <a:prstGeom prst="rect">
              <a:avLst/>
            </a:prstGeom>
            <a:noFill/>
          </p:spPr>
          <p:txBody>
            <a:bodyPr wrap="square" rtlCol="0" anchor="t">
              <a:noAutofit/>
            </a:bodyPr>
            <a:lstStyle/>
            <a:p>
              <a:r>
                <a:rPr lang="en-US" altLang="ja-JP" sz="1400" i="1" u="none" dirty="0" smtClean="0">
                  <a:latin typeface="+mj-ea"/>
                  <a:ea typeface="+mj-ea"/>
                </a:rPr>
                <a:t>OS Kernel</a:t>
              </a:r>
              <a:endParaRPr kumimoji="1" lang="ja-JP" altLang="en-US" sz="1400" i="1" u="none" dirty="0">
                <a:latin typeface="+mj-ea"/>
                <a:ea typeface="+mj-ea"/>
              </a:endParaRPr>
            </a:p>
          </p:txBody>
        </p:sp>
      </p:grpSp>
      <p:grpSp>
        <p:nvGrpSpPr>
          <p:cNvPr id="193" name="グループ化 16"/>
          <p:cNvGrpSpPr/>
          <p:nvPr/>
        </p:nvGrpSpPr>
        <p:grpSpPr>
          <a:xfrm>
            <a:off x="2057400" y="2865054"/>
            <a:ext cx="9601200" cy="1021146"/>
            <a:chOff x="2411760" y="2965316"/>
            <a:chExt cx="1296144" cy="463684"/>
          </a:xfrm>
          <a:effectLst/>
        </p:grpSpPr>
        <p:sp>
          <p:nvSpPr>
            <p:cNvPr id="194" name="角丸四角形 17"/>
            <p:cNvSpPr/>
            <p:nvPr/>
          </p:nvSpPr>
          <p:spPr bwMode="auto">
            <a:xfrm>
              <a:off x="2411760" y="2965316"/>
              <a:ext cx="1296144" cy="463684"/>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sng" strike="noStrike" cap="none" normalizeH="0" baseline="0" smtClean="0">
                <a:ln>
                  <a:noFill/>
                </a:ln>
                <a:solidFill>
                  <a:schemeClr val="tx1"/>
                </a:solidFill>
                <a:latin typeface="Arial" charset="0"/>
                <a:ea typeface="HG創英角ｺﾞｼｯｸUB" pitchFamily="49" charset="-128"/>
              </a:endParaRPr>
            </a:p>
          </p:txBody>
        </p:sp>
        <p:sp>
          <p:nvSpPr>
            <p:cNvPr id="195" name="テキスト ボックス 18"/>
            <p:cNvSpPr txBox="1"/>
            <p:nvPr/>
          </p:nvSpPr>
          <p:spPr>
            <a:xfrm>
              <a:off x="2430163" y="2965316"/>
              <a:ext cx="1243116" cy="392348"/>
            </a:xfrm>
            <a:prstGeom prst="rect">
              <a:avLst/>
            </a:prstGeom>
            <a:noFill/>
          </p:spPr>
          <p:txBody>
            <a:bodyPr wrap="square" rtlCol="0" anchor="t">
              <a:noAutofit/>
            </a:bodyPr>
            <a:lstStyle/>
            <a:p>
              <a:r>
                <a:rPr lang="en-US" altLang="ja-JP" sz="1400" i="1" u="none" dirty="0" smtClean="0">
                  <a:latin typeface="+mj-ea"/>
                  <a:ea typeface="+mj-ea"/>
                </a:rPr>
                <a:t>OS user</a:t>
              </a:r>
              <a:endParaRPr kumimoji="1" lang="ja-JP" altLang="en-US" sz="1400" i="1" u="none" dirty="0">
                <a:latin typeface="+mj-ea"/>
                <a:ea typeface="+mj-ea"/>
              </a:endParaRPr>
            </a:p>
          </p:txBody>
        </p:sp>
      </p:grpSp>
      <p:sp>
        <p:nvSpPr>
          <p:cNvPr id="196" name="角丸四角形 209"/>
          <p:cNvSpPr/>
          <p:nvPr/>
        </p:nvSpPr>
        <p:spPr bwMode="auto">
          <a:xfrm>
            <a:off x="6481624" y="2394648"/>
            <a:ext cx="5112569" cy="2849050"/>
          </a:xfrm>
          <a:prstGeom prst="roundRect">
            <a:avLst>
              <a:gd name="adj" fmla="val 8075"/>
            </a:avLst>
          </a:prstGeom>
          <a:solidFill>
            <a:srgbClr val="0000FF">
              <a:alpha val="60000"/>
            </a:srgbClr>
          </a:solidFill>
          <a:ln w="38100" cap="flat" cmpd="sng" algn="ctr">
            <a:solidFill>
              <a:srgbClr val="0000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197" name="角丸四角形 208"/>
          <p:cNvSpPr/>
          <p:nvPr/>
        </p:nvSpPr>
        <p:spPr bwMode="auto">
          <a:xfrm>
            <a:off x="2193468" y="3945960"/>
            <a:ext cx="4262756" cy="1280160"/>
          </a:xfrm>
          <a:prstGeom prst="roundRect">
            <a:avLst/>
          </a:prstGeom>
          <a:solidFill>
            <a:srgbClr val="FF0000">
              <a:alpha val="60000"/>
            </a:srgbClr>
          </a:solid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dirty="0" smtClean="0">
              <a:ln>
                <a:noFill/>
              </a:ln>
              <a:solidFill>
                <a:schemeClr val="tx1"/>
              </a:solidFill>
              <a:latin typeface="Arial" charset="0"/>
              <a:ea typeface="HG創英角ｺﾞｼｯｸUB" pitchFamily="49" charset="-128"/>
            </a:endParaRPr>
          </a:p>
        </p:txBody>
      </p:sp>
      <p:grpSp>
        <p:nvGrpSpPr>
          <p:cNvPr id="198" name="グループ化 22"/>
          <p:cNvGrpSpPr/>
          <p:nvPr/>
        </p:nvGrpSpPr>
        <p:grpSpPr>
          <a:xfrm>
            <a:off x="4536537" y="965063"/>
            <a:ext cx="7104264" cy="736737"/>
            <a:chOff x="2411760" y="2924944"/>
            <a:chExt cx="1296144" cy="504056"/>
          </a:xfrm>
          <a:solidFill>
            <a:schemeClr val="accent1">
              <a:lumMod val="60000"/>
              <a:lumOff val="40000"/>
            </a:schemeClr>
          </a:solidFill>
          <a:effectLst/>
        </p:grpSpPr>
        <p:sp>
          <p:nvSpPr>
            <p:cNvPr id="199" name="角丸四角形 23"/>
            <p:cNvSpPr/>
            <p:nvPr/>
          </p:nvSpPr>
          <p:spPr bwMode="auto">
            <a:xfrm>
              <a:off x="2411760" y="2924944"/>
              <a:ext cx="1296144" cy="504056"/>
            </a:xfrm>
            <a:prstGeom prst="roundRect">
              <a:avLst/>
            </a:prstGeom>
            <a:grp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0" name="テキスト ボックス 24"/>
            <p:cNvSpPr txBox="1"/>
            <p:nvPr/>
          </p:nvSpPr>
          <p:spPr>
            <a:xfrm>
              <a:off x="2430163" y="2965316"/>
              <a:ext cx="1243116" cy="392348"/>
            </a:xfrm>
            <a:prstGeom prst="rect">
              <a:avLst/>
            </a:prstGeom>
            <a:grpFill/>
          </p:spPr>
          <p:txBody>
            <a:bodyPr wrap="square" rtlCol="0" anchor="t">
              <a:noAutofit/>
            </a:bodyPr>
            <a:lstStyle/>
            <a:p>
              <a:r>
                <a:rPr lang="en-US" altLang="ja-JP" sz="1400" i="1" u="none" dirty="0" smtClean="0">
                  <a:latin typeface="+mj-ea"/>
                  <a:ea typeface="+mj-ea"/>
                </a:rPr>
                <a:t>App-</a:t>
              </a:r>
            </a:p>
            <a:p>
              <a:r>
                <a:rPr lang="en-US" altLang="ja-JP" sz="1400" i="1" u="none" dirty="0" err="1" smtClean="0">
                  <a:latin typeface="+mj-ea"/>
                  <a:ea typeface="+mj-ea"/>
                </a:rPr>
                <a:t>lication</a:t>
              </a:r>
              <a:endParaRPr kumimoji="1" lang="ja-JP" altLang="en-US" sz="1400" i="1" u="none" dirty="0">
                <a:latin typeface="+mj-ea"/>
                <a:ea typeface="+mj-ea"/>
              </a:endParaRPr>
            </a:p>
          </p:txBody>
        </p:sp>
      </p:grpSp>
      <p:grpSp>
        <p:nvGrpSpPr>
          <p:cNvPr id="201" name="グループ化 25"/>
          <p:cNvGrpSpPr/>
          <p:nvPr/>
        </p:nvGrpSpPr>
        <p:grpSpPr>
          <a:xfrm>
            <a:off x="5598940" y="1006610"/>
            <a:ext cx="5738440" cy="537699"/>
            <a:chOff x="1648127" y="5064656"/>
            <a:chExt cx="8473015" cy="1604515"/>
          </a:xfrm>
          <a:effectLst/>
        </p:grpSpPr>
        <p:sp>
          <p:nvSpPr>
            <p:cNvPr id="202" name="角丸四角形 26"/>
            <p:cNvSpPr/>
            <p:nvPr/>
          </p:nvSpPr>
          <p:spPr bwMode="auto">
            <a:xfrm>
              <a:off x="1648127" y="5064656"/>
              <a:ext cx="8473015" cy="1604515"/>
            </a:xfrm>
            <a:prstGeom prst="roundRect">
              <a:avLst>
                <a:gd name="adj" fmla="val 1549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3" name="テキスト ボックス 27"/>
            <p:cNvSpPr txBox="1"/>
            <p:nvPr/>
          </p:nvSpPr>
          <p:spPr>
            <a:xfrm>
              <a:off x="1877361" y="5376730"/>
              <a:ext cx="4392767" cy="1013789"/>
            </a:xfrm>
            <a:prstGeom prst="rect">
              <a:avLst/>
            </a:prstGeom>
            <a:noFill/>
          </p:spPr>
          <p:txBody>
            <a:bodyPr wrap="square" rtlCol="0" anchor="ctr">
              <a:noAutofit/>
            </a:bodyPr>
            <a:lstStyle/>
            <a:p>
              <a:pPr algn="ctr"/>
              <a:r>
                <a:rPr lang="en-US" altLang="ja-JP" sz="1400" i="1" u="none" dirty="0" smtClean="0">
                  <a:latin typeface="+mj-ea"/>
                  <a:ea typeface="+mj-ea"/>
                </a:rPr>
                <a:t>Linux Application</a:t>
              </a:r>
              <a:endParaRPr kumimoji="1" lang="en-US" altLang="ja-JP" sz="1400" i="1" u="none" dirty="0" smtClean="0">
                <a:latin typeface="+mj-ea"/>
                <a:ea typeface="+mj-ea"/>
              </a:endParaRPr>
            </a:p>
          </p:txBody>
        </p:sp>
      </p:grpSp>
      <p:grpSp>
        <p:nvGrpSpPr>
          <p:cNvPr id="204" name="グループ化 28"/>
          <p:cNvGrpSpPr/>
          <p:nvPr/>
        </p:nvGrpSpPr>
        <p:grpSpPr>
          <a:xfrm>
            <a:off x="7136212" y="2925432"/>
            <a:ext cx="611528" cy="884568"/>
            <a:chOff x="1708672" y="5060591"/>
            <a:chExt cx="5717431" cy="1604515"/>
          </a:xfrm>
          <a:effectLst/>
        </p:grpSpPr>
        <p:sp>
          <p:nvSpPr>
            <p:cNvPr id="205" name="角丸四角形 29"/>
            <p:cNvSpPr/>
            <p:nvPr/>
          </p:nvSpPr>
          <p:spPr bwMode="auto">
            <a:xfrm>
              <a:off x="1708672" y="5060591"/>
              <a:ext cx="5717431" cy="1604515"/>
            </a:xfrm>
            <a:prstGeom prst="roundRect">
              <a:avLst>
                <a:gd name="adj" fmla="val 118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206" name="テキスト ボックス 30"/>
            <p:cNvSpPr txBox="1"/>
            <p:nvPr/>
          </p:nvSpPr>
          <p:spPr>
            <a:xfrm>
              <a:off x="1877368" y="5376732"/>
              <a:ext cx="500458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Mem</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endParaRPr kumimoji="1" lang="en-US" altLang="ja-JP" sz="1050" i="1" u="none" dirty="0" smtClean="0">
                <a:solidFill>
                  <a:srgbClr val="FFFFFF"/>
                </a:solidFill>
                <a:latin typeface="+mj-ea"/>
                <a:ea typeface="+mj-ea"/>
              </a:endParaRPr>
            </a:p>
          </p:txBody>
        </p:sp>
      </p:grpSp>
      <p:grpSp>
        <p:nvGrpSpPr>
          <p:cNvPr id="207" name="グループ化 43"/>
          <p:cNvGrpSpPr/>
          <p:nvPr/>
        </p:nvGrpSpPr>
        <p:grpSpPr>
          <a:xfrm>
            <a:off x="3090517" y="4184982"/>
            <a:ext cx="741014" cy="1001453"/>
            <a:chOff x="1386438" y="5064656"/>
            <a:chExt cx="5757206" cy="1604515"/>
          </a:xfrm>
          <a:effectLst/>
        </p:grpSpPr>
        <p:sp>
          <p:nvSpPr>
            <p:cNvPr id="208" name="角丸四角形 44"/>
            <p:cNvSpPr/>
            <p:nvPr/>
          </p:nvSpPr>
          <p:spPr bwMode="auto">
            <a:xfrm>
              <a:off x="1386438" y="5064656"/>
              <a:ext cx="5757206"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9" name="テキスト ボックス 45"/>
            <p:cNvSpPr txBox="1"/>
            <p:nvPr/>
          </p:nvSpPr>
          <p:spPr>
            <a:xfrm>
              <a:off x="1642524" y="5376732"/>
              <a:ext cx="5166392" cy="1013787"/>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Onchip</a:t>
              </a:r>
              <a:r>
                <a:rPr lang="en-US" altLang="ja-JP" sz="1050" i="1" u="none" dirty="0" smtClean="0">
                  <a:solidFill>
                    <a:srgbClr val="FFFFFF"/>
                  </a:solidFill>
                  <a:latin typeface="+mj-ea"/>
                  <a:ea typeface="+mj-ea"/>
                </a:rPr>
                <a:t> </a:t>
              </a:r>
            </a:p>
            <a:p>
              <a:pPr algn="ctr"/>
              <a:r>
                <a:rPr lang="en-US" altLang="ja-JP" sz="1050" i="1" u="none" dirty="0" err="1" smtClean="0">
                  <a:solidFill>
                    <a:srgbClr val="FFFFFF"/>
                  </a:solidFill>
                  <a:latin typeface="+mj-ea"/>
                  <a:ea typeface="+mj-ea"/>
                </a:rPr>
                <a:t>Periph</a:t>
              </a:r>
              <a:endParaRPr lang="en-US" altLang="ja-JP" sz="1050" i="1" u="none" dirty="0" smtClean="0">
                <a:solidFill>
                  <a:srgbClr val="FFFFFF"/>
                </a:solidFill>
                <a:latin typeface="+mj-ea"/>
                <a:ea typeface="+mj-ea"/>
              </a:endParaRP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10" name="グループ化 62"/>
          <p:cNvGrpSpPr/>
          <p:nvPr/>
        </p:nvGrpSpPr>
        <p:grpSpPr>
          <a:xfrm>
            <a:off x="2209800" y="5315967"/>
            <a:ext cx="827686" cy="620804"/>
            <a:chOff x="1648133" y="5064656"/>
            <a:chExt cx="5233823" cy="1604515"/>
          </a:xfrm>
          <a:effectLst/>
        </p:grpSpPr>
        <p:sp>
          <p:nvSpPr>
            <p:cNvPr id="211" name="角丸四角形 63"/>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2" name="テキスト ボックス 64"/>
            <p:cNvSpPr txBox="1"/>
            <p:nvPr/>
          </p:nvSpPr>
          <p:spPr>
            <a:xfrm>
              <a:off x="1877363" y="5376732"/>
              <a:ext cx="469672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Onboard</a:t>
              </a:r>
            </a:p>
            <a:p>
              <a:pPr algn="ctr"/>
              <a:r>
                <a:rPr lang="en-US" altLang="ja-JP" sz="1050" i="1" u="none" dirty="0" smtClean="0">
                  <a:solidFill>
                    <a:srgbClr val="FFFFFF"/>
                  </a:solidFill>
                  <a:latin typeface="+mj-ea"/>
                  <a:ea typeface="+mj-ea"/>
                </a:rPr>
                <a:t>Device</a:t>
              </a:r>
            </a:p>
          </p:txBody>
        </p:sp>
      </p:grpSp>
      <p:grpSp>
        <p:nvGrpSpPr>
          <p:cNvPr id="213" name="グループ化 74"/>
          <p:cNvGrpSpPr/>
          <p:nvPr/>
        </p:nvGrpSpPr>
        <p:grpSpPr>
          <a:xfrm>
            <a:off x="8991600" y="2451165"/>
            <a:ext cx="1584176" cy="292035"/>
            <a:chOff x="1648133" y="5064656"/>
            <a:chExt cx="5233823" cy="1604515"/>
          </a:xfrm>
          <a:effectLst/>
        </p:grpSpPr>
        <p:sp>
          <p:nvSpPr>
            <p:cNvPr id="214" name="角丸四角形 75"/>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5" name="テキスト ボックス 76"/>
            <p:cNvSpPr txBox="1"/>
            <p:nvPr/>
          </p:nvSpPr>
          <p:spPr>
            <a:xfrm>
              <a:off x="1877366" y="5376732"/>
              <a:ext cx="5004584"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Plugin</a:t>
              </a:r>
            </a:p>
          </p:txBody>
        </p:sp>
      </p:grpSp>
      <p:grpSp>
        <p:nvGrpSpPr>
          <p:cNvPr id="216" name="グループ化 83"/>
          <p:cNvGrpSpPr/>
          <p:nvPr/>
        </p:nvGrpSpPr>
        <p:grpSpPr>
          <a:xfrm>
            <a:off x="8357220" y="2925432"/>
            <a:ext cx="511634" cy="868680"/>
            <a:chOff x="1648133" y="5064656"/>
            <a:chExt cx="5233823" cy="1604515"/>
          </a:xfrm>
          <a:effectLst/>
        </p:grpSpPr>
        <p:sp>
          <p:nvSpPr>
            <p:cNvPr id="217" name="角丸四角形 84"/>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8" name="テキスト ボックス 85"/>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p>
          </p:txBody>
        </p:sp>
      </p:grpSp>
      <p:grpSp>
        <p:nvGrpSpPr>
          <p:cNvPr id="219" name="グループ化 86"/>
          <p:cNvGrpSpPr/>
          <p:nvPr/>
        </p:nvGrpSpPr>
        <p:grpSpPr>
          <a:xfrm>
            <a:off x="8963000" y="2927369"/>
            <a:ext cx="1870100" cy="273031"/>
            <a:chOff x="1648133" y="5064656"/>
            <a:chExt cx="5233821" cy="1604515"/>
          </a:xfrm>
          <a:effectLst/>
        </p:grpSpPr>
        <p:sp>
          <p:nvSpPr>
            <p:cNvPr id="220" name="角丸四角形 87"/>
            <p:cNvSpPr/>
            <p:nvPr/>
          </p:nvSpPr>
          <p:spPr bwMode="auto">
            <a:xfrm>
              <a:off x="1648133" y="5064656"/>
              <a:ext cx="5233821" cy="1604515"/>
            </a:xfrm>
            <a:prstGeom prst="roundRect">
              <a:avLst>
                <a:gd name="adj" fmla="val 26656"/>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1" name="テキスト ボックス 88"/>
            <p:cNvSpPr txBox="1"/>
            <p:nvPr/>
          </p:nvSpPr>
          <p:spPr>
            <a:xfrm>
              <a:off x="1648133" y="5376733"/>
              <a:ext cx="5233816" cy="817589"/>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OMX</a:t>
              </a:r>
            </a:p>
          </p:txBody>
        </p:sp>
      </p:grpSp>
      <p:grpSp>
        <p:nvGrpSpPr>
          <p:cNvPr id="222" name="グループ化 89"/>
          <p:cNvGrpSpPr/>
          <p:nvPr/>
        </p:nvGrpSpPr>
        <p:grpSpPr>
          <a:xfrm>
            <a:off x="8941604" y="3200400"/>
            <a:ext cx="1891494" cy="243885"/>
            <a:chOff x="1648133" y="5064656"/>
            <a:chExt cx="5233823" cy="1604515"/>
          </a:xfrm>
          <a:effectLst/>
        </p:grpSpPr>
        <p:sp>
          <p:nvSpPr>
            <p:cNvPr id="223" name="角丸四角形 90"/>
            <p:cNvSpPr/>
            <p:nvPr/>
          </p:nvSpPr>
          <p:spPr bwMode="auto">
            <a:xfrm>
              <a:off x="1648133" y="5064656"/>
              <a:ext cx="5233823" cy="1604515"/>
            </a:xfrm>
            <a:prstGeom prst="roundRect">
              <a:avLst>
                <a:gd name="adj" fmla="val 26656"/>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4" name="テキスト ボックス 91"/>
            <p:cNvSpPr txBox="1"/>
            <p:nvPr/>
          </p:nvSpPr>
          <p:spPr>
            <a:xfrm>
              <a:off x="1648133" y="5376733"/>
              <a:ext cx="5233816" cy="817589"/>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UVCS</a:t>
              </a:r>
            </a:p>
          </p:txBody>
        </p:sp>
      </p:grpSp>
      <p:grpSp>
        <p:nvGrpSpPr>
          <p:cNvPr id="225" name="グループ化 92"/>
          <p:cNvGrpSpPr/>
          <p:nvPr/>
        </p:nvGrpSpPr>
        <p:grpSpPr>
          <a:xfrm>
            <a:off x="8941604" y="3454303"/>
            <a:ext cx="1891496" cy="338759"/>
            <a:chOff x="1648133" y="5064656"/>
            <a:chExt cx="5233823" cy="1604515"/>
          </a:xfrm>
          <a:effectLst/>
        </p:grpSpPr>
        <p:sp>
          <p:nvSpPr>
            <p:cNvPr id="226" name="角丸四角形 93"/>
            <p:cNvSpPr/>
            <p:nvPr/>
          </p:nvSpPr>
          <p:spPr bwMode="auto">
            <a:xfrm>
              <a:off x="1648133" y="5064656"/>
              <a:ext cx="5233823" cy="1604515"/>
            </a:xfrm>
            <a:prstGeom prst="roundRect">
              <a:avLst>
                <a:gd name="adj" fmla="val 17884"/>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7" name="テキスト ボックス 94"/>
            <p:cNvSpPr txBox="1"/>
            <p:nvPr/>
          </p:nvSpPr>
          <p:spPr>
            <a:xfrm>
              <a:off x="1648133" y="5305727"/>
              <a:ext cx="5233817" cy="1111446"/>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 Codec Middle</a:t>
              </a:r>
            </a:p>
          </p:txBody>
        </p:sp>
      </p:grpSp>
      <p:grpSp>
        <p:nvGrpSpPr>
          <p:cNvPr id="228" name="グループ化 95"/>
          <p:cNvGrpSpPr/>
          <p:nvPr/>
        </p:nvGrpSpPr>
        <p:grpSpPr>
          <a:xfrm>
            <a:off x="7857029" y="2925432"/>
            <a:ext cx="448771" cy="884568"/>
            <a:chOff x="1648133" y="5064656"/>
            <a:chExt cx="5233823" cy="1604515"/>
          </a:xfrm>
          <a:effectLst/>
        </p:grpSpPr>
        <p:sp>
          <p:nvSpPr>
            <p:cNvPr id="229" name="角丸四角形 96"/>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0" name="テキスト ボックス 97"/>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p>
          </p:txBody>
        </p:sp>
      </p:grpSp>
      <p:grpSp>
        <p:nvGrpSpPr>
          <p:cNvPr id="231" name="グループ化 98"/>
          <p:cNvGrpSpPr/>
          <p:nvPr/>
        </p:nvGrpSpPr>
        <p:grpSpPr>
          <a:xfrm>
            <a:off x="10920721" y="2899208"/>
            <a:ext cx="500301" cy="898284"/>
            <a:chOff x="1648133" y="5064656"/>
            <a:chExt cx="5233823" cy="1604515"/>
          </a:xfrm>
          <a:effectLst/>
        </p:grpSpPr>
        <p:sp>
          <p:nvSpPr>
            <p:cNvPr id="232" name="角丸四角形 99"/>
            <p:cNvSpPr/>
            <p:nvPr/>
          </p:nvSpPr>
          <p:spPr bwMode="auto">
            <a:xfrm>
              <a:off x="1648133" y="5064656"/>
              <a:ext cx="5233823" cy="1604515"/>
            </a:xfrm>
            <a:prstGeom prst="roundRect">
              <a:avLst>
                <a:gd name="adj" fmla="val 10227"/>
              </a:avLst>
            </a:prstGeom>
            <a:solidFill>
              <a:srgbClr val="66FF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3" name="テキスト ボックス 100"/>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latin typeface="+mj-ea"/>
                  <a:ea typeface="+mj-ea"/>
                </a:rPr>
                <a:t>Open</a:t>
              </a:r>
            </a:p>
            <a:p>
              <a:pPr algn="ctr"/>
              <a:r>
                <a:rPr lang="en-US" altLang="ja-JP" sz="1050" i="1" u="none" dirty="0" smtClean="0">
                  <a:latin typeface="+mj-ea"/>
                  <a:ea typeface="+mj-ea"/>
                </a:rPr>
                <a:t>GL</a:t>
              </a:r>
            </a:p>
            <a:p>
              <a:pPr algn="ctr"/>
              <a:r>
                <a:rPr lang="en-US" altLang="ja-JP" sz="1050" i="1" u="none" dirty="0" smtClean="0">
                  <a:latin typeface="+mj-ea"/>
                  <a:ea typeface="+mj-ea"/>
                </a:rPr>
                <a:t>ES</a:t>
              </a:r>
            </a:p>
          </p:txBody>
        </p:sp>
      </p:grpSp>
      <p:grpSp>
        <p:nvGrpSpPr>
          <p:cNvPr id="234" name="グループ化 105"/>
          <p:cNvGrpSpPr/>
          <p:nvPr/>
        </p:nvGrpSpPr>
        <p:grpSpPr>
          <a:xfrm>
            <a:off x="8357220" y="3974724"/>
            <a:ext cx="1383364" cy="1203025"/>
            <a:chOff x="1648133" y="5064656"/>
            <a:chExt cx="5233823" cy="1604515"/>
          </a:xfrm>
          <a:effectLst/>
        </p:grpSpPr>
        <p:sp>
          <p:nvSpPr>
            <p:cNvPr id="235" name="角丸四角形 106"/>
            <p:cNvSpPr/>
            <p:nvPr/>
          </p:nvSpPr>
          <p:spPr bwMode="auto">
            <a:xfrm>
              <a:off x="1648133" y="5064656"/>
              <a:ext cx="5233823" cy="1604515"/>
            </a:xfrm>
            <a:prstGeom prst="roundRect">
              <a:avLst>
                <a:gd name="adj" fmla="val 13109"/>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6" name="テキスト ボックス 107"/>
            <p:cNvSpPr txBox="1"/>
            <p:nvPr/>
          </p:nvSpPr>
          <p:spPr>
            <a:xfrm>
              <a:off x="1648133" y="5094091"/>
              <a:ext cx="5233815" cy="817589"/>
            </a:xfrm>
            <a:prstGeom prst="rect">
              <a:avLst/>
            </a:prstGeom>
            <a:noFill/>
          </p:spPr>
          <p:txBody>
            <a:bodyPr wrap="square" rtlCol="0" anchor="t">
              <a:noAutofit/>
            </a:bodyPr>
            <a:lstStyle/>
            <a:p>
              <a:pPr algn="ctr"/>
              <a:r>
                <a:rPr lang="en-US" altLang="ja-JP" sz="1050" i="1" u="none" dirty="0" smtClean="0">
                  <a:solidFill>
                    <a:srgbClr val="FFFFFF"/>
                  </a:solidFill>
                  <a:latin typeface="+mj-ea"/>
                  <a:ea typeface="+mj-ea"/>
                </a:rPr>
                <a:t>VSP Mgr.</a:t>
              </a:r>
            </a:p>
          </p:txBody>
        </p:sp>
      </p:grpSp>
      <p:grpSp>
        <p:nvGrpSpPr>
          <p:cNvPr id="237" name="グループ化 108"/>
          <p:cNvGrpSpPr/>
          <p:nvPr/>
        </p:nvGrpSpPr>
        <p:grpSpPr>
          <a:xfrm>
            <a:off x="8417790" y="4531705"/>
            <a:ext cx="601064" cy="550430"/>
            <a:chOff x="1648133" y="4840115"/>
            <a:chExt cx="5233823" cy="1829056"/>
          </a:xfrm>
          <a:effectLst/>
        </p:grpSpPr>
        <p:sp>
          <p:nvSpPr>
            <p:cNvPr id="238" name="角丸四角形 109"/>
            <p:cNvSpPr/>
            <p:nvPr/>
          </p:nvSpPr>
          <p:spPr bwMode="auto">
            <a:xfrm>
              <a:off x="1648133" y="4840115"/>
              <a:ext cx="5233823" cy="1829056"/>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9" name="テキスト ボックス 110"/>
            <p:cNvSpPr txBox="1"/>
            <p:nvPr/>
          </p:nvSpPr>
          <p:spPr>
            <a:xfrm>
              <a:off x="1648133" y="5064656"/>
              <a:ext cx="5233823" cy="1325863"/>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40" name="グループ化 111"/>
          <p:cNvGrpSpPr/>
          <p:nvPr/>
        </p:nvGrpSpPr>
        <p:grpSpPr>
          <a:xfrm>
            <a:off x="9078371" y="4531702"/>
            <a:ext cx="599029" cy="550400"/>
            <a:chOff x="1648133" y="4487509"/>
            <a:chExt cx="5233823" cy="1834334"/>
          </a:xfrm>
          <a:effectLst/>
        </p:grpSpPr>
        <p:sp>
          <p:nvSpPr>
            <p:cNvPr id="241" name="角丸四角形 112"/>
            <p:cNvSpPr/>
            <p:nvPr/>
          </p:nvSpPr>
          <p:spPr bwMode="auto">
            <a:xfrm>
              <a:off x="1648133" y="4487509"/>
              <a:ext cx="5233823" cy="1834334"/>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42" name="テキスト ボックス 113"/>
            <p:cNvSpPr txBox="1"/>
            <p:nvPr/>
          </p:nvSpPr>
          <p:spPr>
            <a:xfrm>
              <a:off x="1648143" y="4748310"/>
              <a:ext cx="5233813" cy="1325864"/>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2D</a:t>
              </a:r>
            </a:p>
            <a:p>
              <a:pPr algn="ctr"/>
              <a:r>
                <a:rPr lang="en-US" altLang="ja-JP" sz="1050" i="1" u="none" dirty="0" smtClean="0">
                  <a:solidFill>
                    <a:srgbClr val="FFFFFF"/>
                  </a:solidFill>
                  <a:latin typeface="+mj-ea"/>
                  <a:ea typeface="+mj-ea"/>
                </a:rPr>
                <a:t>DMAC</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43" name="グループ化 114"/>
          <p:cNvGrpSpPr/>
          <p:nvPr/>
        </p:nvGrpSpPr>
        <p:grpSpPr>
          <a:xfrm>
            <a:off x="7162800" y="3974724"/>
            <a:ext cx="584940" cy="1206876"/>
            <a:chOff x="1648133" y="5060591"/>
            <a:chExt cx="5717427" cy="1604515"/>
          </a:xfrm>
          <a:effectLst/>
        </p:grpSpPr>
        <p:sp>
          <p:nvSpPr>
            <p:cNvPr id="244" name="角丸四角形 115"/>
            <p:cNvSpPr/>
            <p:nvPr/>
          </p:nvSpPr>
          <p:spPr bwMode="auto">
            <a:xfrm>
              <a:off x="1648133" y="5060591"/>
              <a:ext cx="5717427" cy="1604515"/>
            </a:xfrm>
            <a:prstGeom prst="roundRect">
              <a:avLst>
                <a:gd name="adj" fmla="val 118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245" name="テキスト ボックス 116"/>
            <p:cNvSpPr txBox="1"/>
            <p:nvPr/>
          </p:nvSpPr>
          <p:spPr>
            <a:xfrm>
              <a:off x="1877368" y="5376732"/>
              <a:ext cx="500458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Mem</a:t>
              </a:r>
            </a:p>
            <a:p>
              <a:pPr algn="ctr"/>
              <a:r>
                <a:rPr lang="en-US" altLang="ja-JP" sz="1050" i="1" u="none" dirty="0">
                  <a:solidFill>
                    <a:srgbClr val="FFFFFF"/>
                  </a:solidFill>
                  <a:latin typeface="+mj-ea"/>
                  <a:ea typeface="+mj-ea"/>
                </a:rPr>
                <a:t>Mgr</a:t>
              </a:r>
              <a:r>
                <a:rPr lang="en-US" altLang="ja-JP" sz="1050" i="1" u="none" dirty="0" smtClean="0">
                  <a:solidFill>
                    <a:srgbClr val="FFFFFF"/>
                  </a:solidFill>
                  <a:latin typeface="+mj-ea"/>
                  <a:ea typeface="+mj-ea"/>
                </a:rPr>
                <a:t>.</a:t>
              </a:r>
              <a:endParaRPr kumimoji="1" lang="en-US" altLang="ja-JP" sz="1050" i="1" u="none" dirty="0" smtClean="0">
                <a:solidFill>
                  <a:srgbClr val="FFFFFF"/>
                </a:solidFill>
                <a:latin typeface="+mj-ea"/>
                <a:ea typeface="+mj-ea"/>
              </a:endParaRPr>
            </a:p>
          </p:txBody>
        </p:sp>
      </p:grpSp>
      <p:grpSp>
        <p:nvGrpSpPr>
          <p:cNvPr id="246" name="グループ化 117"/>
          <p:cNvGrpSpPr/>
          <p:nvPr/>
        </p:nvGrpSpPr>
        <p:grpSpPr>
          <a:xfrm>
            <a:off x="10920721" y="3984706"/>
            <a:ext cx="507769" cy="1193042"/>
            <a:chOff x="1648133" y="5064656"/>
            <a:chExt cx="5233823" cy="1604515"/>
          </a:xfrm>
          <a:effectLst/>
        </p:grpSpPr>
        <p:sp>
          <p:nvSpPr>
            <p:cNvPr id="247" name="角丸四角形 118"/>
            <p:cNvSpPr/>
            <p:nvPr/>
          </p:nvSpPr>
          <p:spPr bwMode="auto">
            <a:xfrm>
              <a:off x="1648133" y="5064656"/>
              <a:ext cx="5233823" cy="1604515"/>
            </a:xfrm>
            <a:prstGeom prst="roundRect">
              <a:avLst>
                <a:gd name="adj" fmla="val 10227"/>
              </a:avLst>
            </a:prstGeom>
            <a:solidFill>
              <a:srgbClr val="66FF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48" name="テキスト ボックス 119"/>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latin typeface="+mj-ea"/>
                  <a:ea typeface="+mj-ea"/>
                </a:rPr>
                <a:t>SGX</a:t>
              </a:r>
            </a:p>
            <a:p>
              <a:pPr algn="ctr"/>
              <a:r>
                <a:rPr lang="en-US" altLang="ja-JP" sz="1050" i="1" u="none" dirty="0" err="1" smtClean="0">
                  <a:latin typeface="+mj-ea"/>
                  <a:ea typeface="+mj-ea"/>
                </a:rPr>
                <a:t>drv</a:t>
              </a:r>
              <a:r>
                <a:rPr lang="en-US" altLang="ja-JP" sz="1050" i="1" u="none" dirty="0" smtClean="0">
                  <a:latin typeface="+mj-ea"/>
                  <a:ea typeface="+mj-ea"/>
                </a:rPr>
                <a:t>.</a:t>
              </a:r>
            </a:p>
          </p:txBody>
        </p:sp>
      </p:grpSp>
      <p:grpSp>
        <p:nvGrpSpPr>
          <p:cNvPr id="249" name="グループ化 120"/>
          <p:cNvGrpSpPr/>
          <p:nvPr/>
        </p:nvGrpSpPr>
        <p:grpSpPr>
          <a:xfrm>
            <a:off x="6582543" y="3974724"/>
            <a:ext cx="504056" cy="1203025"/>
            <a:chOff x="1648133" y="5064656"/>
            <a:chExt cx="5233823" cy="1604515"/>
          </a:xfrm>
          <a:effectLst/>
        </p:grpSpPr>
        <p:sp>
          <p:nvSpPr>
            <p:cNvPr id="250" name="角丸四角形 121"/>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1" name="テキスト ボックス 122"/>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S3C</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52" name="グループ化 123"/>
          <p:cNvGrpSpPr/>
          <p:nvPr/>
        </p:nvGrpSpPr>
        <p:grpSpPr>
          <a:xfrm>
            <a:off x="7848600" y="3974724"/>
            <a:ext cx="459127" cy="544863"/>
            <a:chOff x="1648133" y="5064656"/>
            <a:chExt cx="5233823" cy="1604515"/>
          </a:xfrm>
          <a:effectLst/>
        </p:grpSpPr>
        <p:sp>
          <p:nvSpPr>
            <p:cNvPr id="253" name="角丸四角形 124"/>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4" name="テキスト ボックス 125"/>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smtClean="0">
                  <a:solidFill>
                    <a:srgbClr val="FFFFFF"/>
                  </a:solidFill>
                  <a:latin typeface="+mj-ea"/>
                  <a:ea typeface="+mj-ea"/>
                </a:rPr>
                <a:t>Mgr.</a:t>
              </a:r>
            </a:p>
          </p:txBody>
        </p:sp>
      </p:grpSp>
      <p:grpSp>
        <p:nvGrpSpPr>
          <p:cNvPr id="255" name="グループ化 126"/>
          <p:cNvGrpSpPr/>
          <p:nvPr/>
        </p:nvGrpSpPr>
        <p:grpSpPr>
          <a:xfrm>
            <a:off x="7848600" y="4604391"/>
            <a:ext cx="459127" cy="577209"/>
            <a:chOff x="1648133" y="5132605"/>
            <a:chExt cx="5233823" cy="1604516"/>
          </a:xfrm>
          <a:effectLst/>
        </p:grpSpPr>
        <p:sp>
          <p:nvSpPr>
            <p:cNvPr id="256" name="角丸四角形 127"/>
            <p:cNvSpPr/>
            <p:nvPr/>
          </p:nvSpPr>
          <p:spPr bwMode="auto">
            <a:xfrm>
              <a:off x="1648133" y="5132605"/>
              <a:ext cx="5233823" cy="1604516"/>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7" name="テキスト ボックス 128"/>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58" name="グループ化 129"/>
          <p:cNvGrpSpPr/>
          <p:nvPr/>
        </p:nvGrpSpPr>
        <p:grpSpPr>
          <a:xfrm>
            <a:off x="9789375" y="3974724"/>
            <a:ext cx="568172" cy="1203025"/>
            <a:chOff x="1648133" y="5064656"/>
            <a:chExt cx="5233823" cy="1604515"/>
          </a:xfrm>
          <a:effectLst/>
        </p:grpSpPr>
        <p:sp>
          <p:nvSpPr>
            <p:cNvPr id="259" name="角丸四角形 130"/>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0" name="テキスト ボックス 131"/>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UVCS</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61" name="グループ化 132"/>
          <p:cNvGrpSpPr/>
          <p:nvPr/>
        </p:nvGrpSpPr>
        <p:grpSpPr>
          <a:xfrm>
            <a:off x="10395063" y="3974723"/>
            <a:ext cx="475253" cy="1203025"/>
            <a:chOff x="1648133" y="5108656"/>
            <a:chExt cx="5233823" cy="1560515"/>
          </a:xfrm>
          <a:effectLst/>
        </p:grpSpPr>
        <p:sp>
          <p:nvSpPr>
            <p:cNvPr id="262" name="角丸四角形 133"/>
            <p:cNvSpPr/>
            <p:nvPr/>
          </p:nvSpPr>
          <p:spPr bwMode="auto">
            <a:xfrm>
              <a:off x="1648133" y="5108656"/>
              <a:ext cx="5233823" cy="1560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3" name="テキスト ボックス 134"/>
            <p:cNvSpPr txBox="1"/>
            <p:nvPr/>
          </p:nvSpPr>
          <p:spPr>
            <a:xfrm>
              <a:off x="1648133" y="5376733"/>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64" name="グループ化 135"/>
          <p:cNvGrpSpPr/>
          <p:nvPr/>
        </p:nvGrpSpPr>
        <p:grpSpPr>
          <a:xfrm>
            <a:off x="5943571" y="3984706"/>
            <a:ext cx="431829" cy="508822"/>
            <a:chOff x="1618396" y="5064656"/>
            <a:chExt cx="5263560" cy="1604515"/>
          </a:xfrm>
          <a:effectLst/>
        </p:grpSpPr>
        <p:sp>
          <p:nvSpPr>
            <p:cNvPr id="265" name="角丸四角形 136"/>
            <p:cNvSpPr/>
            <p:nvPr/>
          </p:nvSpPr>
          <p:spPr bwMode="auto">
            <a:xfrm>
              <a:off x="1648133" y="5064656"/>
              <a:ext cx="5233823"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6" name="テキスト ボックス 137"/>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FB</a:t>
              </a:r>
            </a:p>
            <a:p>
              <a:pPr algn="ctr"/>
              <a:r>
                <a:rPr lang="en-US" altLang="ja-JP" sz="1050" i="1" u="none" dirty="0" err="1" smtClean="0">
                  <a:solidFill>
                    <a:srgbClr val="FFFFFF"/>
                  </a:solidFill>
                  <a:latin typeface="+mj-ea"/>
                  <a:ea typeface="+mj-ea"/>
                </a:rPr>
                <a:t>dev</a:t>
              </a:r>
              <a:endParaRPr lang="en-US" altLang="ja-JP" sz="1050" i="1" u="none" dirty="0" smtClean="0">
                <a:solidFill>
                  <a:srgbClr val="FFFFFF"/>
                </a:solidFill>
                <a:latin typeface="+mj-ea"/>
                <a:ea typeface="+mj-ea"/>
              </a:endParaRPr>
            </a:p>
          </p:txBody>
        </p:sp>
      </p:grpSp>
      <p:grpSp>
        <p:nvGrpSpPr>
          <p:cNvPr id="267" name="グループ化 138"/>
          <p:cNvGrpSpPr/>
          <p:nvPr/>
        </p:nvGrpSpPr>
        <p:grpSpPr>
          <a:xfrm>
            <a:off x="5295501" y="3974724"/>
            <a:ext cx="603469" cy="518804"/>
            <a:chOff x="1618396" y="5064656"/>
            <a:chExt cx="5263560" cy="1604515"/>
          </a:xfrm>
          <a:effectLst/>
        </p:grpSpPr>
        <p:sp>
          <p:nvSpPr>
            <p:cNvPr id="268" name="角丸四角形 139"/>
            <p:cNvSpPr/>
            <p:nvPr/>
          </p:nvSpPr>
          <p:spPr bwMode="auto">
            <a:xfrm>
              <a:off x="1648129" y="5064656"/>
              <a:ext cx="5233827"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9" name="テキスト ボックス 140"/>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DRM/</a:t>
              </a:r>
            </a:p>
            <a:p>
              <a:pPr algn="ctr"/>
              <a:r>
                <a:rPr lang="en-US" altLang="ja-JP" sz="1050" i="1" u="none" dirty="0" smtClean="0">
                  <a:solidFill>
                    <a:srgbClr val="FFFFFF"/>
                  </a:solidFill>
                  <a:latin typeface="+mj-ea"/>
                  <a:ea typeface="+mj-ea"/>
                </a:rPr>
                <a:t>KMS</a:t>
              </a:r>
            </a:p>
          </p:txBody>
        </p:sp>
      </p:grpSp>
      <p:grpSp>
        <p:nvGrpSpPr>
          <p:cNvPr id="270" name="グループ化 141"/>
          <p:cNvGrpSpPr/>
          <p:nvPr/>
        </p:nvGrpSpPr>
        <p:grpSpPr>
          <a:xfrm>
            <a:off x="5295501" y="4560772"/>
            <a:ext cx="1076807" cy="634930"/>
            <a:chOff x="1618396" y="5064656"/>
            <a:chExt cx="5263560" cy="1604515"/>
          </a:xfrm>
          <a:effectLst/>
        </p:grpSpPr>
        <p:sp>
          <p:nvSpPr>
            <p:cNvPr id="271" name="角丸四角形 142"/>
            <p:cNvSpPr/>
            <p:nvPr/>
          </p:nvSpPr>
          <p:spPr bwMode="auto">
            <a:xfrm>
              <a:off x="1648130" y="5064656"/>
              <a:ext cx="5233826"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2" name="テキスト ボックス 143"/>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DU</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73" name="グループ化 144"/>
          <p:cNvGrpSpPr/>
          <p:nvPr/>
        </p:nvGrpSpPr>
        <p:grpSpPr>
          <a:xfrm>
            <a:off x="3944462" y="3979850"/>
            <a:ext cx="1232847" cy="477582"/>
            <a:chOff x="1618396" y="5064656"/>
            <a:chExt cx="5263560" cy="1604515"/>
          </a:xfrm>
          <a:effectLst/>
        </p:grpSpPr>
        <p:sp>
          <p:nvSpPr>
            <p:cNvPr id="274" name="角丸四角形 145"/>
            <p:cNvSpPr/>
            <p:nvPr/>
          </p:nvSpPr>
          <p:spPr bwMode="auto">
            <a:xfrm>
              <a:off x="1648129" y="5064656"/>
              <a:ext cx="5233827"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5" name="テキスト ボックス 146"/>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V4L2</a:t>
              </a:r>
            </a:p>
            <a:p>
              <a:pPr algn="ctr"/>
              <a:r>
                <a:rPr lang="en-US" altLang="ja-JP" sz="1050" i="1" u="none" dirty="0" smtClean="0">
                  <a:solidFill>
                    <a:srgbClr val="FFFFFF"/>
                  </a:solidFill>
                  <a:latin typeface="+mj-ea"/>
                  <a:ea typeface="+mj-ea"/>
                </a:rPr>
                <a:t>Capture</a:t>
              </a:r>
            </a:p>
          </p:txBody>
        </p:sp>
      </p:grpSp>
      <p:grpSp>
        <p:nvGrpSpPr>
          <p:cNvPr id="276" name="グループ化 147"/>
          <p:cNvGrpSpPr/>
          <p:nvPr/>
        </p:nvGrpSpPr>
        <p:grpSpPr>
          <a:xfrm>
            <a:off x="4673137" y="4550770"/>
            <a:ext cx="556822" cy="635729"/>
            <a:chOff x="1642531" y="5142880"/>
            <a:chExt cx="5239425" cy="1604515"/>
          </a:xfrm>
          <a:effectLst/>
        </p:grpSpPr>
        <p:sp>
          <p:nvSpPr>
            <p:cNvPr id="277" name="角丸四角形 148"/>
            <p:cNvSpPr/>
            <p:nvPr/>
          </p:nvSpPr>
          <p:spPr bwMode="auto">
            <a:xfrm>
              <a:off x="1648133" y="5142880"/>
              <a:ext cx="5233823"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8" name="テキスト ボックス 149"/>
            <p:cNvSpPr txBox="1"/>
            <p:nvPr/>
          </p:nvSpPr>
          <p:spPr>
            <a:xfrm>
              <a:off x="1642531" y="5376732"/>
              <a:ext cx="5166398"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VIN </a:t>
              </a: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79" name="グループ化 150"/>
          <p:cNvGrpSpPr/>
          <p:nvPr/>
        </p:nvGrpSpPr>
        <p:grpSpPr>
          <a:xfrm>
            <a:off x="3863684" y="4545871"/>
            <a:ext cx="799202" cy="635729"/>
            <a:chOff x="1100056" y="5064656"/>
            <a:chExt cx="6251336" cy="1604515"/>
          </a:xfrm>
          <a:effectLst/>
        </p:grpSpPr>
        <p:sp>
          <p:nvSpPr>
            <p:cNvPr id="280" name="角丸四角形 151"/>
            <p:cNvSpPr/>
            <p:nvPr/>
          </p:nvSpPr>
          <p:spPr bwMode="auto">
            <a:xfrm>
              <a:off x="1648133" y="5064656"/>
              <a:ext cx="5233823" cy="1604515"/>
            </a:xfrm>
            <a:prstGeom prst="roundRect">
              <a:avLst>
                <a:gd name="adj" fmla="val 13779"/>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81" name="テキスト ボックス 152"/>
            <p:cNvSpPr txBox="1"/>
            <p:nvPr/>
          </p:nvSpPr>
          <p:spPr>
            <a:xfrm>
              <a:off x="1100056" y="5376731"/>
              <a:ext cx="6251336"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ALSA</a:t>
              </a:r>
            </a:p>
            <a:p>
              <a:pPr algn="ctr"/>
              <a:r>
                <a:rPr lang="en-US" altLang="ja-JP" sz="1050" i="1" u="none" dirty="0" smtClean="0">
                  <a:solidFill>
                    <a:srgbClr val="FFFFFF"/>
                  </a:solidFill>
                  <a:latin typeface="+mj-ea"/>
                  <a:ea typeface="+mj-ea"/>
                </a:rPr>
                <a:t>Core/SSI</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82" name="グループ化 153"/>
          <p:cNvGrpSpPr/>
          <p:nvPr/>
        </p:nvGrpSpPr>
        <p:grpSpPr>
          <a:xfrm>
            <a:off x="2245464" y="4185395"/>
            <a:ext cx="743938" cy="992354"/>
            <a:chOff x="1642523" y="5064656"/>
            <a:chExt cx="5166393" cy="1604515"/>
          </a:xfrm>
          <a:effectLst/>
        </p:grpSpPr>
        <p:sp>
          <p:nvSpPr>
            <p:cNvPr id="283" name="角丸四角形 154"/>
            <p:cNvSpPr/>
            <p:nvPr/>
          </p:nvSpPr>
          <p:spPr bwMode="auto">
            <a:xfrm>
              <a:off x="1886030" y="5064656"/>
              <a:ext cx="4758019"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84" name="テキスト ボックス 155"/>
            <p:cNvSpPr txBox="1"/>
            <p:nvPr/>
          </p:nvSpPr>
          <p:spPr>
            <a:xfrm>
              <a:off x="1642523" y="5376733"/>
              <a:ext cx="5166393" cy="1013787"/>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OnBoard</a:t>
              </a:r>
              <a:r>
                <a:rPr lang="en-US" altLang="ja-JP" sz="1050" i="1" u="none" dirty="0" smtClean="0">
                  <a:solidFill>
                    <a:srgbClr val="FFFFFF"/>
                  </a:solidFill>
                  <a:latin typeface="+mj-ea"/>
                  <a:ea typeface="+mj-ea"/>
                </a:rPr>
                <a:t> </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sp>
        <p:nvSpPr>
          <p:cNvPr id="285" name="AutoShape 24"/>
          <p:cNvSpPr>
            <a:spLocks noChangeArrowheads="1"/>
          </p:cNvSpPr>
          <p:nvPr/>
        </p:nvSpPr>
        <p:spPr bwMode="auto">
          <a:xfrm rot="16200000">
            <a:off x="4552990" y="2682854"/>
            <a:ext cx="2243311" cy="302335"/>
          </a:xfrm>
          <a:prstGeom prst="leftRightArrow">
            <a:avLst>
              <a:gd name="adj1" fmla="val 35622"/>
              <a:gd name="adj2" fmla="val 72714"/>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286" name="二方向矢印 157"/>
          <p:cNvSpPr/>
          <p:nvPr/>
        </p:nvSpPr>
        <p:spPr bwMode="auto">
          <a:xfrm rot="10800000">
            <a:off x="6008691" y="2488081"/>
            <a:ext cx="2987976" cy="1550517"/>
          </a:xfrm>
          <a:prstGeom prst="leftUpArrow">
            <a:avLst>
              <a:gd name="adj1" fmla="val 6381"/>
              <a:gd name="adj2" fmla="val 8036"/>
              <a:gd name="adj3" fmla="val 13622"/>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287" name="AutoShape 24"/>
          <p:cNvSpPr>
            <a:spLocks noChangeArrowheads="1"/>
          </p:cNvSpPr>
          <p:nvPr/>
        </p:nvSpPr>
        <p:spPr bwMode="auto">
          <a:xfrm rot="16200000">
            <a:off x="9698607" y="2731422"/>
            <a:ext cx="264275" cy="216480"/>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grpSp>
        <p:nvGrpSpPr>
          <p:cNvPr id="288" name="グループ化 163"/>
          <p:cNvGrpSpPr/>
          <p:nvPr/>
        </p:nvGrpSpPr>
        <p:grpSpPr>
          <a:xfrm>
            <a:off x="3216500" y="5318883"/>
            <a:ext cx="845134" cy="620804"/>
            <a:chOff x="1648133" y="5064656"/>
            <a:chExt cx="5233823" cy="1604515"/>
          </a:xfrm>
          <a:effectLst/>
        </p:grpSpPr>
        <p:sp>
          <p:nvSpPr>
            <p:cNvPr id="289" name="角丸四角形 164"/>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0" name="テキスト ボックス 165"/>
            <p:cNvSpPr txBox="1"/>
            <p:nvPr/>
          </p:nvSpPr>
          <p:spPr>
            <a:xfrm>
              <a:off x="1877364" y="5376732"/>
              <a:ext cx="4696719" cy="1013786"/>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Onchip</a:t>
              </a:r>
              <a:r>
                <a:rPr lang="en-US" altLang="ja-JP" sz="1050" i="1" u="none" dirty="0" smtClean="0">
                  <a:solidFill>
                    <a:srgbClr val="FFFFFF"/>
                  </a:solidFill>
                  <a:latin typeface="+mj-ea"/>
                  <a:ea typeface="+mj-ea"/>
                </a:rPr>
                <a:t> </a:t>
              </a:r>
              <a:r>
                <a:rPr lang="en-US" altLang="ja-JP" sz="1050" i="1" u="none" dirty="0" err="1" smtClean="0">
                  <a:solidFill>
                    <a:srgbClr val="FFFFFF"/>
                  </a:solidFill>
                  <a:latin typeface="+mj-ea"/>
                  <a:ea typeface="+mj-ea"/>
                </a:rPr>
                <a:t>Periph</a:t>
              </a:r>
              <a:endParaRPr lang="en-US" altLang="ja-JP" sz="1050" i="1" u="none" dirty="0" smtClean="0">
                <a:solidFill>
                  <a:srgbClr val="FFFFFF"/>
                </a:solidFill>
                <a:latin typeface="+mj-ea"/>
                <a:ea typeface="+mj-ea"/>
              </a:endParaRPr>
            </a:p>
          </p:txBody>
        </p:sp>
      </p:grpSp>
      <p:grpSp>
        <p:nvGrpSpPr>
          <p:cNvPr id="291" name="グループ化 166"/>
          <p:cNvGrpSpPr/>
          <p:nvPr/>
        </p:nvGrpSpPr>
        <p:grpSpPr>
          <a:xfrm>
            <a:off x="4144346" y="5323027"/>
            <a:ext cx="427654" cy="274241"/>
            <a:chOff x="1642522" y="5064656"/>
            <a:chExt cx="5239434" cy="1604515"/>
          </a:xfrm>
          <a:effectLst/>
        </p:grpSpPr>
        <p:sp>
          <p:nvSpPr>
            <p:cNvPr id="292" name="角丸四角形 167"/>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3" name="テキスト ボックス 168"/>
            <p:cNvSpPr txBox="1"/>
            <p:nvPr/>
          </p:nvSpPr>
          <p:spPr>
            <a:xfrm>
              <a:off x="1642522" y="5376730"/>
              <a:ext cx="5166390" cy="1013786"/>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SSI</a:t>
              </a:r>
            </a:p>
          </p:txBody>
        </p:sp>
      </p:grpSp>
      <p:grpSp>
        <p:nvGrpSpPr>
          <p:cNvPr id="294" name="グループ化 169"/>
          <p:cNvGrpSpPr/>
          <p:nvPr/>
        </p:nvGrpSpPr>
        <p:grpSpPr>
          <a:xfrm>
            <a:off x="4145570" y="5653227"/>
            <a:ext cx="999467" cy="274241"/>
            <a:chOff x="1648133" y="5064656"/>
            <a:chExt cx="5233823" cy="1604515"/>
          </a:xfrm>
          <a:effectLst/>
        </p:grpSpPr>
        <p:sp>
          <p:nvSpPr>
            <p:cNvPr id="295" name="角丸四角形 170"/>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6" name="テキスト ボックス 171"/>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DMAC</a:t>
              </a:r>
            </a:p>
          </p:txBody>
        </p:sp>
      </p:grpSp>
      <p:grpSp>
        <p:nvGrpSpPr>
          <p:cNvPr id="297" name="グループ化 172"/>
          <p:cNvGrpSpPr/>
          <p:nvPr/>
        </p:nvGrpSpPr>
        <p:grpSpPr>
          <a:xfrm>
            <a:off x="4685074" y="5323027"/>
            <a:ext cx="469916" cy="274241"/>
            <a:chOff x="1648133" y="5064656"/>
            <a:chExt cx="5233823" cy="1604515"/>
          </a:xfrm>
          <a:effectLst/>
        </p:grpSpPr>
        <p:sp>
          <p:nvSpPr>
            <p:cNvPr id="298" name="角丸四角形 173"/>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9" name="テキスト ボックス 174"/>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VIN</a:t>
              </a:r>
            </a:p>
          </p:txBody>
        </p:sp>
      </p:grpSp>
      <p:grpSp>
        <p:nvGrpSpPr>
          <p:cNvPr id="300" name="グループ化 175"/>
          <p:cNvGrpSpPr/>
          <p:nvPr/>
        </p:nvGrpSpPr>
        <p:grpSpPr>
          <a:xfrm>
            <a:off x="5295500" y="5306556"/>
            <a:ext cx="1076807" cy="637044"/>
            <a:chOff x="1648133" y="5064656"/>
            <a:chExt cx="5233823" cy="1604515"/>
          </a:xfrm>
          <a:effectLst/>
        </p:grpSpPr>
        <p:sp>
          <p:nvSpPr>
            <p:cNvPr id="301" name="角丸四角形 176"/>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2" name="テキスト ボックス 177"/>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DU</a:t>
              </a:r>
            </a:p>
          </p:txBody>
        </p:sp>
      </p:grpSp>
      <p:grpSp>
        <p:nvGrpSpPr>
          <p:cNvPr id="303" name="グループ化 178"/>
          <p:cNvGrpSpPr/>
          <p:nvPr/>
        </p:nvGrpSpPr>
        <p:grpSpPr>
          <a:xfrm>
            <a:off x="9066340" y="5317247"/>
            <a:ext cx="613868" cy="615833"/>
            <a:chOff x="1517999" y="5064656"/>
            <a:chExt cx="5363957" cy="1604515"/>
          </a:xfrm>
          <a:effectLst/>
        </p:grpSpPr>
        <p:sp>
          <p:nvSpPr>
            <p:cNvPr id="304" name="角丸四角形 179"/>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5" name="テキスト ボックス 180"/>
            <p:cNvSpPr txBox="1"/>
            <p:nvPr/>
          </p:nvSpPr>
          <p:spPr>
            <a:xfrm>
              <a:off x="1517999" y="5376730"/>
              <a:ext cx="5363928"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2D</a:t>
              </a:r>
            </a:p>
            <a:p>
              <a:pPr algn="ctr"/>
              <a:r>
                <a:rPr lang="en-US" altLang="ja-JP" sz="1050" i="1" u="none" dirty="0" smtClean="0">
                  <a:solidFill>
                    <a:srgbClr val="FFFFFF"/>
                  </a:solidFill>
                  <a:latin typeface="+mj-ea"/>
                  <a:ea typeface="+mj-ea"/>
                </a:rPr>
                <a:t>DMAC</a:t>
              </a:r>
            </a:p>
          </p:txBody>
        </p:sp>
      </p:grpSp>
      <p:grpSp>
        <p:nvGrpSpPr>
          <p:cNvPr id="306" name="グループ化 181"/>
          <p:cNvGrpSpPr/>
          <p:nvPr/>
        </p:nvGrpSpPr>
        <p:grpSpPr>
          <a:xfrm>
            <a:off x="8466543" y="5328091"/>
            <a:ext cx="563258" cy="604989"/>
            <a:chOff x="1648133" y="5064656"/>
            <a:chExt cx="5233823" cy="1604515"/>
          </a:xfrm>
          <a:effectLst/>
        </p:grpSpPr>
        <p:sp>
          <p:nvSpPr>
            <p:cNvPr id="307" name="角丸四角形 182"/>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8" name="テキスト ボックス 183"/>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a:t>
              </a:r>
            </a:p>
          </p:txBody>
        </p:sp>
      </p:grpSp>
      <p:grpSp>
        <p:nvGrpSpPr>
          <p:cNvPr id="309" name="グループ化 184"/>
          <p:cNvGrpSpPr/>
          <p:nvPr/>
        </p:nvGrpSpPr>
        <p:grpSpPr>
          <a:xfrm>
            <a:off x="10895332" y="5336432"/>
            <a:ext cx="558546" cy="571248"/>
            <a:chOff x="1648133" y="5064656"/>
            <a:chExt cx="5233823" cy="1604515"/>
          </a:xfrm>
          <a:effectLst/>
        </p:grpSpPr>
        <p:sp>
          <p:nvSpPr>
            <p:cNvPr id="310" name="角丸四角形 185"/>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1" name="テキスト ボックス 186"/>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SGX</a:t>
              </a:r>
            </a:p>
          </p:txBody>
        </p:sp>
      </p:grpSp>
      <p:grpSp>
        <p:nvGrpSpPr>
          <p:cNvPr id="312" name="グループ化 187"/>
          <p:cNvGrpSpPr/>
          <p:nvPr/>
        </p:nvGrpSpPr>
        <p:grpSpPr>
          <a:xfrm>
            <a:off x="6573868" y="5306556"/>
            <a:ext cx="512732" cy="637044"/>
            <a:chOff x="1648133" y="5064656"/>
            <a:chExt cx="5233823" cy="1604515"/>
          </a:xfrm>
          <a:effectLst/>
        </p:grpSpPr>
        <p:sp>
          <p:nvSpPr>
            <p:cNvPr id="313" name="角丸四角形 188"/>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4" name="テキスト ボックス 189"/>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S3C</a:t>
              </a:r>
            </a:p>
          </p:txBody>
        </p:sp>
      </p:grpSp>
      <p:grpSp>
        <p:nvGrpSpPr>
          <p:cNvPr id="315" name="グループ化 190"/>
          <p:cNvGrpSpPr/>
          <p:nvPr/>
        </p:nvGrpSpPr>
        <p:grpSpPr>
          <a:xfrm>
            <a:off x="7239000" y="5340269"/>
            <a:ext cx="1076807" cy="603331"/>
            <a:chOff x="1648133" y="5064656"/>
            <a:chExt cx="5233823" cy="1604515"/>
          </a:xfrm>
          <a:effectLst/>
        </p:grpSpPr>
        <p:sp>
          <p:nvSpPr>
            <p:cNvPr id="316" name="角丸四角形 191"/>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7" name="テキスト ボックス 192"/>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p:txBody>
        </p:sp>
      </p:grpSp>
      <p:grpSp>
        <p:nvGrpSpPr>
          <p:cNvPr id="318" name="グループ化 193"/>
          <p:cNvGrpSpPr/>
          <p:nvPr/>
        </p:nvGrpSpPr>
        <p:grpSpPr>
          <a:xfrm>
            <a:off x="9803386" y="5309697"/>
            <a:ext cx="1029714" cy="597983"/>
            <a:chOff x="1648133" y="5064656"/>
            <a:chExt cx="5233823" cy="1604515"/>
          </a:xfrm>
          <a:effectLst/>
        </p:grpSpPr>
        <p:sp>
          <p:nvSpPr>
            <p:cNvPr id="319" name="角丸四角形 194"/>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20" name="テキスト ボックス 195"/>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a:t>
              </a:r>
            </a:p>
            <a:p>
              <a:pPr algn="ctr"/>
              <a:r>
                <a:rPr lang="en-US" altLang="ja-JP" sz="1050" i="1" u="none" dirty="0" smtClean="0">
                  <a:solidFill>
                    <a:srgbClr val="FFFFFF"/>
                  </a:solidFill>
                  <a:latin typeface="+mj-ea"/>
                  <a:ea typeface="+mj-ea"/>
                </a:rPr>
                <a:t>VPC</a:t>
              </a:r>
            </a:p>
          </p:txBody>
        </p:sp>
      </p:grpSp>
      <p:sp>
        <p:nvSpPr>
          <p:cNvPr id="321" name="AutoShape 24"/>
          <p:cNvSpPr>
            <a:spLocks noChangeArrowheads="1"/>
          </p:cNvSpPr>
          <p:nvPr/>
        </p:nvSpPr>
        <p:spPr bwMode="auto">
          <a:xfrm rot="16200000">
            <a:off x="2447220" y="5120003"/>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2" name="AutoShape 24"/>
          <p:cNvSpPr>
            <a:spLocks noChangeArrowheads="1"/>
          </p:cNvSpPr>
          <p:nvPr/>
        </p:nvSpPr>
        <p:spPr bwMode="auto">
          <a:xfrm rot="16200000">
            <a:off x="3396718" y="5106444"/>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3" name="AutoShape 24"/>
          <p:cNvSpPr>
            <a:spLocks noChangeArrowheads="1"/>
          </p:cNvSpPr>
          <p:nvPr/>
        </p:nvSpPr>
        <p:spPr bwMode="auto">
          <a:xfrm rot="16200000">
            <a:off x="4227447" y="5068916"/>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4" name="上矢印 200"/>
          <p:cNvSpPr/>
          <p:nvPr/>
        </p:nvSpPr>
        <p:spPr bwMode="auto">
          <a:xfrm>
            <a:off x="4778673" y="4996640"/>
            <a:ext cx="304312" cy="313058"/>
          </a:xfrm>
          <a:prstGeom prst="upArrow">
            <a:avLst>
              <a:gd name="adj1" fmla="val 34391"/>
              <a:gd name="adj2" fmla="val 42195"/>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325" name="上矢印 201"/>
          <p:cNvSpPr/>
          <p:nvPr/>
        </p:nvSpPr>
        <p:spPr bwMode="auto">
          <a:xfrm flipV="1">
            <a:off x="5719409" y="5031451"/>
            <a:ext cx="304312" cy="313058"/>
          </a:xfrm>
          <a:prstGeom prst="upArrow">
            <a:avLst>
              <a:gd name="adj1" fmla="val 34391"/>
              <a:gd name="adj2" fmla="val 42195"/>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326" name="AutoShape 24"/>
          <p:cNvSpPr>
            <a:spLocks noChangeArrowheads="1"/>
          </p:cNvSpPr>
          <p:nvPr/>
        </p:nvSpPr>
        <p:spPr bwMode="auto">
          <a:xfrm rot="16200000">
            <a:off x="857391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7" name="AutoShape 24"/>
          <p:cNvSpPr>
            <a:spLocks noChangeArrowheads="1"/>
          </p:cNvSpPr>
          <p:nvPr/>
        </p:nvSpPr>
        <p:spPr bwMode="auto">
          <a:xfrm rot="16200000">
            <a:off x="919144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8" name="AutoShape 24"/>
          <p:cNvSpPr>
            <a:spLocks noChangeArrowheads="1"/>
          </p:cNvSpPr>
          <p:nvPr/>
        </p:nvSpPr>
        <p:spPr bwMode="auto">
          <a:xfrm rot="16200000">
            <a:off x="10998731"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9" name="AutoShape 24"/>
          <p:cNvSpPr>
            <a:spLocks noChangeArrowheads="1"/>
          </p:cNvSpPr>
          <p:nvPr/>
        </p:nvSpPr>
        <p:spPr bwMode="auto">
          <a:xfrm rot="16200000">
            <a:off x="664613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0" name="AutoShape 24"/>
          <p:cNvSpPr>
            <a:spLocks noChangeArrowheads="1"/>
          </p:cNvSpPr>
          <p:nvPr/>
        </p:nvSpPr>
        <p:spPr bwMode="auto">
          <a:xfrm rot="16200000">
            <a:off x="7902289"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1" name="AutoShape 24"/>
          <p:cNvSpPr>
            <a:spLocks noChangeArrowheads="1"/>
          </p:cNvSpPr>
          <p:nvPr/>
        </p:nvSpPr>
        <p:spPr bwMode="auto">
          <a:xfrm rot="16200000">
            <a:off x="10454198"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2" name="コンテンツ プレースホルダー 2"/>
          <p:cNvSpPr txBox="1">
            <a:spLocks/>
          </p:cNvSpPr>
          <p:nvPr/>
        </p:nvSpPr>
        <p:spPr bwMode="auto">
          <a:xfrm>
            <a:off x="2349500" y="3416300"/>
            <a:ext cx="2187037" cy="540567"/>
          </a:xfrm>
          <a:prstGeom prst="rect">
            <a:avLst/>
          </a:prstGeom>
          <a:solidFill>
            <a:srgbClr val="CCFFFF"/>
          </a:solidFill>
          <a:ln w="28575">
            <a:solidFill>
              <a:srgbClr val="FF0000"/>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00000"/>
              </a:lnSpc>
              <a:spcBef>
                <a:spcPct val="0"/>
              </a:spcBef>
              <a:spcAft>
                <a:spcPct val="0"/>
              </a:spcAft>
              <a:buClr>
                <a:schemeClr val="hlink"/>
              </a:buClr>
              <a:buFont typeface="Wingdings" pitchFamily="2" charset="2"/>
              <a:buChar char="n"/>
              <a:defRPr kumimoji="1" sz="2000">
                <a:solidFill>
                  <a:schemeClr val="tx1"/>
                </a:solidFill>
                <a:latin typeface="+mj-ea"/>
                <a:ea typeface="+mj-ea"/>
                <a:cs typeface="+mn-cs"/>
              </a:defRPr>
            </a:lvl1pPr>
            <a:lvl2pPr marL="742950" indent="-285750" algn="l" rtl="0" eaLnBrk="1" fontAlgn="base" hangingPunct="1">
              <a:lnSpc>
                <a:spcPct val="100000"/>
              </a:lnSpc>
              <a:spcBef>
                <a:spcPct val="0"/>
              </a:spcBef>
              <a:spcAft>
                <a:spcPct val="0"/>
              </a:spcAft>
              <a:buClr>
                <a:schemeClr val="hlink"/>
              </a:buClr>
              <a:buFont typeface="Wingdings" pitchFamily="2" charset="2"/>
              <a:buChar char="u"/>
              <a:defRPr kumimoji="1">
                <a:solidFill>
                  <a:schemeClr val="tx1"/>
                </a:solidFill>
                <a:latin typeface="+mj-ea"/>
                <a:ea typeface="+mj-ea"/>
              </a:defRPr>
            </a:lvl2pPr>
            <a:lvl3pPr marL="1143000" indent="-228600" algn="l" rtl="0" eaLnBrk="1" fontAlgn="base" hangingPunct="1">
              <a:lnSpc>
                <a:spcPct val="100000"/>
              </a:lnSpc>
              <a:spcBef>
                <a:spcPct val="0"/>
              </a:spcBef>
              <a:spcAft>
                <a:spcPct val="0"/>
              </a:spcAft>
              <a:buFont typeface="Wingdings" pitchFamily="2" charset="2"/>
              <a:buChar char="l"/>
              <a:defRPr kumimoji="1" sz="1800">
                <a:solidFill>
                  <a:schemeClr val="tx1"/>
                </a:solidFill>
                <a:latin typeface="HGPｺﾞｼｯｸM" pitchFamily="50" charset="-128"/>
                <a:ea typeface="HGPｺﾞｼｯｸM" pitchFamily="50" charset="-128"/>
              </a:defRPr>
            </a:lvl3pPr>
            <a:lvl4pPr marL="1600200" indent="-228600" algn="l" rtl="0" eaLnBrk="1" fontAlgn="base" hangingPunct="1">
              <a:lnSpc>
                <a:spcPct val="100000"/>
              </a:lnSpc>
              <a:spcBef>
                <a:spcPct val="0"/>
              </a:spcBef>
              <a:spcAft>
                <a:spcPct val="0"/>
              </a:spcAft>
              <a:buFont typeface="Wingdings" pitchFamily="2" charset="2"/>
              <a:buChar char="Ø"/>
              <a:defRPr kumimoji="1" sz="1800">
                <a:solidFill>
                  <a:schemeClr val="tx1"/>
                </a:solidFill>
                <a:latin typeface="HGPｺﾞｼｯｸM" pitchFamily="50" charset="-128"/>
                <a:ea typeface="HGPｺﾞｼｯｸM" pitchFamily="50" charset="-128"/>
              </a:defRPr>
            </a:lvl4pPr>
            <a:lvl5pPr marL="2057400" indent="-228600" algn="l" rtl="0" eaLnBrk="1" fontAlgn="base" hangingPunct="1">
              <a:lnSpc>
                <a:spcPct val="100000"/>
              </a:lnSpc>
              <a:spcBef>
                <a:spcPct val="0"/>
              </a:spcBef>
              <a:spcAft>
                <a:spcPct val="0"/>
              </a:spcAft>
              <a:buFont typeface="Arial" charset="0"/>
              <a:buChar char="•"/>
              <a:defRPr kumimoji="1" sz="1800">
                <a:solidFill>
                  <a:schemeClr val="tx1"/>
                </a:solidFill>
                <a:latin typeface="HGPｺﾞｼｯｸM" pitchFamily="50" charset="-128"/>
                <a:ea typeface="HGPｺﾞｼｯｸM" pitchFamily="50" charset="-128"/>
              </a:defRPr>
            </a:lvl5pPr>
            <a:lvl6pPr marL="2514600" indent="-228600" algn="l" rtl="0" fontAlgn="base">
              <a:lnSpc>
                <a:spcPts val="2600"/>
              </a:lnSpc>
              <a:spcBef>
                <a:spcPct val="0"/>
              </a:spcBef>
              <a:spcAft>
                <a:spcPct val="0"/>
              </a:spcAft>
              <a:buFont typeface="Arial" charset="0"/>
              <a:buChar char="–"/>
              <a:defRPr kumimoji="1">
                <a:solidFill>
                  <a:schemeClr val="tx1"/>
                </a:solidFill>
                <a:latin typeface="+mn-lt"/>
                <a:ea typeface="+mn-ea"/>
              </a:defRPr>
            </a:lvl6pPr>
            <a:lvl7pPr marL="2971800" indent="-228600" algn="l" rtl="0" fontAlgn="base">
              <a:lnSpc>
                <a:spcPts val="2600"/>
              </a:lnSpc>
              <a:spcBef>
                <a:spcPct val="0"/>
              </a:spcBef>
              <a:spcAft>
                <a:spcPct val="0"/>
              </a:spcAft>
              <a:buFont typeface="Arial" charset="0"/>
              <a:buChar char="–"/>
              <a:defRPr kumimoji="1">
                <a:solidFill>
                  <a:schemeClr val="tx1"/>
                </a:solidFill>
                <a:latin typeface="+mn-lt"/>
                <a:ea typeface="+mn-ea"/>
              </a:defRPr>
            </a:lvl7pPr>
            <a:lvl8pPr marL="3429000" indent="-228600" algn="l" rtl="0" fontAlgn="base">
              <a:lnSpc>
                <a:spcPts val="2600"/>
              </a:lnSpc>
              <a:spcBef>
                <a:spcPct val="0"/>
              </a:spcBef>
              <a:spcAft>
                <a:spcPct val="0"/>
              </a:spcAft>
              <a:buFont typeface="Arial" charset="0"/>
              <a:buChar char="–"/>
              <a:defRPr kumimoji="1">
                <a:solidFill>
                  <a:schemeClr val="tx1"/>
                </a:solidFill>
                <a:latin typeface="+mn-lt"/>
                <a:ea typeface="+mn-ea"/>
              </a:defRPr>
            </a:lvl8pPr>
            <a:lvl9pPr marL="3886200" indent="-228600" algn="l" rtl="0" fontAlgn="base">
              <a:lnSpc>
                <a:spcPts val="2600"/>
              </a:lnSpc>
              <a:spcBef>
                <a:spcPct val="0"/>
              </a:spcBef>
              <a:spcAft>
                <a:spcPct val="0"/>
              </a:spcAft>
              <a:buFont typeface="Arial" charset="0"/>
              <a:buChar char="–"/>
              <a:defRPr kumimoji="1">
                <a:solidFill>
                  <a:schemeClr val="tx1"/>
                </a:solidFill>
                <a:latin typeface="+mn-lt"/>
                <a:ea typeface="+mn-ea"/>
              </a:defRPr>
            </a:lvl9pPr>
          </a:lstStyle>
          <a:p>
            <a:pPr marL="0" indent="0">
              <a:buNone/>
            </a:pPr>
            <a:r>
              <a:rPr lang="en-US" altLang="ja-JP" sz="1200" i="1" u="none" kern="0" dirty="0" smtClean="0">
                <a:solidFill>
                  <a:srgbClr val="FF0000"/>
                </a:solidFill>
              </a:rPr>
              <a:t>LinuxBSP</a:t>
            </a:r>
          </a:p>
          <a:p>
            <a:pPr marL="0" indent="0">
              <a:buNone/>
            </a:pPr>
            <a:r>
              <a:rPr lang="en-US" altLang="ja-JP" sz="1200" u="none" kern="0" dirty="0" smtClean="0">
                <a:solidFill>
                  <a:srgbClr val="FF0000"/>
                </a:solidFill>
              </a:rPr>
              <a:t>No fee/No guarantee</a:t>
            </a:r>
          </a:p>
        </p:txBody>
      </p:sp>
      <p:sp>
        <p:nvSpPr>
          <p:cNvPr id="333" name="コンテンツ プレースホルダー 2"/>
          <p:cNvSpPr txBox="1">
            <a:spLocks/>
          </p:cNvSpPr>
          <p:nvPr/>
        </p:nvSpPr>
        <p:spPr bwMode="auto">
          <a:xfrm>
            <a:off x="6553200" y="1943100"/>
            <a:ext cx="1579859" cy="455022"/>
          </a:xfrm>
          <a:prstGeom prst="rect">
            <a:avLst/>
          </a:prstGeom>
          <a:solidFill>
            <a:srgbClr val="CCFFFF"/>
          </a:solidFill>
          <a:ln w="28575">
            <a:solidFill>
              <a:srgbClr val="0000FF"/>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00000"/>
              </a:lnSpc>
              <a:spcBef>
                <a:spcPct val="0"/>
              </a:spcBef>
              <a:spcAft>
                <a:spcPct val="0"/>
              </a:spcAft>
              <a:buClr>
                <a:schemeClr val="hlink"/>
              </a:buClr>
              <a:buFont typeface="Wingdings" pitchFamily="2" charset="2"/>
              <a:buChar char="n"/>
              <a:defRPr kumimoji="1" sz="2000">
                <a:solidFill>
                  <a:schemeClr val="tx1"/>
                </a:solidFill>
                <a:latin typeface="+mj-ea"/>
                <a:ea typeface="+mj-ea"/>
                <a:cs typeface="+mn-cs"/>
              </a:defRPr>
            </a:lvl1pPr>
            <a:lvl2pPr marL="742950" indent="-285750" algn="l" rtl="0" eaLnBrk="1" fontAlgn="base" hangingPunct="1">
              <a:lnSpc>
                <a:spcPct val="100000"/>
              </a:lnSpc>
              <a:spcBef>
                <a:spcPct val="0"/>
              </a:spcBef>
              <a:spcAft>
                <a:spcPct val="0"/>
              </a:spcAft>
              <a:buClr>
                <a:schemeClr val="hlink"/>
              </a:buClr>
              <a:buFont typeface="Wingdings" pitchFamily="2" charset="2"/>
              <a:buChar char="u"/>
              <a:defRPr kumimoji="1">
                <a:solidFill>
                  <a:schemeClr val="tx1"/>
                </a:solidFill>
                <a:latin typeface="+mj-ea"/>
                <a:ea typeface="+mj-ea"/>
              </a:defRPr>
            </a:lvl2pPr>
            <a:lvl3pPr marL="1143000" indent="-228600" algn="l" rtl="0" eaLnBrk="1" fontAlgn="base" hangingPunct="1">
              <a:lnSpc>
                <a:spcPct val="100000"/>
              </a:lnSpc>
              <a:spcBef>
                <a:spcPct val="0"/>
              </a:spcBef>
              <a:spcAft>
                <a:spcPct val="0"/>
              </a:spcAft>
              <a:buFont typeface="Wingdings" pitchFamily="2" charset="2"/>
              <a:buChar char="l"/>
              <a:defRPr kumimoji="1" sz="1800">
                <a:solidFill>
                  <a:schemeClr val="tx1"/>
                </a:solidFill>
                <a:latin typeface="HGPｺﾞｼｯｸM" pitchFamily="50" charset="-128"/>
                <a:ea typeface="HGPｺﾞｼｯｸM" pitchFamily="50" charset="-128"/>
              </a:defRPr>
            </a:lvl3pPr>
            <a:lvl4pPr marL="1600200" indent="-228600" algn="l" rtl="0" eaLnBrk="1" fontAlgn="base" hangingPunct="1">
              <a:lnSpc>
                <a:spcPct val="100000"/>
              </a:lnSpc>
              <a:spcBef>
                <a:spcPct val="0"/>
              </a:spcBef>
              <a:spcAft>
                <a:spcPct val="0"/>
              </a:spcAft>
              <a:buFont typeface="Wingdings" pitchFamily="2" charset="2"/>
              <a:buChar char="Ø"/>
              <a:defRPr kumimoji="1" sz="1800">
                <a:solidFill>
                  <a:schemeClr val="tx1"/>
                </a:solidFill>
                <a:latin typeface="HGPｺﾞｼｯｸM" pitchFamily="50" charset="-128"/>
                <a:ea typeface="HGPｺﾞｼｯｸM" pitchFamily="50" charset="-128"/>
              </a:defRPr>
            </a:lvl4pPr>
            <a:lvl5pPr marL="2057400" indent="-228600" algn="l" rtl="0" eaLnBrk="1" fontAlgn="base" hangingPunct="1">
              <a:lnSpc>
                <a:spcPct val="100000"/>
              </a:lnSpc>
              <a:spcBef>
                <a:spcPct val="0"/>
              </a:spcBef>
              <a:spcAft>
                <a:spcPct val="0"/>
              </a:spcAft>
              <a:buFont typeface="Arial" charset="0"/>
              <a:buChar char="•"/>
              <a:defRPr kumimoji="1" sz="1800">
                <a:solidFill>
                  <a:schemeClr val="tx1"/>
                </a:solidFill>
                <a:latin typeface="HGPｺﾞｼｯｸM" pitchFamily="50" charset="-128"/>
                <a:ea typeface="HGPｺﾞｼｯｸM" pitchFamily="50" charset="-128"/>
              </a:defRPr>
            </a:lvl5pPr>
            <a:lvl6pPr marL="2514600" indent="-228600" algn="l" rtl="0" fontAlgn="base">
              <a:lnSpc>
                <a:spcPts val="2600"/>
              </a:lnSpc>
              <a:spcBef>
                <a:spcPct val="0"/>
              </a:spcBef>
              <a:spcAft>
                <a:spcPct val="0"/>
              </a:spcAft>
              <a:buFont typeface="Arial" charset="0"/>
              <a:buChar char="–"/>
              <a:defRPr kumimoji="1">
                <a:solidFill>
                  <a:schemeClr val="tx1"/>
                </a:solidFill>
                <a:latin typeface="+mn-lt"/>
                <a:ea typeface="+mn-ea"/>
              </a:defRPr>
            </a:lvl6pPr>
            <a:lvl7pPr marL="2971800" indent="-228600" algn="l" rtl="0" fontAlgn="base">
              <a:lnSpc>
                <a:spcPts val="2600"/>
              </a:lnSpc>
              <a:spcBef>
                <a:spcPct val="0"/>
              </a:spcBef>
              <a:spcAft>
                <a:spcPct val="0"/>
              </a:spcAft>
              <a:buFont typeface="Arial" charset="0"/>
              <a:buChar char="–"/>
              <a:defRPr kumimoji="1">
                <a:solidFill>
                  <a:schemeClr val="tx1"/>
                </a:solidFill>
                <a:latin typeface="+mn-lt"/>
                <a:ea typeface="+mn-ea"/>
              </a:defRPr>
            </a:lvl7pPr>
            <a:lvl8pPr marL="3429000" indent="-228600" algn="l" rtl="0" fontAlgn="base">
              <a:lnSpc>
                <a:spcPts val="2600"/>
              </a:lnSpc>
              <a:spcBef>
                <a:spcPct val="0"/>
              </a:spcBef>
              <a:spcAft>
                <a:spcPct val="0"/>
              </a:spcAft>
              <a:buFont typeface="Arial" charset="0"/>
              <a:buChar char="–"/>
              <a:defRPr kumimoji="1">
                <a:solidFill>
                  <a:schemeClr val="tx1"/>
                </a:solidFill>
                <a:latin typeface="+mn-lt"/>
                <a:ea typeface="+mn-ea"/>
              </a:defRPr>
            </a:lvl8pPr>
            <a:lvl9pPr marL="3886200" indent="-228600" algn="l" rtl="0" fontAlgn="base">
              <a:lnSpc>
                <a:spcPts val="2600"/>
              </a:lnSpc>
              <a:spcBef>
                <a:spcPct val="0"/>
              </a:spcBef>
              <a:spcAft>
                <a:spcPct val="0"/>
              </a:spcAft>
              <a:buFont typeface="Arial" charset="0"/>
              <a:buChar char="–"/>
              <a:defRPr kumimoji="1">
                <a:solidFill>
                  <a:schemeClr val="tx1"/>
                </a:solidFill>
                <a:latin typeface="+mn-lt"/>
                <a:ea typeface="+mn-ea"/>
              </a:defRPr>
            </a:lvl9pPr>
          </a:lstStyle>
          <a:p>
            <a:pPr marL="0" indent="0">
              <a:buNone/>
            </a:pPr>
            <a:r>
              <a:rPr lang="en-US" altLang="ja-JP" sz="1200" i="1" u="none" kern="0" dirty="0" smtClean="0">
                <a:solidFill>
                  <a:srgbClr val="0000FF"/>
                </a:solidFill>
              </a:rPr>
              <a:t>Multimedia Package</a:t>
            </a:r>
          </a:p>
          <a:p>
            <a:pPr marL="0" indent="0">
              <a:buNone/>
            </a:pPr>
            <a:r>
              <a:rPr lang="en-US" altLang="ja-JP" sz="1200" u="none" kern="0" dirty="0" smtClean="0">
                <a:solidFill>
                  <a:srgbClr val="0000FF"/>
                </a:solidFill>
              </a:rPr>
              <a:t>Licensed</a:t>
            </a:r>
          </a:p>
        </p:txBody>
      </p:sp>
      <p:sp>
        <p:nvSpPr>
          <p:cNvPr id="334" name="角丸四角形 219"/>
          <p:cNvSpPr/>
          <p:nvPr/>
        </p:nvSpPr>
        <p:spPr bwMode="auto">
          <a:xfrm>
            <a:off x="225621" y="2376259"/>
            <a:ext cx="593030" cy="227668"/>
          </a:xfrm>
          <a:prstGeom prst="roundRect">
            <a:avLst>
              <a:gd name="adj" fmla="val 11827"/>
            </a:avLst>
          </a:prstGeom>
          <a:solidFill>
            <a:srgbClr val="990000"/>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5" name="角丸四角形 221"/>
          <p:cNvSpPr/>
          <p:nvPr/>
        </p:nvSpPr>
        <p:spPr bwMode="auto">
          <a:xfrm>
            <a:off x="233539" y="2083788"/>
            <a:ext cx="593030" cy="227668"/>
          </a:xfrm>
          <a:prstGeom prst="roundRect">
            <a:avLst>
              <a:gd name="adj" fmla="val 11827"/>
            </a:avLst>
          </a:prstGeom>
          <a:solidFill>
            <a:srgbClr val="000066"/>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6" name="角丸四角形 222"/>
          <p:cNvSpPr/>
          <p:nvPr/>
        </p:nvSpPr>
        <p:spPr bwMode="auto">
          <a:xfrm>
            <a:off x="232405" y="1776086"/>
            <a:ext cx="593030" cy="227668"/>
          </a:xfrm>
          <a:prstGeom prst="roundRect">
            <a:avLst>
              <a:gd name="adj" fmla="val 11827"/>
            </a:avLst>
          </a:prstGeom>
          <a:solidFill>
            <a:srgbClr val="000066"/>
          </a:solidFill>
          <a:ln w="28575" cap="flat" cmpd="sng" algn="ctr">
            <a:solidFill>
              <a:srgbClr val="FF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7" name="テキスト ボックス 4"/>
          <p:cNvSpPr txBox="1"/>
          <p:nvPr/>
        </p:nvSpPr>
        <p:spPr bwMode="auto">
          <a:xfrm>
            <a:off x="820745" y="2287229"/>
            <a:ext cx="1588602"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Reference driver</a:t>
            </a:r>
            <a:endParaRPr kumimoji="1" lang="en-US" altLang="ja-JP" sz="1050" u="none" kern="0" dirty="0" smtClean="0">
              <a:latin typeface="+mj-ea"/>
              <a:ea typeface="+mj-ea"/>
            </a:endParaRPr>
          </a:p>
          <a:p>
            <a:r>
              <a:rPr kumimoji="1" lang="en-US" altLang="ja-JP" sz="1050" u="none" kern="0" dirty="0" smtClean="0">
                <a:latin typeface="+mj-ea"/>
                <a:ea typeface="+mj-ea"/>
              </a:rPr>
              <a:t>/</a:t>
            </a:r>
            <a:r>
              <a:rPr lang="en-US" altLang="ja-JP" sz="1050" u="none" kern="0" dirty="0" smtClean="0">
                <a:latin typeface="+mj-ea"/>
                <a:ea typeface="+mj-ea"/>
              </a:rPr>
              <a:t>Source</a:t>
            </a:r>
            <a:r>
              <a:rPr kumimoji="1" lang="en-US" altLang="ja-JP" sz="1050" u="none" kern="0" dirty="0" smtClean="0">
                <a:latin typeface="+mj-ea"/>
                <a:ea typeface="+mj-ea"/>
              </a:rPr>
              <a:t>/</a:t>
            </a:r>
            <a:r>
              <a:rPr lang="en-US" altLang="ja-JP" sz="1050" u="none" kern="0" dirty="0" smtClean="0">
                <a:latin typeface="+mj-ea"/>
                <a:ea typeface="+mj-ea"/>
              </a:rPr>
              <a:t>No Guarantee</a:t>
            </a:r>
            <a:endParaRPr kumimoji="1" lang="ja-JP" altLang="en-US" sz="1050" u="none" kern="0" dirty="0" smtClean="0">
              <a:latin typeface="+mj-ea"/>
              <a:ea typeface="+mj-ea"/>
            </a:endParaRPr>
          </a:p>
        </p:txBody>
      </p:sp>
      <p:sp>
        <p:nvSpPr>
          <p:cNvPr id="338" name="テキスト ボックス 223"/>
          <p:cNvSpPr txBox="1"/>
          <p:nvPr/>
        </p:nvSpPr>
        <p:spPr bwMode="auto">
          <a:xfrm>
            <a:off x="818651" y="1639157"/>
            <a:ext cx="1638147"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Library</a:t>
            </a:r>
            <a:r>
              <a:rPr kumimoji="1" lang="en-US" altLang="ja-JP" sz="1050" u="none" kern="0" dirty="0" smtClean="0">
                <a:latin typeface="+mj-ea"/>
                <a:ea typeface="+mj-ea"/>
              </a:rPr>
              <a:t>/Binary/</a:t>
            </a:r>
          </a:p>
          <a:p>
            <a:r>
              <a:rPr lang="en-US" altLang="ja-JP" sz="1050" u="none" kern="0" dirty="0" smtClean="0">
                <a:latin typeface="+mj-ea"/>
                <a:ea typeface="+mj-ea"/>
              </a:rPr>
              <a:t>Guarantee</a:t>
            </a:r>
            <a:endParaRPr kumimoji="1" lang="ja-JP" altLang="en-US" sz="1050" u="none" kern="0" dirty="0" smtClean="0">
              <a:latin typeface="+mj-ea"/>
              <a:ea typeface="+mj-ea"/>
            </a:endParaRPr>
          </a:p>
        </p:txBody>
      </p:sp>
      <p:sp>
        <p:nvSpPr>
          <p:cNvPr id="339" name="テキスト ボックス 225"/>
          <p:cNvSpPr txBox="1"/>
          <p:nvPr/>
        </p:nvSpPr>
        <p:spPr bwMode="auto">
          <a:xfrm>
            <a:off x="818651" y="1982647"/>
            <a:ext cx="1902462"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kumimoji="1" lang="en-US" altLang="ja-JP" sz="1050" u="none" kern="0" dirty="0" smtClean="0">
                <a:latin typeface="+mj-ea"/>
                <a:ea typeface="+mj-ea"/>
              </a:rPr>
              <a:t>Reference driver</a:t>
            </a:r>
            <a:r>
              <a:rPr kumimoji="1" lang="ja-JP" altLang="en-US" sz="1050" u="none" kern="0" dirty="0" smtClean="0">
                <a:latin typeface="+mj-ea"/>
                <a:ea typeface="+mj-ea"/>
              </a:rPr>
              <a:t>・</a:t>
            </a:r>
            <a:r>
              <a:rPr kumimoji="1" lang="en-US" altLang="ja-JP" sz="1050" u="none" kern="0" dirty="0" smtClean="0">
                <a:latin typeface="+mj-ea"/>
                <a:ea typeface="+mj-ea"/>
              </a:rPr>
              <a:t>Library</a:t>
            </a:r>
          </a:p>
          <a:p>
            <a:r>
              <a:rPr kumimoji="1" lang="en-US" altLang="ja-JP" sz="1050" u="none" kern="0" dirty="0" smtClean="0">
                <a:latin typeface="+mj-ea"/>
                <a:ea typeface="+mj-ea"/>
              </a:rPr>
              <a:t>/</a:t>
            </a:r>
            <a:r>
              <a:rPr lang="en-US" altLang="ja-JP" sz="1050" u="none" kern="0" dirty="0" smtClean="0">
                <a:latin typeface="+mj-ea"/>
                <a:ea typeface="+mj-ea"/>
              </a:rPr>
              <a:t>Source</a:t>
            </a:r>
            <a:r>
              <a:rPr kumimoji="1" lang="en-US" altLang="ja-JP" sz="1050" u="none" kern="0" dirty="0" smtClean="0">
                <a:latin typeface="+mj-ea"/>
                <a:ea typeface="+mj-ea"/>
              </a:rPr>
              <a:t>/No guarantee</a:t>
            </a:r>
            <a:endParaRPr kumimoji="1" lang="ja-JP" altLang="en-US" sz="1050" u="none" kern="0" dirty="0" smtClean="0">
              <a:latin typeface="+mj-ea"/>
              <a:ea typeface="+mj-ea"/>
            </a:endParaRPr>
          </a:p>
        </p:txBody>
      </p:sp>
      <p:sp>
        <p:nvSpPr>
          <p:cNvPr id="340" name="角丸四角形 212"/>
          <p:cNvSpPr/>
          <p:nvPr/>
        </p:nvSpPr>
        <p:spPr bwMode="auto">
          <a:xfrm>
            <a:off x="236484" y="2679907"/>
            <a:ext cx="593030" cy="227668"/>
          </a:xfrm>
          <a:prstGeom prst="roundRect">
            <a:avLst>
              <a:gd name="adj" fmla="val 11827"/>
            </a:avLst>
          </a:prstGeom>
          <a:solidFill>
            <a:srgbClr val="66FFFF"/>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41" name="テキスト ボックス 213"/>
          <p:cNvSpPr txBox="1"/>
          <p:nvPr/>
        </p:nvSpPr>
        <p:spPr bwMode="auto">
          <a:xfrm>
            <a:off x="820745" y="2664835"/>
            <a:ext cx="1166405" cy="253916"/>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*Offer from </a:t>
            </a:r>
            <a:r>
              <a:rPr kumimoji="1" lang="en-US" altLang="ja-JP" sz="1050" u="none" kern="0" dirty="0" smtClean="0">
                <a:latin typeface="+mj-ea"/>
                <a:ea typeface="+mj-ea"/>
              </a:rPr>
              <a:t>ASI</a:t>
            </a:r>
            <a:endParaRPr kumimoji="1" lang="ja-JP" altLang="en-US" sz="1050" u="none" kern="0" dirty="0" smtClean="0">
              <a:latin typeface="+mj-ea"/>
              <a:ea typeface="+mj-ea"/>
            </a:endParaRPr>
          </a:p>
        </p:txBody>
      </p:sp>
      <p:grpSp>
        <p:nvGrpSpPr>
          <p:cNvPr id="342" name="グループ化 215"/>
          <p:cNvGrpSpPr/>
          <p:nvPr/>
        </p:nvGrpSpPr>
        <p:grpSpPr>
          <a:xfrm>
            <a:off x="8928729" y="1749246"/>
            <a:ext cx="2444290" cy="281348"/>
            <a:chOff x="4392778" y="5064656"/>
            <a:chExt cx="2669653" cy="1604515"/>
          </a:xfrm>
          <a:solidFill>
            <a:srgbClr val="007A37"/>
          </a:solidFill>
          <a:effectLst/>
        </p:grpSpPr>
        <p:sp>
          <p:nvSpPr>
            <p:cNvPr id="343" name="角丸四角形 216"/>
            <p:cNvSpPr/>
            <p:nvPr/>
          </p:nvSpPr>
          <p:spPr bwMode="auto">
            <a:xfrm>
              <a:off x="4392778" y="5064656"/>
              <a:ext cx="2669653" cy="1604515"/>
            </a:xfrm>
            <a:prstGeom prst="roundRect">
              <a:avLst>
                <a:gd name="adj" fmla="val 11260"/>
              </a:avLst>
            </a:prstGeom>
            <a:grp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100" b="0" i="0" u="sng" strike="noStrike" cap="none" normalizeH="0" baseline="0" smtClean="0">
                <a:ln>
                  <a:noFill/>
                </a:ln>
                <a:solidFill>
                  <a:schemeClr val="tx1"/>
                </a:solidFill>
                <a:latin typeface="Arial" charset="0"/>
                <a:ea typeface="HG創英角ｺﾞｼｯｸUB" pitchFamily="49" charset="-128"/>
              </a:endParaRPr>
            </a:p>
          </p:txBody>
        </p:sp>
        <p:sp>
          <p:nvSpPr>
            <p:cNvPr id="344" name="テキスト ボックス 217"/>
            <p:cNvSpPr txBox="1"/>
            <p:nvPr/>
          </p:nvSpPr>
          <p:spPr>
            <a:xfrm>
              <a:off x="4392778" y="5376732"/>
              <a:ext cx="2669651" cy="1013787"/>
            </a:xfrm>
            <a:prstGeom prst="rect">
              <a:avLst/>
            </a:prstGeom>
            <a:grpFill/>
          </p:spPr>
          <p:txBody>
            <a:bodyPr wrap="square" rtlCol="0" anchor="ctr">
              <a:noAutofit/>
            </a:bodyPr>
            <a:lstStyle/>
            <a:p>
              <a:pPr algn="ctr"/>
              <a:r>
                <a:rPr lang="en-US" altLang="ja-JP" sz="1200" i="1" u="none" dirty="0" smtClean="0">
                  <a:solidFill>
                    <a:srgbClr val="FFFFFF"/>
                  </a:solidFill>
                  <a:latin typeface="+mj-ea"/>
                  <a:ea typeface="+mj-ea"/>
                </a:rPr>
                <a:t>Qt framework</a:t>
              </a:r>
            </a:p>
          </p:txBody>
        </p:sp>
      </p:grpSp>
      <p:sp>
        <p:nvSpPr>
          <p:cNvPr id="345" name="AutoShape 24"/>
          <p:cNvSpPr>
            <a:spLocks noChangeArrowheads="1"/>
          </p:cNvSpPr>
          <p:nvPr/>
        </p:nvSpPr>
        <p:spPr bwMode="auto">
          <a:xfrm rot="16200000">
            <a:off x="10630687" y="2282943"/>
            <a:ext cx="1001902" cy="223411"/>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grpSp>
        <p:nvGrpSpPr>
          <p:cNvPr id="346" name="グループ化 220"/>
          <p:cNvGrpSpPr/>
          <p:nvPr/>
        </p:nvGrpSpPr>
        <p:grpSpPr>
          <a:xfrm>
            <a:off x="8927681" y="1138408"/>
            <a:ext cx="2425933" cy="300104"/>
            <a:chOff x="4392778" y="5064656"/>
            <a:chExt cx="2669653" cy="1604515"/>
          </a:xfrm>
          <a:solidFill>
            <a:srgbClr val="007A37"/>
          </a:solidFill>
          <a:effectLst/>
        </p:grpSpPr>
        <p:sp>
          <p:nvSpPr>
            <p:cNvPr id="347" name="角丸四角形 224"/>
            <p:cNvSpPr/>
            <p:nvPr/>
          </p:nvSpPr>
          <p:spPr bwMode="auto">
            <a:xfrm>
              <a:off x="4392778" y="5064656"/>
              <a:ext cx="2669653" cy="1604515"/>
            </a:xfrm>
            <a:prstGeom prst="roundRect">
              <a:avLst>
                <a:gd name="adj" fmla="val 11260"/>
              </a:avLst>
            </a:prstGeom>
            <a:grp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100" b="0" i="0" u="sng" strike="noStrike" cap="none" normalizeH="0" baseline="0" smtClean="0">
                <a:ln>
                  <a:noFill/>
                </a:ln>
                <a:solidFill>
                  <a:schemeClr val="tx1"/>
                </a:solidFill>
                <a:latin typeface="Arial" charset="0"/>
                <a:ea typeface="HG創英角ｺﾞｼｯｸUB" pitchFamily="49" charset="-128"/>
              </a:endParaRPr>
            </a:p>
          </p:txBody>
        </p:sp>
        <p:sp>
          <p:nvSpPr>
            <p:cNvPr id="348" name="テキスト ボックス 226"/>
            <p:cNvSpPr txBox="1"/>
            <p:nvPr/>
          </p:nvSpPr>
          <p:spPr>
            <a:xfrm>
              <a:off x="4392778" y="5376732"/>
              <a:ext cx="2669651" cy="1013787"/>
            </a:xfrm>
            <a:prstGeom prst="rect">
              <a:avLst/>
            </a:prstGeom>
            <a:grpFill/>
          </p:spPr>
          <p:txBody>
            <a:bodyPr wrap="square" rtlCol="0" anchor="ctr">
              <a:noAutofit/>
            </a:bodyPr>
            <a:lstStyle/>
            <a:p>
              <a:pPr algn="ctr"/>
              <a:r>
                <a:rPr lang="en-US" altLang="ja-JP" sz="1200" i="1" u="none" dirty="0" smtClean="0">
                  <a:solidFill>
                    <a:srgbClr val="FFFFFF"/>
                  </a:solidFill>
                  <a:latin typeface="+mj-ea"/>
                  <a:ea typeface="+mj-ea"/>
                </a:rPr>
                <a:t>Qt Application</a:t>
              </a:r>
            </a:p>
          </p:txBody>
        </p:sp>
      </p:grpSp>
      <p:sp>
        <p:nvSpPr>
          <p:cNvPr id="349" name="AutoShape 24"/>
          <p:cNvSpPr>
            <a:spLocks noChangeArrowheads="1"/>
          </p:cNvSpPr>
          <p:nvPr/>
        </p:nvSpPr>
        <p:spPr bwMode="auto">
          <a:xfrm rot="16200000">
            <a:off x="10079499" y="14576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50" name="AutoShape 24"/>
          <p:cNvSpPr>
            <a:spLocks noChangeArrowheads="1"/>
          </p:cNvSpPr>
          <p:nvPr/>
        </p:nvSpPr>
        <p:spPr bwMode="auto">
          <a:xfrm rot="16200000">
            <a:off x="10111531" y="2010176"/>
            <a:ext cx="274681" cy="251137"/>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Tree>
    <p:extLst>
      <p:ext uri="{BB962C8B-B14F-4D97-AF65-F5344CB8AC3E}">
        <p14:creationId xmlns:p14="http://schemas.microsoft.com/office/powerpoint/2010/main" val="25113352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RZ/G BSP -  U-boot</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124</a:t>
            </a:fld>
            <a:endParaRPr lang="de-DE" dirty="0"/>
          </a:p>
        </p:txBody>
      </p:sp>
      <p:sp>
        <p:nvSpPr>
          <p:cNvPr id="4" name="Content Placeholder 3"/>
          <p:cNvSpPr>
            <a:spLocks noGrp="1"/>
          </p:cNvSpPr>
          <p:nvPr>
            <p:ph idx="1"/>
          </p:nvPr>
        </p:nvSpPr>
        <p:spPr>
          <a:xfrm>
            <a:off x="1080001" y="1800000"/>
            <a:ext cx="3720600" cy="3795911"/>
          </a:xfrm>
        </p:spPr>
        <p:txBody>
          <a:bodyPr/>
          <a:lstStyle/>
          <a:p>
            <a:pPr marL="285750" indent="-285750">
              <a:buClr>
                <a:schemeClr val="tx2"/>
              </a:buClr>
              <a:buFont typeface="Wingdings" pitchFamily="2" charset="2"/>
              <a:buChar char="n"/>
            </a:pPr>
            <a:r>
              <a:rPr lang="en-US" sz="1400" dirty="0"/>
              <a:t>Some features of U-boot:</a:t>
            </a:r>
          </a:p>
          <a:p>
            <a:pPr lvl="2"/>
            <a:r>
              <a:rPr lang="en-US" sz="1200" dirty="0" err="1"/>
              <a:t>QoS</a:t>
            </a:r>
            <a:r>
              <a:rPr lang="en-US" sz="1200" dirty="0"/>
              <a:t> setting:</a:t>
            </a:r>
          </a:p>
          <a:p>
            <a:pPr lvl="3"/>
            <a:r>
              <a:rPr lang="en-US" sz="1200" dirty="0"/>
              <a:t>Prioritize Graphic</a:t>
            </a:r>
          </a:p>
          <a:p>
            <a:pPr lvl="3"/>
            <a:r>
              <a:rPr lang="en-US" sz="1200" dirty="0"/>
              <a:t>Prioritize Media</a:t>
            </a:r>
          </a:p>
          <a:p>
            <a:pPr lvl="3"/>
            <a:r>
              <a:rPr lang="en-US" sz="1200" dirty="0"/>
              <a:t>Balance</a:t>
            </a:r>
          </a:p>
          <a:p>
            <a:pPr lvl="3"/>
            <a:r>
              <a:rPr lang="en-US" sz="1200" dirty="0"/>
              <a:t>Prioritize VIN</a:t>
            </a:r>
          </a:p>
          <a:p>
            <a:pPr lvl="2"/>
            <a:r>
              <a:rPr lang="en-US" sz="1200" dirty="0"/>
              <a:t>Configure memory type:</a:t>
            </a:r>
          </a:p>
          <a:p>
            <a:pPr lvl="3"/>
            <a:r>
              <a:rPr lang="en-US" sz="1200" dirty="0"/>
              <a:t>Split</a:t>
            </a:r>
          </a:p>
          <a:p>
            <a:pPr lvl="3"/>
            <a:r>
              <a:rPr lang="en-US" sz="1200" dirty="0"/>
              <a:t>Linear</a:t>
            </a:r>
          </a:p>
          <a:p>
            <a:pPr marL="285750" indent="-285750">
              <a:buClr>
                <a:schemeClr val="tx2"/>
              </a:buClr>
              <a:buFont typeface="Wingdings" pitchFamily="2" charset="2"/>
              <a:buChar char="n"/>
            </a:pPr>
            <a:r>
              <a:rPr lang="en-US" sz="1400" dirty="0"/>
              <a:t>Configure u-boot: all features above is configured at build time only.</a:t>
            </a:r>
          </a:p>
          <a:p>
            <a:pPr marL="171450" indent="-171450">
              <a:buFont typeface="Wingdings" pitchFamily="2" charset="2"/>
              <a:buChar char="§"/>
            </a:pPr>
            <a:endParaRPr lang="en-US" sz="1200" dirty="0"/>
          </a:p>
        </p:txBody>
      </p:sp>
      <p:grpSp>
        <p:nvGrpSpPr>
          <p:cNvPr id="12" name="Group 11"/>
          <p:cNvGrpSpPr/>
          <p:nvPr/>
        </p:nvGrpSpPr>
        <p:grpSpPr>
          <a:xfrm>
            <a:off x="4781550" y="2599303"/>
            <a:ext cx="7308850" cy="2174716"/>
            <a:chOff x="4781550" y="2599303"/>
            <a:chExt cx="7308850" cy="2174716"/>
          </a:xfrm>
        </p:grpSpPr>
        <p:grpSp>
          <p:nvGrpSpPr>
            <p:cNvPr id="6" name="Group 5"/>
            <p:cNvGrpSpPr/>
            <p:nvPr/>
          </p:nvGrpSpPr>
          <p:grpSpPr>
            <a:xfrm>
              <a:off x="4781550" y="3916151"/>
              <a:ext cx="7308850" cy="857868"/>
              <a:chOff x="834980" y="4889661"/>
              <a:chExt cx="8352410" cy="564358"/>
            </a:xfrm>
          </p:grpSpPr>
          <p:sp>
            <p:nvSpPr>
              <p:cNvPr id="9" name="TextBox 8"/>
              <p:cNvSpPr txBox="1"/>
              <p:nvPr/>
            </p:nvSpPr>
            <p:spPr>
              <a:xfrm>
                <a:off x="834980" y="5271792"/>
                <a:ext cx="3866747" cy="182227"/>
              </a:xfrm>
              <a:prstGeom prst="rect">
                <a:avLst/>
              </a:prstGeom>
              <a:noFill/>
            </p:spPr>
            <p:txBody>
              <a:bodyPr wrap="square" rtlCol="0">
                <a:spAutoFit/>
              </a:bodyPr>
              <a:lstStyle/>
              <a:p>
                <a:r>
                  <a:rPr lang="en-US" sz="1200" i="1" dirty="0" smtClean="0"/>
                  <a:t>Example of – </a:t>
                </a:r>
                <a:r>
                  <a:rPr lang="en-US" sz="1200" i="1" dirty="0" err="1" smtClean="0"/>
                  <a:t>Qos</a:t>
                </a:r>
                <a:r>
                  <a:rPr lang="en-US" sz="1200" i="1" dirty="0" smtClean="0"/>
                  <a:t> Setting </a:t>
                </a:r>
                <a:r>
                  <a:rPr lang="en-US" sz="1200" i="1" dirty="0"/>
                  <a:t>(iwg20m_q7/</a:t>
                </a:r>
                <a:r>
                  <a:rPr lang="en-US" sz="1200" i="1" dirty="0" err="1"/>
                  <a:t>qos.c</a:t>
                </a:r>
                <a:r>
                  <a:rPr lang="en-US" sz="1200" i="1" dirty="0"/>
                  <a:t>)</a:t>
                </a:r>
              </a:p>
            </p:txBody>
          </p:sp>
          <p:sp>
            <p:nvSpPr>
              <p:cNvPr id="10" name="TextBox 9"/>
              <p:cNvSpPr txBox="1"/>
              <p:nvPr/>
            </p:nvSpPr>
            <p:spPr>
              <a:xfrm>
                <a:off x="4191527" y="4889661"/>
                <a:ext cx="4995863" cy="303712"/>
              </a:xfrm>
              <a:prstGeom prst="rect">
                <a:avLst/>
              </a:prstGeom>
              <a:noFill/>
            </p:spPr>
            <p:txBody>
              <a:bodyPr wrap="square" rtlCol="0">
                <a:spAutoFit/>
              </a:bodyPr>
              <a:lstStyle/>
              <a:p>
                <a:r>
                  <a:rPr lang="en-US" sz="1200" i="1" dirty="0" smtClean="0"/>
                  <a:t>Example of u-boot configuration – Split/Linear area </a:t>
                </a:r>
                <a:r>
                  <a:rPr lang="en-US" sz="1200" i="1" dirty="0"/>
                  <a:t>(iwg20m_q7/</a:t>
                </a:r>
                <a:r>
                  <a:rPr lang="en-US" sz="1200" i="1" dirty="0" err="1"/>
                  <a:t>qos.c</a:t>
                </a:r>
                <a:r>
                  <a:rPr lang="en-US" sz="1200" i="1" dirty="0"/>
                  <a:t>)</a:t>
                </a: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18726" y="2599303"/>
              <a:ext cx="3819525" cy="952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81550" y="2409825"/>
            <a:ext cx="2628900" cy="2038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6422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RZ/G BSP – Linux kernel (1/2)</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125</a:t>
            </a:fld>
            <a:endParaRPr lang="de-DE" dirty="0"/>
          </a:p>
        </p:txBody>
      </p:sp>
      <p:sp>
        <p:nvSpPr>
          <p:cNvPr id="4" name="Content Placeholder 3"/>
          <p:cNvSpPr>
            <a:spLocks noGrp="1"/>
          </p:cNvSpPr>
          <p:nvPr>
            <p:ph idx="1"/>
          </p:nvPr>
        </p:nvSpPr>
        <p:spPr>
          <a:xfrm>
            <a:off x="1079999" y="1800000"/>
            <a:ext cx="10654861" cy="3305400"/>
          </a:xfrm>
        </p:spPr>
        <p:txBody>
          <a:bodyPr numCol="2"/>
          <a:lstStyle/>
          <a:p>
            <a:pPr marL="285750" indent="-285750">
              <a:buClr>
                <a:schemeClr val="tx2"/>
              </a:buClr>
              <a:buFont typeface="Wingdings" pitchFamily="2" charset="2"/>
              <a:buChar char=""/>
            </a:pPr>
            <a:r>
              <a:rPr lang="en-US" sz="1400" dirty="0" smtClean="0"/>
              <a:t>Some features of Linux kernel configured at boot time:</a:t>
            </a:r>
          </a:p>
          <a:p>
            <a:pPr lvl="2"/>
            <a:r>
              <a:rPr lang="en-US" sz="1200" dirty="0" smtClean="0"/>
              <a:t>Setup </a:t>
            </a:r>
            <a:r>
              <a:rPr lang="en-US" sz="1200" dirty="0"/>
              <a:t>CMA</a:t>
            </a:r>
            <a:r>
              <a:rPr lang="en-US" sz="1200" b="1" dirty="0"/>
              <a:t>-1</a:t>
            </a:r>
            <a:r>
              <a:rPr lang="en-US" sz="1200" dirty="0"/>
              <a:t> size.</a:t>
            </a:r>
          </a:p>
          <a:p>
            <a:pPr lvl="2"/>
            <a:r>
              <a:rPr lang="en-US" sz="1200" dirty="0"/>
              <a:t>Setup debug log console port.</a:t>
            </a:r>
          </a:p>
          <a:p>
            <a:pPr lvl="2"/>
            <a:r>
              <a:rPr lang="en-US" sz="1200" dirty="0"/>
              <a:t>Choose boot device.</a:t>
            </a:r>
          </a:p>
          <a:p>
            <a:pPr lvl="2"/>
            <a:r>
              <a:rPr lang="en-US" sz="1200" dirty="0"/>
              <a:t>Choose </a:t>
            </a:r>
            <a:r>
              <a:rPr lang="en-US" sz="1200" dirty="0" err="1"/>
              <a:t>rootfs</a:t>
            </a:r>
            <a:r>
              <a:rPr lang="en-US" sz="1200" dirty="0"/>
              <a:t> location.</a:t>
            </a:r>
          </a:p>
          <a:p>
            <a:pPr lvl="2"/>
            <a:r>
              <a:rPr lang="en-US" sz="1200" dirty="0"/>
              <a:t>Setup debug log level.</a:t>
            </a:r>
          </a:p>
          <a:p>
            <a:pPr lvl="2"/>
            <a:r>
              <a:rPr lang="en-US" sz="1200" dirty="0"/>
              <a:t>Force usage of a specific amount of memory, </a:t>
            </a:r>
            <a:r>
              <a:rPr lang="en-US" sz="1200" dirty="0" err="1"/>
              <a:t>vmalloc</a:t>
            </a:r>
            <a:r>
              <a:rPr lang="en-US" sz="1200" dirty="0"/>
              <a:t> area.</a:t>
            </a:r>
          </a:p>
          <a:p>
            <a:pPr lvl="2"/>
            <a:r>
              <a:rPr lang="en-US" sz="1200" dirty="0"/>
              <a:t>Print debug log at boot </a:t>
            </a:r>
            <a:r>
              <a:rPr lang="en-US" sz="1200" dirty="0" smtClean="0"/>
              <a:t>time.</a:t>
            </a:r>
          </a:p>
          <a:p>
            <a:pPr marL="177800" lvl="2" indent="0">
              <a:buNone/>
            </a:pPr>
            <a:r>
              <a:rPr lang="en-US" sz="1200" b="1" i="1" dirty="0" smtClean="0">
                <a:solidFill>
                  <a:schemeClr val="bg1">
                    <a:lumMod val="50000"/>
                  </a:schemeClr>
                </a:solidFill>
              </a:rPr>
              <a:t>Refer </a:t>
            </a:r>
            <a:r>
              <a:rPr lang="en-US" sz="1200" b="1" i="1" dirty="0">
                <a:solidFill>
                  <a:schemeClr val="bg1">
                    <a:lumMod val="50000"/>
                  </a:schemeClr>
                </a:solidFill>
              </a:rPr>
              <a:t>to $KERNEL_DIR/Documentation/kernel-parameters.txt</a:t>
            </a:r>
          </a:p>
          <a:p>
            <a:pPr marL="285750" indent="-285750">
              <a:buFont typeface="Wingdings" pitchFamily="2" charset="2"/>
              <a:buChar char="§"/>
            </a:pPr>
            <a:endParaRPr lang="en-US" sz="1400" dirty="0" smtClean="0"/>
          </a:p>
          <a:p>
            <a:pPr marL="285750" indent="-285750">
              <a:buClr>
                <a:schemeClr val="tx2"/>
              </a:buClr>
              <a:buFont typeface="Wingdings" pitchFamily="2" charset="2"/>
              <a:buChar char=""/>
            </a:pPr>
            <a:r>
              <a:rPr lang="en-US" sz="1400" dirty="0" smtClean="0"/>
              <a:t>Boot </a:t>
            </a:r>
            <a:r>
              <a:rPr lang="en-US" sz="1400" dirty="0"/>
              <a:t>kernel with configuration via parameters:</a:t>
            </a:r>
          </a:p>
          <a:p>
            <a:pPr lvl="2"/>
            <a:r>
              <a:rPr lang="en-US" sz="1200" dirty="0"/>
              <a:t>Parsed by </a:t>
            </a:r>
            <a:r>
              <a:rPr lang="en-US" sz="1200" dirty="0" err="1"/>
              <a:t>bootloader</a:t>
            </a:r>
            <a:r>
              <a:rPr lang="en-US" sz="1200" dirty="0"/>
              <a:t> (U-boot, Hermit, …).</a:t>
            </a:r>
          </a:p>
          <a:p>
            <a:pPr lvl="2"/>
            <a:r>
              <a:rPr lang="en-US" sz="1200" dirty="0"/>
              <a:t>Setup kernel parameters by: </a:t>
            </a:r>
            <a:r>
              <a:rPr lang="en-US" sz="1200" dirty="0" err="1"/>
              <a:t>bootloader</a:t>
            </a:r>
            <a:r>
              <a:rPr lang="en-US" sz="1200" dirty="0"/>
              <a:t> command line, pre-configured text file</a:t>
            </a:r>
            <a:r>
              <a:rPr lang="en-US" sz="1200" dirty="0" smtClean="0"/>
              <a:t>.</a:t>
            </a:r>
            <a:endParaRPr lang="en-US" sz="1200" dirty="0"/>
          </a:p>
        </p:txBody>
      </p:sp>
      <p:grpSp>
        <p:nvGrpSpPr>
          <p:cNvPr id="8" name="Group 7"/>
          <p:cNvGrpSpPr/>
          <p:nvPr/>
        </p:nvGrpSpPr>
        <p:grpSpPr>
          <a:xfrm>
            <a:off x="3048000" y="5271808"/>
            <a:ext cx="8610661" cy="790019"/>
            <a:chOff x="819149" y="4679155"/>
            <a:chExt cx="8610661" cy="790019"/>
          </a:xfrm>
        </p:grpSpPr>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2257" t="50864" r="54340" b="46235"/>
            <a:stretch/>
          </p:blipFill>
          <p:spPr bwMode="auto">
            <a:xfrm>
              <a:off x="819149" y="4679155"/>
              <a:ext cx="8610661" cy="420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TextBox 9"/>
            <p:cNvSpPr txBox="1"/>
            <p:nvPr/>
          </p:nvSpPr>
          <p:spPr>
            <a:xfrm>
              <a:off x="819149" y="5099842"/>
              <a:ext cx="8610661" cy="369332"/>
            </a:xfrm>
            <a:prstGeom prst="rect">
              <a:avLst/>
            </a:prstGeom>
            <a:noFill/>
          </p:spPr>
          <p:txBody>
            <a:bodyPr wrap="square" rtlCol="0">
              <a:spAutoFit/>
            </a:bodyPr>
            <a:lstStyle/>
            <a:p>
              <a:r>
                <a:rPr lang="en-US" dirty="0" smtClean="0"/>
                <a:t>Example of setting kernel parameters by command line of u-boot.</a:t>
              </a:r>
              <a:endParaRPr lang="en-US" dirty="0"/>
            </a:p>
          </p:txBody>
        </p:sp>
      </p:grpSp>
    </p:spTree>
    <p:extLst>
      <p:ext uri="{BB962C8B-B14F-4D97-AF65-F5344CB8AC3E}">
        <p14:creationId xmlns:p14="http://schemas.microsoft.com/office/powerpoint/2010/main" val="3196376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RZ/G BSP – Linux kernel (2/2)</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126</a:t>
            </a:fld>
            <a:endParaRPr lang="de-DE" dirty="0"/>
          </a:p>
        </p:txBody>
      </p:sp>
      <p:sp>
        <p:nvSpPr>
          <p:cNvPr id="4" name="Content Placeholder 3"/>
          <p:cNvSpPr>
            <a:spLocks noGrp="1"/>
          </p:cNvSpPr>
          <p:nvPr>
            <p:ph idx="1"/>
          </p:nvPr>
        </p:nvSpPr>
        <p:spPr>
          <a:xfrm>
            <a:off x="1080000" y="1800000"/>
            <a:ext cx="9000000" cy="2786404"/>
          </a:xfrm>
        </p:spPr>
        <p:txBody>
          <a:bodyPr/>
          <a:lstStyle/>
          <a:p>
            <a:pPr marL="371464" lvl="1" indent="-371464">
              <a:buFont typeface="Wingdings" pitchFamily="2" charset="2"/>
              <a:buChar char="n"/>
            </a:pPr>
            <a:r>
              <a:rPr lang="en-US" sz="1400" dirty="0"/>
              <a:t>Configure Linux kernel at build time</a:t>
            </a:r>
            <a:r>
              <a:rPr lang="en-US" sz="1200" dirty="0"/>
              <a:t> by “make &lt;type of </a:t>
            </a:r>
            <a:r>
              <a:rPr lang="en-US" sz="1200" dirty="0" err="1"/>
              <a:t>config</a:t>
            </a:r>
            <a:r>
              <a:rPr lang="en-US" sz="1200" dirty="0"/>
              <a:t>&gt;”. Ex:</a:t>
            </a:r>
            <a:endParaRPr lang="en-US" sz="1400" dirty="0"/>
          </a:p>
          <a:p>
            <a:pPr lvl="2"/>
            <a:r>
              <a:rPr lang="en-US" sz="1200" dirty="0"/>
              <a:t>make ARCH=arm </a:t>
            </a:r>
            <a:r>
              <a:rPr lang="en-US" sz="1200" dirty="0" err="1"/>
              <a:t>menuconfig</a:t>
            </a:r>
            <a:r>
              <a:rPr lang="en-US" sz="1200" dirty="0"/>
              <a:t>: either newly or additionally configure kernel for ARM based system.</a:t>
            </a:r>
          </a:p>
          <a:p>
            <a:pPr lvl="2"/>
            <a:r>
              <a:rPr lang="en-US" sz="1200" dirty="0"/>
              <a:t>make ARCH=arm </a:t>
            </a:r>
            <a:r>
              <a:rPr lang="en-US" sz="1200" dirty="0" err="1"/>
              <a:t>shmobile_defconfig</a:t>
            </a:r>
            <a:r>
              <a:rPr lang="en-US" sz="1200" dirty="0"/>
              <a:t>: configure kernel for ARM based system with pre-configured for </a:t>
            </a:r>
            <a:r>
              <a:rPr lang="en-US" sz="1200" dirty="0" err="1"/>
              <a:t>shmobile</a:t>
            </a:r>
            <a:r>
              <a:rPr lang="en-US" sz="1200" dirty="0"/>
              <a:t> platform</a:t>
            </a:r>
            <a:r>
              <a:rPr lang="en-US" sz="1200" dirty="0" smtClean="0"/>
              <a:t>.</a:t>
            </a:r>
          </a:p>
          <a:p>
            <a:pPr marL="371464" lvl="1" indent="-371464">
              <a:buFont typeface="Wingdings" pitchFamily="2" charset="2"/>
              <a:buChar char="n"/>
            </a:pPr>
            <a:r>
              <a:rPr lang="en-US" sz="1400" dirty="0"/>
              <a:t>Some features in Linux kernel configuration at build time</a:t>
            </a:r>
            <a:r>
              <a:rPr lang="en-US" sz="1400" dirty="0" smtClean="0"/>
              <a:t>:</a:t>
            </a:r>
            <a:endParaRPr lang="en-US" sz="1400" dirty="0"/>
          </a:p>
          <a:p>
            <a:pPr lvl="2"/>
            <a:r>
              <a:rPr lang="en-US" sz="1200" dirty="0" smtClean="0"/>
              <a:t>Enable/Disable drivers.</a:t>
            </a:r>
          </a:p>
          <a:p>
            <a:pPr lvl="2"/>
            <a:r>
              <a:rPr lang="en-US" sz="1200" dirty="0" smtClean="0"/>
              <a:t>Configure CMA</a:t>
            </a:r>
            <a:r>
              <a:rPr lang="en-US" sz="1200" b="1" dirty="0" smtClean="0"/>
              <a:t>-1 </a:t>
            </a:r>
            <a:r>
              <a:rPr lang="en-US" sz="1200" dirty="0" smtClean="0"/>
              <a:t>size as default</a:t>
            </a:r>
            <a:br>
              <a:rPr lang="en-US" sz="1200" dirty="0" smtClean="0"/>
            </a:br>
            <a:r>
              <a:rPr lang="en-US" sz="1200" dirty="0" smtClean="0"/>
              <a:t>of built kernel.</a:t>
            </a:r>
          </a:p>
          <a:p>
            <a:pPr lvl="2"/>
            <a:r>
              <a:rPr lang="en-US" sz="1200" dirty="0" smtClean="0"/>
              <a:t>Enable/Disable debug information.</a:t>
            </a:r>
          </a:p>
          <a:p>
            <a:endParaRPr lang="en-US" sz="12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541" t="16297" r="49792" b="36667"/>
          <a:stretch/>
        </p:blipFill>
        <p:spPr bwMode="auto">
          <a:xfrm>
            <a:off x="6781800" y="2743200"/>
            <a:ext cx="4901625" cy="353696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6780375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RZ/G BSP Multimedia features</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127</a:t>
            </a:fld>
            <a:endParaRPr lang="de-DE" dirty="0"/>
          </a:p>
        </p:txBody>
      </p:sp>
      <p:sp>
        <p:nvSpPr>
          <p:cNvPr id="4" name="Content Placeholder 3"/>
          <p:cNvSpPr>
            <a:spLocks noGrp="1"/>
          </p:cNvSpPr>
          <p:nvPr>
            <p:ph idx="1"/>
          </p:nvPr>
        </p:nvSpPr>
        <p:spPr>
          <a:xfrm>
            <a:off x="1080000" y="1800000"/>
            <a:ext cx="9000000" cy="4185761"/>
          </a:xfrm>
        </p:spPr>
        <p:txBody>
          <a:bodyPr/>
          <a:lstStyle/>
          <a:p>
            <a:pPr marL="285750" indent="-285750">
              <a:buClr>
                <a:schemeClr val="tx2"/>
              </a:buClr>
              <a:buFont typeface="Wingdings" pitchFamily="2" charset="2"/>
              <a:buChar char="n"/>
            </a:pPr>
            <a:r>
              <a:rPr lang="en-US" sz="1400" dirty="0"/>
              <a:t>Audio:</a:t>
            </a:r>
          </a:p>
          <a:p>
            <a:pPr lvl="2"/>
            <a:r>
              <a:rPr lang="en-US" sz="1200" dirty="0"/>
              <a:t>SCR: Sampling rate conversion</a:t>
            </a:r>
          </a:p>
          <a:p>
            <a:pPr lvl="2"/>
            <a:r>
              <a:rPr lang="en-US" sz="1200" dirty="0"/>
              <a:t>SSI (</a:t>
            </a:r>
            <a:r>
              <a:rPr lang="en-US" sz="1200" dirty="0" err="1"/>
              <a:t>Alsa</a:t>
            </a:r>
            <a:r>
              <a:rPr lang="en-US" sz="1200" dirty="0"/>
              <a:t>): Serial sound interface</a:t>
            </a:r>
          </a:p>
          <a:p>
            <a:pPr lvl="3"/>
            <a:r>
              <a:rPr lang="en-US" sz="1200" dirty="0"/>
              <a:t>ALSA I/F(Version:1.0.26 or later)</a:t>
            </a:r>
          </a:p>
          <a:p>
            <a:pPr lvl="3"/>
            <a:r>
              <a:rPr lang="en-US" sz="1200" dirty="0"/>
              <a:t>16bit stereo, 8kHz ~ 48kHz</a:t>
            </a:r>
          </a:p>
          <a:p>
            <a:pPr lvl="3"/>
            <a:r>
              <a:rPr lang="en-US" sz="1200" dirty="0"/>
              <a:t>Support Volume and Mute</a:t>
            </a:r>
          </a:p>
          <a:p>
            <a:pPr lvl="2"/>
            <a:r>
              <a:rPr lang="en-US" sz="1200" dirty="0"/>
              <a:t>ADG: Audio clock generator</a:t>
            </a:r>
          </a:p>
          <a:p>
            <a:pPr marL="285750" indent="-285750">
              <a:buClr>
                <a:schemeClr val="tx2"/>
              </a:buClr>
              <a:buFont typeface="Wingdings" pitchFamily="2" charset="2"/>
              <a:buChar char="n"/>
            </a:pPr>
            <a:r>
              <a:rPr lang="en-US" sz="1400" dirty="0"/>
              <a:t>Video input:</a:t>
            </a:r>
          </a:p>
          <a:p>
            <a:pPr lvl="2"/>
            <a:r>
              <a:rPr lang="en-US" sz="1200" dirty="0"/>
              <a:t>VIN</a:t>
            </a:r>
          </a:p>
          <a:p>
            <a:pPr lvl="2"/>
            <a:r>
              <a:rPr lang="en-US" sz="1200" dirty="0"/>
              <a:t>V4L2 capture</a:t>
            </a:r>
          </a:p>
          <a:p>
            <a:pPr lvl="2"/>
            <a:r>
              <a:rPr lang="en-US" sz="1200" dirty="0"/>
              <a:t>ITU-R BT.656 NTSC input, ITU-R BT.709 HDMI receiver input</a:t>
            </a:r>
          </a:p>
          <a:p>
            <a:pPr lvl="2"/>
            <a:r>
              <a:rPr lang="en-US" sz="1200" dirty="0"/>
              <a:t>RGB565/YUYV/UYVY/ARGB1555</a:t>
            </a:r>
          </a:p>
          <a:p>
            <a:pPr lvl="2"/>
            <a:r>
              <a:rPr lang="en-US" sz="1200" dirty="0"/>
              <a:t>Support Single/Contiguous flame capture mode (In case of more than 4 buffers</a:t>
            </a:r>
            <a:r>
              <a:rPr lang="en-US" sz="1200" dirty="0" smtClean="0"/>
              <a:t>).</a:t>
            </a:r>
            <a:endParaRPr lang="en-US" sz="1200" dirty="0"/>
          </a:p>
        </p:txBody>
      </p:sp>
    </p:spTree>
    <p:extLst>
      <p:ext uri="{BB962C8B-B14F-4D97-AF65-F5344CB8AC3E}">
        <p14:creationId xmlns:p14="http://schemas.microsoft.com/office/powerpoint/2010/main" val="7005180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9000000" cy="443198"/>
          </a:xfrm>
        </p:spPr>
        <p:txBody>
          <a:bodyPr/>
          <a:lstStyle/>
          <a:p>
            <a:r>
              <a:rPr lang="en-US" dirty="0"/>
              <a:t>RZ/G BSP Multimedia features</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128</a:t>
            </a:fld>
            <a:endParaRPr lang="de-DE" dirty="0"/>
          </a:p>
        </p:txBody>
      </p:sp>
      <p:sp>
        <p:nvSpPr>
          <p:cNvPr id="4" name="Content Placeholder 3"/>
          <p:cNvSpPr>
            <a:spLocks noGrp="1"/>
          </p:cNvSpPr>
          <p:nvPr>
            <p:ph idx="1"/>
          </p:nvPr>
        </p:nvSpPr>
        <p:spPr>
          <a:xfrm>
            <a:off x="1080000" y="1800000"/>
            <a:ext cx="9000000" cy="4030655"/>
          </a:xfrm>
        </p:spPr>
        <p:txBody>
          <a:bodyPr/>
          <a:lstStyle/>
          <a:p>
            <a:pPr marL="285750" indent="-285750">
              <a:buClr>
                <a:schemeClr val="tx2"/>
              </a:buClr>
              <a:buFont typeface="Wingdings" pitchFamily="2" charset="2"/>
              <a:buChar char="n"/>
            </a:pPr>
            <a:r>
              <a:rPr lang="en-US" sz="1400" dirty="0"/>
              <a:t>Display unit:</a:t>
            </a:r>
          </a:p>
          <a:p>
            <a:pPr lvl="2"/>
            <a:r>
              <a:rPr lang="en-US" altLang="ja-JP" sz="1200" dirty="0"/>
              <a:t>DU(DRM/KMS, FBDEV)</a:t>
            </a:r>
          </a:p>
          <a:p>
            <a:pPr lvl="3"/>
            <a:r>
              <a:rPr lang="de-DE" altLang="ja-JP" sz="1400" dirty="0"/>
              <a:t>DRM/KMS type driver</a:t>
            </a:r>
          </a:p>
          <a:p>
            <a:pPr lvl="3"/>
            <a:r>
              <a:rPr lang="de-DE" altLang="ja-JP" sz="1400" dirty="0"/>
              <a:t>FBDEV I/F (Single display) as sub-set.</a:t>
            </a:r>
          </a:p>
          <a:p>
            <a:pPr lvl="3"/>
            <a:r>
              <a:rPr lang="de-DE" altLang="ja-JP" sz="1400" dirty="0"/>
              <a:t>Progressive and interlace 640x480Pixel, 800x480Pixel, 800x600Pixel, 1024x768Pixel, 1024×600Pixel 1280x720Pixel, 1280x768Pixel, 1920x1080pixel (Interlace only)</a:t>
            </a:r>
          </a:p>
          <a:p>
            <a:pPr lvl="3"/>
            <a:r>
              <a:rPr lang="en-US" altLang="ja-JP" sz="1400" dirty="0"/>
              <a:t>RGB565, ARGB1555, YUYV, UYVY, RGB888, RGB666, ARGB8888</a:t>
            </a:r>
          </a:p>
          <a:p>
            <a:pPr lvl="3"/>
            <a:r>
              <a:rPr lang="en-US" altLang="ja-JP" sz="1400" dirty="0"/>
              <a:t>Max 2 multi-display(DU0/DU1)</a:t>
            </a:r>
            <a:r>
              <a:rPr lang="ja-JP" altLang="en-US" sz="1400" dirty="0"/>
              <a:t> </a:t>
            </a:r>
            <a:r>
              <a:rPr lang="fr-FR" altLang="ja-JP" sz="1400" dirty="0"/>
              <a:t>- </a:t>
            </a:r>
            <a:r>
              <a:rPr lang="en-US" altLang="ja-JP" sz="1400" dirty="0"/>
              <a:t>Max 8 layer support with DU0/DU1</a:t>
            </a:r>
          </a:p>
          <a:p>
            <a:pPr lvl="3"/>
            <a:r>
              <a:rPr lang="en-US" altLang="ja-JP" sz="1400" dirty="0"/>
              <a:t>* It depend on the use-case to support maximum layer and display</a:t>
            </a:r>
          </a:p>
          <a:p>
            <a:pPr lvl="2">
              <a:defRPr/>
            </a:pPr>
            <a:r>
              <a:rPr lang="en-US" altLang="ja-JP" sz="1200" dirty="0"/>
              <a:t>VSP-DU(V4L2 overlay)</a:t>
            </a:r>
          </a:p>
          <a:p>
            <a:pPr lvl="3">
              <a:defRPr/>
            </a:pPr>
            <a:r>
              <a:rPr lang="en-US" altLang="ja-JP" sz="1400" dirty="0"/>
              <a:t>Scaling</a:t>
            </a:r>
          </a:p>
          <a:p>
            <a:pPr lvl="3">
              <a:defRPr/>
            </a:pPr>
            <a:r>
              <a:rPr lang="en-US" altLang="ja-JP" sz="1400" dirty="0"/>
              <a:t>Color space conversion (YUV422/YUV420 -&gt; RGB format</a:t>
            </a:r>
            <a:r>
              <a:rPr lang="en-US" altLang="ja-JP" sz="1400" dirty="0" smtClean="0"/>
              <a:t>)</a:t>
            </a:r>
            <a:endParaRPr lang="en-US" altLang="ja-JP" sz="1400" dirty="0"/>
          </a:p>
        </p:txBody>
      </p:sp>
    </p:spTree>
    <p:extLst>
      <p:ext uri="{BB962C8B-B14F-4D97-AF65-F5344CB8AC3E}">
        <p14:creationId xmlns:p14="http://schemas.microsoft.com/office/powerpoint/2010/main" val="3638274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Kernel driver development – Linux driver model</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129</a:t>
            </a:fld>
            <a:endParaRPr lang="de-DE" dirty="0"/>
          </a:p>
        </p:txBody>
      </p:sp>
      <p:sp>
        <p:nvSpPr>
          <p:cNvPr id="4" name="Content Placeholder 3"/>
          <p:cNvSpPr>
            <a:spLocks noGrp="1"/>
          </p:cNvSpPr>
          <p:nvPr>
            <p:ph idx="1"/>
          </p:nvPr>
        </p:nvSpPr>
        <p:spPr>
          <a:xfrm>
            <a:off x="1080000" y="1800000"/>
            <a:ext cx="6768600" cy="3216265"/>
          </a:xfrm>
        </p:spPr>
        <p:txBody>
          <a:bodyPr/>
          <a:lstStyle/>
          <a:p>
            <a:pPr>
              <a:lnSpc>
                <a:spcPct val="100000"/>
              </a:lnSpc>
            </a:pPr>
            <a:r>
              <a:rPr lang="en-US" sz="1400" dirty="0"/>
              <a:t>Why driver model ?</a:t>
            </a:r>
          </a:p>
          <a:p>
            <a:pPr lvl="2">
              <a:lnSpc>
                <a:spcPct val="100000"/>
              </a:lnSpc>
            </a:pPr>
            <a:r>
              <a:rPr lang="en-US" sz="1200" dirty="0"/>
              <a:t>Maximize the reusability.</a:t>
            </a:r>
          </a:p>
          <a:p>
            <a:pPr lvl="2">
              <a:lnSpc>
                <a:spcPct val="100000"/>
              </a:lnSpc>
            </a:pPr>
            <a:r>
              <a:rPr lang="en-US" sz="1200" dirty="0"/>
              <a:t>Ex: we want the same USB device driver to be usable on a x86 PC, or an ARM platform, even though the USB controllers used on those platforms are different.</a:t>
            </a:r>
          </a:p>
          <a:p>
            <a:pPr>
              <a:lnSpc>
                <a:spcPct val="100000"/>
              </a:lnSpc>
            </a:pPr>
            <a:r>
              <a:rPr lang="en-US" sz="1400" b="1" dirty="0"/>
              <a:t>System call </a:t>
            </a:r>
            <a:r>
              <a:rPr lang="en-US" sz="1400" b="1" dirty="0" smtClean="0"/>
              <a:t>interface, </a:t>
            </a:r>
            <a:r>
              <a:rPr lang="vi-VN" sz="1400" dirty="0"/>
              <a:t>Provide interface between application and Linux kernel for system services.</a:t>
            </a:r>
            <a:endParaRPr lang="en-US" sz="1400" dirty="0"/>
          </a:p>
          <a:p>
            <a:pPr>
              <a:lnSpc>
                <a:spcPct val="100000"/>
              </a:lnSpc>
            </a:pPr>
            <a:r>
              <a:rPr lang="en-US" sz="1400" dirty="0"/>
              <a:t>a </a:t>
            </a:r>
            <a:r>
              <a:rPr lang="en-US" sz="1400" b="1" dirty="0"/>
              <a:t>framework</a:t>
            </a:r>
            <a:r>
              <a:rPr lang="en-US" sz="1400" dirty="0"/>
              <a:t> that allows the driver to expose the hardware features in a generic way</a:t>
            </a:r>
            <a:r>
              <a:rPr lang="vi-VN" sz="1400" dirty="0"/>
              <a:t> </a:t>
            </a:r>
            <a:r>
              <a:rPr lang="en-US" sz="1400" dirty="0"/>
              <a:t>(common work which would be done by many different drivers in the same catalog). Ex:</a:t>
            </a:r>
          </a:p>
          <a:p>
            <a:pPr lvl="2">
              <a:lnSpc>
                <a:spcPct val="100000"/>
              </a:lnSpc>
            </a:pPr>
            <a:r>
              <a:rPr lang="en-US" sz="1200" dirty="0"/>
              <a:t>Audio: </a:t>
            </a:r>
            <a:r>
              <a:rPr lang="en-US" sz="1200" dirty="0" err="1"/>
              <a:t>Alsa</a:t>
            </a:r>
            <a:endParaRPr lang="en-US" sz="1200" dirty="0"/>
          </a:p>
          <a:p>
            <a:pPr lvl="2">
              <a:lnSpc>
                <a:spcPct val="100000"/>
              </a:lnSpc>
            </a:pPr>
            <a:r>
              <a:rPr lang="en-US" sz="1200" dirty="0"/>
              <a:t>Video: V4L2</a:t>
            </a:r>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77200" y="990600"/>
            <a:ext cx="3662933" cy="5286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2425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HARDWARE REQUIREMENT &amp; CONFIGURATION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a:t>
            </a:fld>
            <a:endParaRPr lang="de-DE" dirty="0"/>
          </a:p>
        </p:txBody>
      </p:sp>
      <p:sp>
        <p:nvSpPr>
          <p:cNvPr id="39" name="Inhaltsplatzhalter 3"/>
          <p:cNvSpPr>
            <a:spLocks noGrp="1"/>
          </p:cNvSpPr>
          <p:nvPr>
            <p:ph idx="1"/>
          </p:nvPr>
        </p:nvSpPr>
        <p:spPr>
          <a:xfrm>
            <a:off x="1080000" y="1800000"/>
            <a:ext cx="9000000" cy="528350"/>
          </a:xfrm>
        </p:spPr>
        <p:txBody>
          <a:bodyPr/>
          <a:lstStyle/>
          <a:p>
            <a:pPr marL="0" lvl="1">
              <a:lnSpc>
                <a:spcPct val="100000"/>
              </a:lnSpc>
              <a:spcBef>
                <a:spcPts val="1000"/>
              </a:spcBef>
              <a:spcAft>
                <a:spcPts val="0"/>
              </a:spcAft>
            </a:pPr>
            <a:r>
              <a:rPr lang="en-US" altLang="ja-JP" sz="1400" dirty="0"/>
              <a:t>Linux </a:t>
            </a:r>
            <a:r>
              <a:rPr lang="en-US" altLang="ja-JP" sz="1400" dirty="0" smtClean="0"/>
              <a:t>PC: Can use the stand-alone Linux PC or use The Virtual Linux OS on Windows PC</a:t>
            </a:r>
          </a:p>
          <a:p>
            <a:pPr marL="576263" lvl="3">
              <a:lnSpc>
                <a:spcPct val="100000"/>
              </a:lnSpc>
              <a:spcBef>
                <a:spcPts val="1000"/>
              </a:spcBef>
              <a:spcAft>
                <a:spcPts val="0"/>
              </a:spcAft>
            </a:pPr>
            <a:endParaRPr lang="en-US" altLang="ja-JP" sz="1200" dirty="0" smtClean="0"/>
          </a:p>
        </p:txBody>
      </p:sp>
      <p:sp>
        <p:nvSpPr>
          <p:cNvPr id="57" name="Rectangle 56"/>
          <p:cNvSpPr/>
          <p:nvPr/>
        </p:nvSpPr>
        <p:spPr>
          <a:xfrm>
            <a:off x="796925" y="2073275"/>
            <a:ext cx="2908300" cy="1403350"/>
          </a:xfrm>
          <a:prstGeom prst="rect">
            <a:avLst/>
          </a:prstGeom>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effectLst/>
                <a:latin typeface="Arial"/>
                <a:ea typeface="MS Mincho"/>
                <a:cs typeface="Times New Roman"/>
              </a:rPr>
              <a:t>                                 Windows PC</a:t>
            </a:r>
            <a:endParaRPr lang="en-US" sz="1000" kern="100">
              <a:effectLst/>
              <a:latin typeface="Arial"/>
              <a:ea typeface="MS Mincho"/>
              <a:cs typeface="Times New Roman"/>
            </a:endParaRPr>
          </a:p>
        </p:txBody>
      </p:sp>
      <p:pic>
        <p:nvPicPr>
          <p:cNvPr id="4130" name="Picture 51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030725"/>
            <a:ext cx="3000375" cy="2741613"/>
          </a:xfrm>
          <a:prstGeom prst="rect">
            <a:avLst/>
          </a:prstGeom>
          <a:noFill/>
          <a:extLst>
            <a:ext uri="{909E8E84-426E-40DD-AFC4-6F175D3DCCD1}">
              <a14:hiddenFill xmlns:a14="http://schemas.microsoft.com/office/drawing/2010/main">
                <a:solidFill>
                  <a:srgbClr val="FFFFFF"/>
                </a:solidFill>
              </a14:hiddenFill>
            </a:ext>
          </a:extLst>
        </p:spPr>
      </p:pic>
      <p:sp>
        <p:nvSpPr>
          <p:cNvPr id="58" name="Flowchart: Magnetic Disk 57"/>
          <p:cNvSpPr/>
          <p:nvPr/>
        </p:nvSpPr>
        <p:spPr>
          <a:xfrm>
            <a:off x="1066800" y="2242489"/>
            <a:ext cx="670560" cy="1014095"/>
          </a:xfrm>
          <a:prstGeom prst="flowChartMagneticDisk">
            <a:avLst/>
          </a:prstGeom>
        </p:spPr>
        <p:style>
          <a:lnRef idx="2">
            <a:schemeClr val="accent6">
              <a:shade val="50000"/>
            </a:schemeClr>
          </a:lnRef>
          <a:fillRef idx="1">
            <a:schemeClr val="accent6"/>
          </a:fillRef>
          <a:effectRef idx="0">
            <a:schemeClr val="accent6"/>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indent="0" algn="ctr">
              <a:spcBef>
                <a:spcPts val="0"/>
              </a:spcBef>
              <a:spcAft>
                <a:spcPts val="0"/>
              </a:spcAft>
            </a:pPr>
            <a:r>
              <a:rPr lang="en-US" sz="1000" kern="100" dirty="0">
                <a:effectLst/>
                <a:latin typeface="Arial"/>
                <a:ea typeface="MS Mincho"/>
                <a:cs typeface="Times New Roman"/>
              </a:rPr>
              <a:t>Virtual Linux</a:t>
            </a:r>
          </a:p>
        </p:txBody>
      </p:sp>
      <p:grpSp>
        <p:nvGrpSpPr>
          <p:cNvPr id="59" name="Group 58"/>
          <p:cNvGrpSpPr/>
          <p:nvPr/>
        </p:nvGrpSpPr>
        <p:grpSpPr>
          <a:xfrm>
            <a:off x="1990109" y="3476625"/>
            <a:ext cx="3831529" cy="2320596"/>
            <a:chOff x="-1495845" y="1863442"/>
            <a:chExt cx="3832821" cy="2751742"/>
          </a:xfrm>
        </p:grpSpPr>
        <p:pic>
          <p:nvPicPr>
            <p:cNvPr id="60" name="Picture 59" descr="C:\Users\huytrunghoang\Desktop\DSC00042.JPG"/>
            <p:cNvPicPr>
              <a:picLocks noChangeAspect="1"/>
            </p:cNvPicPr>
            <p:nvPr/>
          </p:nvPicPr>
          <p:blipFill rotWithShape="1">
            <a:blip r:embed="rId3" cstate="print">
              <a:extLst>
                <a:ext uri="{28A0092B-C50C-407E-A947-70E740481C1C}">
                  <a14:useLocalDpi xmlns:a14="http://schemas.microsoft.com/office/drawing/2010/main" val="0"/>
                </a:ext>
              </a:extLst>
            </a:blip>
            <a:srcRect l="49618" t="38003" r="43212" b="33912"/>
            <a:stretch/>
          </p:blipFill>
          <p:spPr bwMode="auto">
            <a:xfrm rot="10800000">
              <a:off x="2154076" y="4201759"/>
              <a:ext cx="182900" cy="413425"/>
            </a:xfrm>
            <a:prstGeom prst="rect">
              <a:avLst/>
            </a:prstGeom>
            <a:noFill/>
            <a:ln>
              <a:noFill/>
            </a:ln>
            <a:extLst>
              <a:ext uri="{53640926-AAD7-44D8-BBD7-CCE9431645EC}">
                <a14:shadowObscured xmlns:a14="http://schemas.microsoft.com/office/drawing/2010/main"/>
              </a:ext>
            </a:extLst>
          </p:spPr>
        </p:pic>
        <p:cxnSp>
          <p:nvCxnSpPr>
            <p:cNvPr id="61" name="Elbow Connector 60"/>
            <p:cNvCxnSpPr>
              <a:stCxn id="62" idx="0"/>
              <a:endCxn id="60" idx="0"/>
            </p:cNvCxnSpPr>
            <p:nvPr/>
          </p:nvCxnSpPr>
          <p:spPr>
            <a:xfrm rot="16200000" flipH="1">
              <a:off x="-748380" y="1621276"/>
              <a:ext cx="2337769" cy="3650044"/>
            </a:xfrm>
            <a:prstGeom prst="bentConnector3">
              <a:avLst>
                <a:gd name="adj1" fmla="val 111595"/>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pic>
          <p:nvPicPr>
            <p:cNvPr id="62" name="Picture 61" descr="C:\Users\huytrunghoang\Desktop\DSC00042.JPG"/>
            <p:cNvPicPr>
              <a:picLocks noChangeAspect="1"/>
            </p:cNvPicPr>
            <p:nvPr/>
          </p:nvPicPr>
          <p:blipFill rotWithShape="1">
            <a:blip r:embed="rId4" cstate="print">
              <a:extLst>
                <a:ext uri="{28A0092B-C50C-407E-A947-70E740481C1C}">
                  <a14:useLocalDpi xmlns:a14="http://schemas.microsoft.com/office/drawing/2010/main" val="0"/>
                </a:ext>
              </a:extLst>
            </a:blip>
            <a:srcRect l="49618" t="38003" r="43212" b="33912"/>
            <a:stretch/>
          </p:blipFill>
          <p:spPr bwMode="auto">
            <a:xfrm rot="10800000">
              <a:off x="-1495845" y="1863442"/>
              <a:ext cx="182657" cy="413973"/>
            </a:xfrm>
            <a:prstGeom prst="rect">
              <a:avLst/>
            </a:prstGeom>
            <a:noFill/>
            <a:ln>
              <a:noFill/>
            </a:ln>
            <a:extLst>
              <a:ext uri="{53640926-AAD7-44D8-BBD7-CCE9431645EC}">
                <a14:shadowObscured xmlns:a14="http://schemas.microsoft.com/office/drawing/2010/main"/>
              </a:ext>
            </a:extLst>
          </p:spPr>
        </p:pic>
      </p:grpSp>
      <p:grpSp>
        <p:nvGrpSpPr>
          <p:cNvPr id="71" name="Group 70"/>
          <p:cNvGrpSpPr/>
          <p:nvPr/>
        </p:nvGrpSpPr>
        <p:grpSpPr>
          <a:xfrm>
            <a:off x="2193925" y="2362200"/>
            <a:ext cx="1273810" cy="728980"/>
            <a:chOff x="0" y="0"/>
            <a:chExt cx="1273810" cy="728980"/>
          </a:xfrm>
        </p:grpSpPr>
        <p:grpSp>
          <p:nvGrpSpPr>
            <p:cNvPr id="72" name="Group 71"/>
            <p:cNvGrpSpPr/>
            <p:nvPr/>
          </p:nvGrpSpPr>
          <p:grpSpPr>
            <a:xfrm>
              <a:off x="0" y="0"/>
              <a:ext cx="1273810" cy="728980"/>
              <a:chOff x="0" y="0"/>
              <a:chExt cx="1274440" cy="729137"/>
            </a:xfrm>
          </p:grpSpPr>
          <p:grpSp>
            <p:nvGrpSpPr>
              <p:cNvPr id="74" name="Group 73"/>
              <p:cNvGrpSpPr/>
              <p:nvPr/>
            </p:nvGrpSpPr>
            <p:grpSpPr>
              <a:xfrm>
                <a:off x="0" y="0"/>
                <a:ext cx="726217" cy="729137"/>
                <a:chOff x="0" y="0"/>
                <a:chExt cx="1656184" cy="1662844"/>
              </a:xfrm>
            </p:grpSpPr>
            <p:sp>
              <p:nvSpPr>
                <p:cNvPr id="76" name="Oval 75"/>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dirty="0">
                      <a:effectLst/>
                      <a:latin typeface="Arial"/>
                      <a:ea typeface="Times New Roman"/>
                      <a:cs typeface="Times New Roman"/>
                    </a:rPr>
                    <a:t> </a:t>
                  </a:r>
                  <a:endParaRPr lang="en-US" sz="1000" kern="100" dirty="0">
                    <a:effectLst/>
                    <a:latin typeface="Arial"/>
                    <a:ea typeface="MS Mincho"/>
                    <a:cs typeface="Times New Roman"/>
                  </a:endParaRPr>
                </a:p>
              </p:txBody>
            </p:sp>
            <p:sp>
              <p:nvSpPr>
                <p:cNvPr id="77" name="Rectangle 76"/>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78" name="Rounded Rectangle 77"/>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79" name="Rectangle 78"/>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grpSp>
          <p:sp>
            <p:nvSpPr>
              <p:cNvPr id="75" name="Cube 74"/>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pic>
          <p:nvPicPr>
            <p:cNvPr id="73" name="Picture 7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 y="50800"/>
              <a:ext cx="603250" cy="317500"/>
            </a:xfrm>
            <a:prstGeom prst="rect">
              <a:avLst/>
            </a:prstGeom>
          </p:spPr>
        </p:pic>
      </p:grpSp>
      <p:sp>
        <p:nvSpPr>
          <p:cNvPr id="8" name="Rectangle 58"/>
          <p:cNvSpPr>
            <a:spLocks noChangeArrowheads="1"/>
          </p:cNvSpPr>
          <p:nvPr/>
        </p:nvSpPr>
        <p:spPr bwMode="auto">
          <a:xfrm>
            <a:off x="0" y="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9" name="Rectangle 65"/>
          <p:cNvSpPr>
            <a:spLocks noChangeArrowheads="1"/>
          </p:cNvSpPr>
          <p:nvPr/>
        </p:nvSpPr>
        <p:spPr bwMode="auto">
          <a:xfrm>
            <a:off x="0" y="18605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10" name="Rectangle 66"/>
          <p:cNvSpPr>
            <a:spLocks noChangeArrowheads="1"/>
          </p:cNvSpPr>
          <p:nvPr/>
        </p:nvSpPr>
        <p:spPr bwMode="auto">
          <a:xfrm>
            <a:off x="0" y="2317750"/>
            <a:ext cx="12192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0" lang="en-US" sz="1800" b="0" i="0" u="none" strike="noStrike" cap="none" normalizeH="0" baseline="0" smtClean="0">
              <a:ln>
                <a:noFill/>
              </a:ln>
              <a:solidFill>
                <a:schemeClr val="tx1"/>
              </a:solidFill>
              <a:effectLst/>
              <a:latin typeface="Arial" pitchFamily="34" charset="0"/>
              <a:cs typeface="Arial" pitchFamily="34" charset="0"/>
            </a:endParaRPr>
          </a:p>
        </p:txBody>
      </p:sp>
      <p:sp>
        <p:nvSpPr>
          <p:cNvPr id="81" name="Rectangle 80"/>
          <p:cNvSpPr/>
          <p:nvPr/>
        </p:nvSpPr>
        <p:spPr>
          <a:xfrm>
            <a:off x="9159170" y="2480754"/>
            <a:ext cx="1543685" cy="1097280"/>
          </a:xfrm>
          <a:prstGeom prst="rect">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solidFill>
                  <a:srgbClr val="365F91"/>
                </a:solidFill>
                <a:effectLst/>
                <a:latin typeface="Arial"/>
                <a:ea typeface="MS Mincho"/>
                <a:cs typeface="Times New Roman"/>
              </a:rPr>
              <a:t>Linux PC</a:t>
            </a:r>
            <a:endParaRPr lang="en-US" sz="1000" kern="100">
              <a:effectLst/>
              <a:latin typeface="Arial"/>
              <a:ea typeface="MS Mincho"/>
              <a:cs typeface="Times New Roman"/>
            </a:endParaRPr>
          </a:p>
        </p:txBody>
      </p:sp>
      <p:grpSp>
        <p:nvGrpSpPr>
          <p:cNvPr id="82" name="Group 81"/>
          <p:cNvGrpSpPr/>
          <p:nvPr/>
        </p:nvGrpSpPr>
        <p:grpSpPr>
          <a:xfrm>
            <a:off x="9380968" y="2804746"/>
            <a:ext cx="1273810" cy="728981"/>
            <a:chOff x="0" y="1"/>
            <a:chExt cx="1274440" cy="729138"/>
          </a:xfrm>
        </p:grpSpPr>
        <p:grpSp>
          <p:nvGrpSpPr>
            <p:cNvPr id="83" name="Group 82"/>
            <p:cNvGrpSpPr/>
            <p:nvPr/>
          </p:nvGrpSpPr>
          <p:grpSpPr>
            <a:xfrm>
              <a:off x="0" y="1"/>
              <a:ext cx="726217" cy="729138"/>
              <a:chOff x="0" y="0"/>
              <a:chExt cx="1656184" cy="1662844"/>
            </a:xfrm>
          </p:grpSpPr>
          <p:sp>
            <p:nvSpPr>
              <p:cNvPr id="85" name="Oval 84"/>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86" name="Rectangle 85"/>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87" name="Rounded Rectangle 86"/>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88" name="Rectangle 87"/>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dirty="0">
                    <a:effectLst/>
                    <a:latin typeface="Arial"/>
                    <a:ea typeface="Times New Roman"/>
                    <a:cs typeface="Times New Roman"/>
                  </a:rPr>
                  <a:t> </a:t>
                </a:r>
                <a:endParaRPr lang="en-US" sz="1000" kern="100" dirty="0">
                  <a:effectLst/>
                  <a:latin typeface="Arial"/>
                  <a:ea typeface="MS Mincho"/>
                  <a:cs typeface="Times New Roman"/>
                </a:endParaRPr>
              </a:p>
            </p:txBody>
          </p:sp>
        </p:grpSp>
        <p:sp>
          <p:nvSpPr>
            <p:cNvPr id="84" name="Cube 83"/>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grpSp>
        <p:nvGrpSpPr>
          <p:cNvPr id="89" name="Group 88"/>
          <p:cNvGrpSpPr/>
          <p:nvPr/>
        </p:nvGrpSpPr>
        <p:grpSpPr>
          <a:xfrm>
            <a:off x="5646735" y="3578034"/>
            <a:ext cx="4396973" cy="2194304"/>
            <a:chOff x="-4129849" y="-1574444"/>
            <a:chExt cx="4814864" cy="2543213"/>
          </a:xfrm>
        </p:grpSpPr>
        <p:pic>
          <p:nvPicPr>
            <p:cNvPr id="90" name="Picture 89" descr="C:\Users\huytrunghoang\Desktop\DSC00042.JPG"/>
            <p:cNvPicPr>
              <a:picLocks noChangeAspect="1"/>
            </p:cNvPicPr>
            <p:nvPr/>
          </p:nvPicPr>
          <p:blipFill rotWithShape="1">
            <a:blip r:embed="rId6" cstate="print">
              <a:extLst>
                <a:ext uri="{28A0092B-C50C-407E-A947-70E740481C1C}">
                  <a14:useLocalDpi xmlns:a14="http://schemas.microsoft.com/office/drawing/2010/main" val="0"/>
                </a:ext>
              </a:extLst>
            </a:blip>
            <a:srcRect l="49618" t="38003" r="43212" b="33912"/>
            <a:stretch/>
          </p:blipFill>
          <p:spPr bwMode="auto">
            <a:xfrm rot="10800000">
              <a:off x="502134" y="-1574444"/>
              <a:ext cx="182881" cy="405516"/>
            </a:xfrm>
            <a:prstGeom prst="rect">
              <a:avLst/>
            </a:prstGeom>
            <a:noFill/>
            <a:ln>
              <a:noFill/>
            </a:ln>
            <a:extLst>
              <a:ext uri="{53640926-AAD7-44D8-BBD7-CCE9431645EC}">
                <a14:shadowObscured xmlns:a14="http://schemas.microsoft.com/office/drawing/2010/main"/>
              </a:ext>
            </a:extLst>
          </p:spPr>
        </p:pic>
        <p:cxnSp>
          <p:nvCxnSpPr>
            <p:cNvPr id="91" name="Elbow Connector 90"/>
            <p:cNvCxnSpPr>
              <a:stCxn id="90" idx="0"/>
              <a:endCxn id="92" idx="0"/>
            </p:cNvCxnSpPr>
            <p:nvPr/>
          </p:nvCxnSpPr>
          <p:spPr>
            <a:xfrm rot="5400000">
              <a:off x="-2791277" y="-2416083"/>
              <a:ext cx="2137697" cy="4632006"/>
            </a:xfrm>
            <a:prstGeom prst="bentConnector3">
              <a:avLst>
                <a:gd name="adj1" fmla="val 112394"/>
              </a:avLst>
            </a:prstGeom>
            <a:ln w="28575">
              <a:solidFill>
                <a:srgbClr val="0066FF"/>
              </a:solidFill>
            </a:ln>
          </p:spPr>
          <p:style>
            <a:lnRef idx="1">
              <a:schemeClr val="accent1"/>
            </a:lnRef>
            <a:fillRef idx="0">
              <a:schemeClr val="accent1"/>
            </a:fillRef>
            <a:effectRef idx="0">
              <a:schemeClr val="accent1"/>
            </a:effectRef>
            <a:fontRef idx="minor">
              <a:schemeClr val="tx1"/>
            </a:fontRef>
          </p:style>
        </p:cxnSp>
        <p:pic>
          <p:nvPicPr>
            <p:cNvPr id="92" name="Picture 91" descr="C:\Users\huytrunghoang\Desktop\DSC00042.JPG"/>
            <p:cNvPicPr>
              <a:picLocks noChangeAspect="1"/>
            </p:cNvPicPr>
            <p:nvPr/>
          </p:nvPicPr>
          <p:blipFill rotWithShape="1">
            <a:blip r:embed="rId7" cstate="print">
              <a:extLst>
                <a:ext uri="{28A0092B-C50C-407E-A947-70E740481C1C}">
                  <a14:useLocalDpi xmlns:a14="http://schemas.microsoft.com/office/drawing/2010/main" val="0"/>
                </a:ext>
              </a:extLst>
            </a:blip>
            <a:srcRect l="49618" t="38003" r="43212" b="33912"/>
            <a:stretch/>
          </p:blipFill>
          <p:spPr bwMode="auto">
            <a:xfrm rot="10800000">
              <a:off x="-4129849" y="555197"/>
              <a:ext cx="182835" cy="413572"/>
            </a:xfrm>
            <a:prstGeom prst="rect">
              <a:avLst/>
            </a:prstGeom>
            <a:noFill/>
            <a:ln>
              <a:noFill/>
            </a:ln>
            <a:extLst>
              <a:ext uri="{53640926-AAD7-44D8-BBD7-CCE9431645EC}">
                <a14:shadowObscured xmlns:a14="http://schemas.microsoft.com/office/drawing/2010/main"/>
              </a:ext>
            </a:extLst>
          </p:spPr>
        </p:pic>
      </p:grpSp>
    </p:spTree>
    <p:extLst>
      <p:ext uri="{BB962C8B-B14F-4D97-AF65-F5344CB8AC3E}">
        <p14:creationId xmlns:p14="http://schemas.microsoft.com/office/powerpoint/2010/main" val="394133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Kernel driver development – Linux driver model</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130</a:t>
            </a:fld>
            <a:endParaRPr lang="de-DE" dirty="0"/>
          </a:p>
        </p:txBody>
      </p:sp>
      <p:sp>
        <p:nvSpPr>
          <p:cNvPr id="4" name="Content Placeholder 3"/>
          <p:cNvSpPr>
            <a:spLocks noGrp="1"/>
          </p:cNvSpPr>
          <p:nvPr>
            <p:ph idx="1"/>
          </p:nvPr>
        </p:nvSpPr>
        <p:spPr>
          <a:xfrm>
            <a:off x="1080000" y="1800000"/>
            <a:ext cx="6844800" cy="1090042"/>
          </a:xfrm>
        </p:spPr>
        <p:txBody>
          <a:bodyPr/>
          <a:lstStyle/>
          <a:p>
            <a:r>
              <a:rPr lang="en-US" b="1" dirty="0"/>
              <a:t>Driver</a:t>
            </a:r>
            <a:r>
              <a:rPr lang="en-US" dirty="0"/>
              <a:t>, c</a:t>
            </a:r>
            <a:r>
              <a:rPr lang="vi-VN" dirty="0"/>
              <a:t>ontrol hardware operation via bus infrastructure to response to request from application layer or kernel itself.</a:t>
            </a:r>
            <a:endParaRPr lang="en-US" dirty="0"/>
          </a:p>
          <a:p>
            <a:r>
              <a:rPr lang="en-US" dirty="0"/>
              <a:t>a </a:t>
            </a:r>
            <a:r>
              <a:rPr lang="en-US" b="1" dirty="0"/>
              <a:t>bus infrastructure</a:t>
            </a:r>
            <a:r>
              <a:rPr lang="en-US" dirty="0"/>
              <a:t>, part of the device, to detect/communicate with the hardware</a:t>
            </a:r>
            <a:r>
              <a:rPr lang="en-US" dirty="0" smtClean="0"/>
              <a:t>.</a:t>
            </a:r>
            <a:endParaRPr lang="en-US" dirty="0"/>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7200" y="990600"/>
            <a:ext cx="3662933" cy="528627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5140846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Kernel driver development – Linux driver model (Audio)</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131</a:t>
            </a:fld>
            <a:endParaRPr lang="de-DE" dirty="0"/>
          </a:p>
        </p:txBody>
      </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9" y="1600200"/>
            <a:ext cx="3662933" cy="474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6299826" y="8167"/>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RENESAS_RCH2M2E2_AUDIO_UME_v1.5.pdf</a:t>
            </a:r>
            <a:endParaRPr lang="en-US" sz="1200" dirty="0" smtClean="0">
              <a:solidFill>
                <a:schemeClr val="bg1">
                  <a:lumMod val="50000"/>
                </a:schemeClr>
              </a:solidFill>
            </a:endParaRPr>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00487" y="1600200"/>
            <a:ext cx="5363836" cy="474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Rectangle 7"/>
          <p:cNvSpPr/>
          <p:nvPr/>
        </p:nvSpPr>
        <p:spPr>
          <a:xfrm>
            <a:off x="2370380" y="3276600"/>
            <a:ext cx="3988105" cy="228600"/>
          </a:xfrm>
          <a:prstGeom prst="rect">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lnSpc>
                <a:spcPts val="1600"/>
              </a:lnSpc>
            </a:pPr>
            <a:endParaRPr lang="en-US" sz="1200" b="1" dirty="0" err="1">
              <a:latin typeface="Times New Roman"/>
              <a:ea typeface="MS Mincho"/>
            </a:endParaRPr>
          </a:p>
        </p:txBody>
      </p:sp>
      <p:sp>
        <p:nvSpPr>
          <p:cNvPr id="9" name="Rectangle 8"/>
          <p:cNvSpPr/>
          <p:nvPr/>
        </p:nvSpPr>
        <p:spPr>
          <a:xfrm>
            <a:off x="5053521" y="4191000"/>
            <a:ext cx="1246305" cy="691074"/>
          </a:xfrm>
          <a:prstGeom prst="rect">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cxnSp>
        <p:nvCxnSpPr>
          <p:cNvPr id="10" name="Straight Arrow Connector 9"/>
          <p:cNvCxnSpPr>
            <a:stCxn id="8" idx="3"/>
          </p:cNvCxnSpPr>
          <p:nvPr/>
        </p:nvCxnSpPr>
        <p:spPr>
          <a:xfrm>
            <a:off x="6358485" y="3390900"/>
            <a:ext cx="2371686" cy="101104"/>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p:cNvCxnSpPr>
          <p:nvPr/>
        </p:nvCxnSpPr>
        <p:spPr>
          <a:xfrm>
            <a:off x="6299826" y="4536537"/>
            <a:ext cx="2430345" cy="536037"/>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2370380" y="3522795"/>
            <a:ext cx="3988105" cy="274320"/>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cxnSp>
        <p:nvCxnSpPr>
          <p:cNvPr id="13" name="Straight Arrow Connector 12"/>
          <p:cNvCxnSpPr>
            <a:stCxn id="12" idx="3"/>
          </p:cNvCxnSpPr>
          <p:nvPr/>
        </p:nvCxnSpPr>
        <p:spPr>
          <a:xfrm>
            <a:off x="6358485" y="3659955"/>
            <a:ext cx="2409786" cy="775785"/>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15" idx="1"/>
            <a:endCxn id="29" idx="3"/>
          </p:cNvCxnSpPr>
          <p:nvPr/>
        </p:nvCxnSpPr>
        <p:spPr>
          <a:xfrm flipH="1" flipV="1">
            <a:off x="1237615" y="4488448"/>
            <a:ext cx="2940433" cy="982311"/>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endCxn id="1027" idx="3"/>
          </p:cNvCxnSpPr>
          <p:nvPr/>
        </p:nvCxnSpPr>
        <p:spPr>
          <a:xfrm flipH="1" flipV="1">
            <a:off x="1341162" y="5833006"/>
            <a:ext cx="2805388" cy="39319"/>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3048000" y="6222379"/>
            <a:ext cx="533400" cy="11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p:cNvSpPr/>
          <p:nvPr/>
        </p:nvSpPr>
        <p:spPr>
          <a:xfrm>
            <a:off x="4953000" y="5410200"/>
            <a:ext cx="533400" cy="11913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p:cNvSpPr txBox="1"/>
          <p:nvPr/>
        </p:nvSpPr>
        <p:spPr>
          <a:xfrm>
            <a:off x="4178048" y="5346541"/>
            <a:ext cx="1963534" cy="248436"/>
          </a:xfrm>
          <a:prstGeom prst="rect">
            <a:avLst/>
          </a:prstGeom>
          <a:noFill/>
        </p:spPr>
        <p:txBody>
          <a:bodyPr wrap="square" rtlCol="0">
            <a:spAutoFit/>
          </a:bodyPr>
          <a:lstStyle/>
          <a:p>
            <a:pPr algn="ctr"/>
            <a:r>
              <a:rPr lang="en-US" sz="1000" b="1" dirty="0" smtClean="0"/>
              <a:t>I2S (SGTL500)</a:t>
            </a:r>
            <a:endParaRPr lang="en-US" sz="1000" b="1" dirty="0"/>
          </a:p>
        </p:txBody>
      </p:sp>
      <p:pic>
        <p:nvPicPr>
          <p:cNvPr id="1027" name="Picture 3" descr="D:\03-general\03-photo\board\iwave\audio_jack.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47930" y="5407232"/>
            <a:ext cx="893232" cy="851547"/>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4" descr="D:\03-general\03-photo\board\iwave\SGTL500.png"/>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400000">
            <a:off x="527809" y="4090735"/>
            <a:ext cx="767591" cy="709865"/>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p:cNvSpPr/>
          <p:nvPr/>
        </p:nvSpPr>
        <p:spPr>
          <a:xfrm>
            <a:off x="666750" y="4232564"/>
            <a:ext cx="444587" cy="415636"/>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p:cNvSpPr txBox="1"/>
          <p:nvPr/>
        </p:nvSpPr>
        <p:spPr>
          <a:xfrm>
            <a:off x="584249" y="4319171"/>
            <a:ext cx="653366" cy="338554"/>
          </a:xfrm>
          <a:prstGeom prst="rect">
            <a:avLst/>
          </a:prstGeom>
          <a:noFill/>
        </p:spPr>
        <p:txBody>
          <a:bodyPr wrap="square" rtlCol="0">
            <a:spAutoFit/>
          </a:bodyPr>
          <a:lstStyle/>
          <a:p>
            <a:r>
              <a:rPr lang="en-US" sz="800" dirty="0" smtClean="0">
                <a:solidFill>
                  <a:schemeClr val="bg1"/>
                </a:solidFill>
              </a:rPr>
              <a:t>SCTL500</a:t>
            </a:r>
          </a:p>
        </p:txBody>
      </p:sp>
    </p:spTree>
    <p:extLst>
      <p:ext uri="{BB962C8B-B14F-4D97-AF65-F5344CB8AC3E}">
        <p14:creationId xmlns:p14="http://schemas.microsoft.com/office/powerpoint/2010/main" val="25065594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Kernel driver development – Linux VIN driver model</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132</a:t>
            </a:fld>
            <a:endParaRPr lang="de-DE" dirty="0"/>
          </a:p>
        </p:txBody>
      </p:sp>
      <p:pic>
        <p:nvPicPr>
          <p:cNvPr id="17"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000999" y="1295400"/>
            <a:ext cx="3662933" cy="474131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745" t="19477" r="16702" b="2013"/>
          <a:stretch/>
        </p:blipFill>
        <p:spPr bwMode="auto">
          <a:xfrm>
            <a:off x="2281985" y="3153546"/>
            <a:ext cx="4491724" cy="311510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5745" t="1744" r="16702" b="80851"/>
          <a:stretch/>
        </p:blipFill>
        <p:spPr bwMode="auto">
          <a:xfrm>
            <a:off x="2271026" y="1752600"/>
            <a:ext cx="4491724" cy="69056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Rectangle 6"/>
          <p:cNvSpPr/>
          <p:nvPr/>
        </p:nvSpPr>
        <p:spPr>
          <a:xfrm>
            <a:off x="2279194" y="2636159"/>
            <a:ext cx="4429125" cy="202719"/>
          </a:xfrm>
          <a:prstGeom prst="rect">
            <a:avLst/>
          </a:prstGeom>
          <a:noFill/>
          <a:ln w="3175">
            <a:solidFill>
              <a:schemeClr val="bg1">
                <a:lumMod val="5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000" dirty="0" smtClean="0">
                <a:effectLst/>
                <a:latin typeface="Arial" panose="020B0604020202020204" pitchFamily="34" charset="0"/>
                <a:ea typeface="Tahoma" panose="020B0604030504040204" pitchFamily="34" charset="0"/>
                <a:cs typeface="Arial" panose="020B0604020202020204" pitchFamily="34" charset="0"/>
              </a:rPr>
              <a:t>V4L2 CORE</a:t>
            </a:r>
          </a:p>
        </p:txBody>
      </p:sp>
      <p:cxnSp>
        <p:nvCxnSpPr>
          <p:cNvPr id="9" name="Straight Arrow Connector 8"/>
          <p:cNvCxnSpPr/>
          <p:nvPr/>
        </p:nvCxnSpPr>
        <p:spPr>
          <a:xfrm flipH="1">
            <a:off x="4361039" y="2443271"/>
            <a:ext cx="2006" cy="168857"/>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a:stCxn id="12" idx="3"/>
          </p:cNvCxnSpPr>
          <p:nvPr/>
        </p:nvCxnSpPr>
        <p:spPr>
          <a:xfrm>
            <a:off x="6781527" y="2736781"/>
            <a:ext cx="2011680" cy="520769"/>
          </a:xfrm>
          <a:prstGeom prst="straightConnector1">
            <a:avLst/>
          </a:prstGeom>
          <a:ln w="19050">
            <a:solidFill>
              <a:srgbClr val="00B0F0"/>
            </a:solidFill>
            <a:tailEnd type="arrow"/>
          </a:ln>
        </p:spPr>
        <p:style>
          <a:lnRef idx="1">
            <a:schemeClr val="accent1"/>
          </a:lnRef>
          <a:fillRef idx="0">
            <a:schemeClr val="accent1"/>
          </a:fillRef>
          <a:effectRef idx="0">
            <a:schemeClr val="accent1"/>
          </a:effectRef>
          <a:fontRef idx="minor">
            <a:schemeClr val="tx1"/>
          </a:fontRef>
        </p:style>
      </p:cxnSp>
      <p:sp>
        <p:nvSpPr>
          <p:cNvPr id="11" name="Rectangle 10"/>
          <p:cNvSpPr/>
          <p:nvPr/>
        </p:nvSpPr>
        <p:spPr>
          <a:xfrm>
            <a:off x="2190277" y="3154972"/>
            <a:ext cx="4591250" cy="1512278"/>
          </a:xfrm>
          <a:prstGeom prst="rect">
            <a:avLst/>
          </a:prstGeom>
          <a:noFill/>
          <a:ln w="19050">
            <a:solidFill>
              <a:srgbClr val="FF000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
        <p:nvSpPr>
          <p:cNvPr id="12" name="Rectangle 11"/>
          <p:cNvSpPr/>
          <p:nvPr/>
        </p:nvSpPr>
        <p:spPr>
          <a:xfrm>
            <a:off x="2190277" y="2604885"/>
            <a:ext cx="4591250" cy="263792"/>
          </a:xfrm>
          <a:prstGeom prst="rect">
            <a:avLst/>
          </a:prstGeom>
          <a:noFill/>
          <a:ln>
            <a:solidFill>
              <a:srgbClr val="00B0F0"/>
            </a:solidFill>
          </a:ln>
        </p:spPr>
        <p:style>
          <a:lnRef idx="2">
            <a:schemeClr val="accent4"/>
          </a:lnRef>
          <a:fillRef idx="1">
            <a:schemeClr val="lt1"/>
          </a:fillRef>
          <a:effectRef idx="0">
            <a:schemeClr val="accent4"/>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cxnSp>
        <p:nvCxnSpPr>
          <p:cNvPr id="13" name="Straight Arrow Connector 12"/>
          <p:cNvCxnSpPr>
            <a:stCxn id="11" idx="3"/>
          </p:cNvCxnSpPr>
          <p:nvPr/>
        </p:nvCxnSpPr>
        <p:spPr>
          <a:xfrm>
            <a:off x="6781527" y="3911111"/>
            <a:ext cx="2011680" cy="30789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p:nvPr/>
        </p:nvCxnSpPr>
        <p:spPr>
          <a:xfrm>
            <a:off x="4365010" y="2489200"/>
            <a:ext cx="4428197" cy="0"/>
          </a:xfrm>
          <a:prstGeom prst="straightConnector1">
            <a:avLst/>
          </a:prstGeom>
          <a:ln w="19050">
            <a:solidFill>
              <a:srgbClr val="1B09FF"/>
            </a:solidFill>
            <a:tailEnd type="arrow"/>
          </a:ln>
        </p:spPr>
        <p:style>
          <a:lnRef idx="1">
            <a:schemeClr val="accent1"/>
          </a:lnRef>
          <a:fillRef idx="0">
            <a:schemeClr val="accent1"/>
          </a:fillRef>
          <a:effectRef idx="0">
            <a:schemeClr val="accent1"/>
          </a:effectRef>
          <a:fontRef idx="minor">
            <a:schemeClr val="tx1"/>
          </a:fontRef>
        </p:style>
      </p:cxnSp>
      <p:sp>
        <p:nvSpPr>
          <p:cNvPr id="15" name="Rectangle 14"/>
          <p:cNvSpPr/>
          <p:nvPr/>
        </p:nvSpPr>
        <p:spPr>
          <a:xfrm>
            <a:off x="3037300" y="4693475"/>
            <a:ext cx="1164657" cy="869125"/>
          </a:xfrm>
          <a:prstGeom prst="rect">
            <a:avLst/>
          </a:prstGeom>
          <a:noFill/>
          <a:ln w="19050">
            <a:solidFill>
              <a:srgbClr val="00B050"/>
            </a:solidFill>
          </a:ln>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cxnSp>
        <p:nvCxnSpPr>
          <p:cNvPr id="16" name="Straight Arrow Connector 15"/>
          <p:cNvCxnSpPr/>
          <p:nvPr/>
        </p:nvCxnSpPr>
        <p:spPr>
          <a:xfrm>
            <a:off x="4201957" y="4816556"/>
            <a:ext cx="4591250" cy="136444"/>
          </a:xfrm>
          <a:prstGeom prst="straightConnector1">
            <a:avLst/>
          </a:prstGeom>
          <a:ln w="19050">
            <a:solidFill>
              <a:srgbClr val="00B050"/>
            </a:solidFill>
            <a:tailEnd type="arrow"/>
          </a:ln>
        </p:spPr>
        <p:style>
          <a:lnRef idx="1">
            <a:schemeClr val="accent1"/>
          </a:lnRef>
          <a:fillRef idx="0">
            <a:schemeClr val="accent1"/>
          </a:fillRef>
          <a:effectRef idx="0">
            <a:schemeClr val="accent1"/>
          </a:effectRef>
          <a:fontRef idx="minor">
            <a:schemeClr val="tx1"/>
          </a:fontRef>
        </p:style>
      </p:cxnSp>
      <p:cxnSp>
        <p:nvCxnSpPr>
          <p:cNvPr id="8" name="Straight Arrow Connector 7"/>
          <p:cNvCxnSpPr/>
          <p:nvPr/>
        </p:nvCxnSpPr>
        <p:spPr>
          <a:xfrm flipV="1">
            <a:off x="4376738" y="2875009"/>
            <a:ext cx="0" cy="278086"/>
          </a:xfrm>
          <a:prstGeom prst="straightConnector1">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 name="Rectangle 3"/>
          <p:cNvSpPr/>
          <p:nvPr/>
        </p:nvSpPr>
        <p:spPr>
          <a:xfrm>
            <a:off x="4381863" y="5562600"/>
            <a:ext cx="780687" cy="230321"/>
          </a:xfrm>
          <a:prstGeom prst="rect">
            <a:avLst/>
          </a:prstGeom>
          <a:solidFill>
            <a:schemeClr val="bg1"/>
          </a:solidFill>
          <a:ln>
            <a:solidFill>
              <a:schemeClr val="tx1"/>
            </a:solidFill>
          </a:ln>
        </p:spPr>
        <p:txBody>
          <a:bodyPr wrap="square">
            <a:spAutoFit/>
          </a:bodyPr>
          <a:lstStyle/>
          <a:p>
            <a:pPr algn="ctr"/>
            <a:r>
              <a:rPr lang="en-US" sz="1000" dirty="0"/>
              <a:t>TVP5150</a:t>
            </a:r>
            <a:br>
              <a:rPr lang="en-US" sz="1000" dirty="0"/>
            </a:br>
            <a:r>
              <a:rPr lang="en-US" sz="1000" dirty="0"/>
              <a:t/>
            </a:r>
            <a:br>
              <a:rPr lang="en-US" sz="1000" dirty="0"/>
            </a:br>
            <a:endParaRPr lang="en-US" sz="1000" dirty="0"/>
          </a:p>
        </p:txBody>
      </p:sp>
      <p:pic>
        <p:nvPicPr>
          <p:cNvPr id="18" name="Picture 2" descr="D:\03-general\03-photo\board\iwave\TVP5150.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07827" y="4547303"/>
            <a:ext cx="655823" cy="559120"/>
          </a:xfrm>
          <a:prstGeom prst="rect">
            <a:avLst/>
          </a:prstGeom>
          <a:noFill/>
          <a:extLst>
            <a:ext uri="{909E8E84-426E-40DD-AFC4-6F175D3DCCD1}">
              <a14:hiddenFill xmlns:a14="http://schemas.microsoft.com/office/drawing/2010/main">
                <a:solidFill>
                  <a:srgbClr val="FFFFFF"/>
                </a:solidFill>
              </a14:hiddenFill>
            </a:ext>
          </a:extLst>
        </p:spPr>
      </p:pic>
      <p:cxnSp>
        <p:nvCxnSpPr>
          <p:cNvPr id="19" name="Straight Arrow Connector 18"/>
          <p:cNvCxnSpPr>
            <a:stCxn id="4" idx="1"/>
            <a:endCxn id="18" idx="3"/>
          </p:cNvCxnSpPr>
          <p:nvPr/>
        </p:nvCxnSpPr>
        <p:spPr>
          <a:xfrm flipH="1" flipV="1">
            <a:off x="1263650" y="4826863"/>
            <a:ext cx="3118213" cy="850898"/>
          </a:xfrm>
          <a:prstGeom prst="straightConnector1">
            <a:avLst/>
          </a:prstGeom>
          <a:ln>
            <a:prstDash val="sysDot"/>
            <a:tailEnd type="arrow"/>
          </a:ln>
        </p:spPr>
        <p:style>
          <a:lnRef idx="1">
            <a:schemeClr val="accent1"/>
          </a:lnRef>
          <a:fillRef idx="0">
            <a:schemeClr val="accent1"/>
          </a:fillRef>
          <a:effectRef idx="0">
            <a:schemeClr val="accent1"/>
          </a:effectRef>
          <a:fontRef idx="minor">
            <a:schemeClr val="tx1"/>
          </a:fontRef>
        </p:style>
      </p:cxnSp>
      <p:sp>
        <p:nvSpPr>
          <p:cNvPr id="22" name="TextBox 21"/>
          <p:cNvSpPr txBox="1"/>
          <p:nvPr/>
        </p:nvSpPr>
        <p:spPr>
          <a:xfrm>
            <a:off x="722225" y="4707732"/>
            <a:ext cx="446258" cy="338554"/>
          </a:xfrm>
          <a:prstGeom prst="rect">
            <a:avLst/>
          </a:prstGeom>
          <a:noFill/>
        </p:spPr>
        <p:txBody>
          <a:bodyPr wrap="square" rtlCol="0">
            <a:spAutoFit/>
          </a:bodyPr>
          <a:lstStyle/>
          <a:p>
            <a:r>
              <a:rPr lang="en-US" sz="800" dirty="0" smtClean="0">
                <a:solidFill>
                  <a:schemeClr val="bg1"/>
                </a:solidFill>
              </a:rPr>
              <a:t>5150</a:t>
            </a:r>
          </a:p>
        </p:txBody>
      </p:sp>
    </p:spTree>
    <p:extLst>
      <p:ext uri="{BB962C8B-B14F-4D97-AF65-F5344CB8AC3E}">
        <p14:creationId xmlns:p14="http://schemas.microsoft.com/office/powerpoint/2010/main" val="85709563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76800" y="4077530"/>
            <a:ext cx="1438411" cy="2247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1150299"/>
            <a:ext cx="7139814" cy="26449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a:xfrm>
            <a:off x="1080000" y="492801"/>
            <a:ext cx="8978400" cy="886397"/>
          </a:xfrm>
        </p:spPr>
        <p:txBody>
          <a:bodyPr/>
          <a:lstStyle/>
          <a:p>
            <a:r>
              <a:rPr lang="en-US" altLang="ja-JP" dirty="0"/>
              <a:t>Kernel driver case study – </a:t>
            </a:r>
            <a:r>
              <a:rPr lang="en-US" altLang="ja-JP" dirty="0" smtClean="0"/>
              <a:t>DIFF RZG1M WITH </a:t>
            </a:r>
            <a:r>
              <a:rPr lang="en-US" altLang="ja-JP" dirty="0" err="1" smtClean="0"/>
              <a:t>iWave</a:t>
            </a:r>
            <a:r>
              <a:rPr lang="en-US" altLang="ja-JP" dirty="0" smtClean="0"/>
              <a:t> </a:t>
            </a:r>
            <a:r>
              <a:rPr lang="en-US" altLang="ja-JP" dirty="0"/>
              <a:t>board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133</a:t>
            </a:fld>
            <a:endParaRPr lang="de-DE" dirty="0"/>
          </a:p>
        </p:txBody>
      </p:sp>
      <p:sp>
        <p:nvSpPr>
          <p:cNvPr id="4" name="Content Placeholder 3"/>
          <p:cNvSpPr>
            <a:spLocks noGrp="1"/>
          </p:cNvSpPr>
          <p:nvPr>
            <p:ph idx="1"/>
          </p:nvPr>
        </p:nvSpPr>
        <p:spPr>
          <a:xfrm>
            <a:off x="1080000" y="1800000"/>
            <a:ext cx="3644400" cy="2543400"/>
          </a:xfrm>
        </p:spPr>
        <p:txBody>
          <a:bodyPr/>
          <a:lstStyle/>
          <a:p>
            <a:r>
              <a:rPr lang="en-US" sz="1400" dirty="0" smtClean="0"/>
              <a:t>Different between driver of RZG1M &amp; </a:t>
            </a:r>
            <a:r>
              <a:rPr lang="en-US" sz="1400" dirty="0" err="1" smtClean="0"/>
              <a:t>iWave</a:t>
            </a:r>
            <a:r>
              <a:rPr lang="en-US" sz="1200" dirty="0" smtClean="0"/>
              <a:t>.</a:t>
            </a:r>
            <a:endParaRPr lang="en-US" sz="1200" dirty="0"/>
          </a:p>
          <a:p>
            <a:pPr lvl="2"/>
            <a:r>
              <a:rPr lang="en-US" sz="1200" dirty="0">
                <a:solidFill>
                  <a:srgbClr val="1B09FF"/>
                </a:solidFill>
              </a:rPr>
              <a:t>Same LSI RZG1M</a:t>
            </a:r>
          </a:p>
          <a:p>
            <a:pPr lvl="2"/>
            <a:r>
              <a:rPr lang="en-US" sz="1200" dirty="0" smtClean="0">
                <a:solidFill>
                  <a:srgbClr val="FF0000"/>
                </a:solidFill>
              </a:rPr>
              <a:t>Different device</a:t>
            </a:r>
            <a:endParaRPr lang="en-US" sz="1200" dirty="0">
              <a:solidFill>
                <a:srgbClr val="FF0000"/>
              </a:solidFill>
            </a:endParaRPr>
          </a:p>
          <a:p>
            <a:pPr lvl="2"/>
            <a:r>
              <a:rPr lang="en-US" sz="1200" dirty="0">
                <a:solidFill>
                  <a:srgbClr val="1B09FF"/>
                </a:solidFill>
              </a:rPr>
              <a:t>Same kernel version</a:t>
            </a:r>
          </a:p>
          <a:p>
            <a:pPr lvl="2"/>
            <a:r>
              <a:rPr lang="en-US" sz="1200" dirty="0">
                <a:solidFill>
                  <a:srgbClr val="1B09FF"/>
                </a:solidFill>
              </a:rPr>
              <a:t>Same pin mux</a:t>
            </a:r>
          </a:p>
        </p:txBody>
      </p:sp>
      <p:cxnSp>
        <p:nvCxnSpPr>
          <p:cNvPr id="7" name="Straight Connector 6"/>
          <p:cNvCxnSpPr/>
          <p:nvPr/>
        </p:nvCxnSpPr>
        <p:spPr>
          <a:xfrm>
            <a:off x="4571524" y="4013200"/>
            <a:ext cx="6706099" cy="0"/>
          </a:xfrm>
          <a:prstGeom prst="line">
            <a:avLst/>
          </a:prstGeom>
          <a:ln>
            <a:prstDash val="sysDash"/>
          </a:ln>
        </p:spPr>
        <p:style>
          <a:lnRef idx="1">
            <a:schemeClr val="accent6"/>
          </a:lnRef>
          <a:fillRef idx="0">
            <a:schemeClr val="accent6"/>
          </a:fillRef>
          <a:effectRef idx="0">
            <a:schemeClr val="accent6"/>
          </a:effectRef>
          <a:fontRef idx="minor">
            <a:schemeClr val="tx1"/>
          </a:fontRef>
        </p:style>
      </p:cxnSp>
      <p:sp>
        <p:nvSpPr>
          <p:cNvPr id="22" name="TextBox 21"/>
          <p:cNvSpPr txBox="1"/>
          <p:nvPr/>
        </p:nvSpPr>
        <p:spPr>
          <a:xfrm>
            <a:off x="8788578" y="4127557"/>
            <a:ext cx="621795" cy="272624"/>
          </a:xfrm>
          <a:prstGeom prst="rect">
            <a:avLst/>
          </a:prstGeom>
          <a:solidFill>
            <a:schemeClr val="bg1"/>
          </a:solidFill>
        </p:spPr>
        <p:txBody>
          <a:bodyPr wrap="square" lIns="0" tIns="0" rIns="0" bIns="0" rtlCol="0">
            <a:spAutoFit/>
          </a:bodyPr>
          <a:lstStyle/>
          <a:p>
            <a:r>
              <a:rPr lang="en-US" sz="1100" b="1" dirty="0" smtClean="0">
                <a:solidFill>
                  <a:srgbClr val="1B09FF"/>
                </a:solidFill>
              </a:rPr>
              <a:t>TVP5150</a:t>
            </a:r>
            <a:endParaRPr lang="en-US" sz="1100" b="1" dirty="0">
              <a:solidFill>
                <a:srgbClr val="1B09FF"/>
              </a:solidFill>
            </a:endParaRPr>
          </a:p>
        </p:txBody>
      </p:sp>
      <p:pic>
        <p:nvPicPr>
          <p:cNvPr id="2050" name="Picture 2"/>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H="1">
            <a:off x="8358380" y="4036131"/>
            <a:ext cx="2196036" cy="2210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0" name="Straight Connector 29"/>
          <p:cNvCxnSpPr/>
          <p:nvPr/>
        </p:nvCxnSpPr>
        <p:spPr>
          <a:xfrm>
            <a:off x="6315211" y="4789160"/>
            <a:ext cx="2083299" cy="128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flipH="1">
            <a:off x="7086600" y="4715012"/>
            <a:ext cx="248849" cy="1617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5" name="Straight Connector 34"/>
          <p:cNvCxnSpPr/>
          <p:nvPr/>
        </p:nvCxnSpPr>
        <p:spPr>
          <a:xfrm flipH="1">
            <a:off x="6934200" y="5367341"/>
            <a:ext cx="142418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p:cNvCxnSpPr/>
          <p:nvPr/>
        </p:nvCxnSpPr>
        <p:spPr>
          <a:xfrm flipV="1">
            <a:off x="6934200" y="4501057"/>
            <a:ext cx="0" cy="866284"/>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Arrow Connector 38"/>
          <p:cNvCxnSpPr/>
          <p:nvPr/>
        </p:nvCxnSpPr>
        <p:spPr>
          <a:xfrm flipH="1">
            <a:off x="6305550" y="4501056"/>
            <a:ext cx="628650" cy="1"/>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1" name="Straight Arrow Connector 40"/>
          <p:cNvCxnSpPr/>
          <p:nvPr/>
        </p:nvCxnSpPr>
        <p:spPr>
          <a:xfrm>
            <a:off x="7335449" y="5080000"/>
            <a:ext cx="1052901"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3" name="Straight Arrow Connector 42"/>
          <p:cNvCxnSpPr/>
          <p:nvPr/>
        </p:nvCxnSpPr>
        <p:spPr>
          <a:xfrm>
            <a:off x="7429500" y="5162550"/>
            <a:ext cx="957183"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44" name="Straight Connector 43"/>
          <p:cNvCxnSpPr/>
          <p:nvPr/>
        </p:nvCxnSpPr>
        <p:spPr>
          <a:xfrm>
            <a:off x="7335449" y="5080000"/>
            <a:ext cx="0" cy="53145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p:nvPr/>
        </p:nvCxnSpPr>
        <p:spPr>
          <a:xfrm flipH="1">
            <a:off x="6315211" y="5611455"/>
            <a:ext cx="1020239"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4" name="Straight Connector 53"/>
          <p:cNvCxnSpPr/>
          <p:nvPr/>
        </p:nvCxnSpPr>
        <p:spPr>
          <a:xfrm>
            <a:off x="7429500" y="5162550"/>
            <a:ext cx="0" cy="585152"/>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59" name="TextBox 58"/>
          <p:cNvSpPr txBox="1"/>
          <p:nvPr/>
        </p:nvSpPr>
        <p:spPr>
          <a:xfrm>
            <a:off x="9607550" y="5012323"/>
            <a:ext cx="621795" cy="153888"/>
          </a:xfrm>
          <a:prstGeom prst="rect">
            <a:avLst/>
          </a:prstGeom>
          <a:solidFill>
            <a:schemeClr val="bg1"/>
          </a:solidFill>
        </p:spPr>
        <p:txBody>
          <a:bodyPr wrap="square" lIns="0" tIns="0" rIns="0" bIns="0" rtlCol="0">
            <a:spAutoFit/>
          </a:bodyPr>
          <a:lstStyle/>
          <a:p>
            <a:r>
              <a:rPr lang="en-US" sz="1000" b="1" dirty="0" smtClean="0">
                <a:solidFill>
                  <a:srgbClr val="1B09FF"/>
                </a:solidFill>
              </a:rPr>
              <a:t>TVP5150</a:t>
            </a:r>
            <a:endParaRPr lang="en-US" sz="1000" b="1" dirty="0">
              <a:solidFill>
                <a:srgbClr val="1B09FF"/>
              </a:solidFill>
            </a:endParaRPr>
          </a:p>
        </p:txBody>
      </p:sp>
      <p:sp>
        <p:nvSpPr>
          <p:cNvPr id="55" name="TextBox 54"/>
          <p:cNvSpPr txBox="1"/>
          <p:nvPr/>
        </p:nvSpPr>
        <p:spPr>
          <a:xfrm>
            <a:off x="7013115" y="4527550"/>
            <a:ext cx="835485" cy="261610"/>
          </a:xfrm>
          <a:prstGeom prst="rect">
            <a:avLst/>
          </a:prstGeom>
          <a:noFill/>
        </p:spPr>
        <p:txBody>
          <a:bodyPr wrap="none" rtlCol="0">
            <a:spAutoFit/>
          </a:bodyPr>
          <a:lstStyle/>
          <a:p>
            <a:r>
              <a:rPr lang="en-US" sz="1100" dirty="0" smtClean="0"/>
              <a:t>DATA[7:0]</a:t>
            </a:r>
            <a:endParaRPr lang="en-US" sz="1100" dirty="0"/>
          </a:p>
        </p:txBody>
      </p:sp>
      <p:cxnSp>
        <p:nvCxnSpPr>
          <p:cNvPr id="2049" name="Straight Arrow Connector 2048"/>
          <p:cNvCxnSpPr/>
          <p:nvPr/>
        </p:nvCxnSpPr>
        <p:spPr>
          <a:xfrm flipH="1">
            <a:off x="6292708" y="5747702"/>
            <a:ext cx="113679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056" name="Rectangle 2055"/>
          <p:cNvSpPr/>
          <p:nvPr/>
        </p:nvSpPr>
        <p:spPr>
          <a:xfrm>
            <a:off x="5130029" y="1600200"/>
            <a:ext cx="1209811" cy="609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p:cNvSpPr/>
          <p:nvPr/>
        </p:nvSpPr>
        <p:spPr>
          <a:xfrm>
            <a:off x="5082540" y="4343400"/>
            <a:ext cx="1209811" cy="609600"/>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p:cNvSpPr/>
          <p:nvPr/>
        </p:nvSpPr>
        <p:spPr>
          <a:xfrm>
            <a:off x="5611214" y="5430618"/>
            <a:ext cx="682906" cy="41636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5664554" y="2819400"/>
            <a:ext cx="682906" cy="416365"/>
          </a:xfrm>
          <a:prstGeom prst="rect">
            <a:avLst/>
          </a:prstGeom>
          <a:noFill/>
          <a:ln>
            <a:solidFill>
              <a:srgbClr val="00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8270661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790894" cy="886397"/>
          </a:xfrm>
        </p:spPr>
        <p:txBody>
          <a:bodyPr/>
          <a:lstStyle/>
          <a:p>
            <a:r>
              <a:rPr lang="en-US" altLang="ja-JP" dirty="0"/>
              <a:t>Kernel driver case study – </a:t>
            </a:r>
            <a:r>
              <a:rPr lang="en-US" altLang="ja-JP" dirty="0" smtClean="0"/>
              <a:t>DIFF </a:t>
            </a:r>
            <a:r>
              <a:rPr lang="en-US" altLang="ja-JP" dirty="0" err="1" smtClean="0"/>
              <a:t>RCar</a:t>
            </a:r>
            <a:r>
              <a:rPr lang="en-US" altLang="ja-JP" dirty="0" smtClean="0"/>
              <a:t>-VIN WITH another </a:t>
            </a:r>
            <a:r>
              <a:rPr lang="en-US" altLang="ja-JP" dirty="0"/>
              <a:t>board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134</a:t>
            </a:fld>
            <a:endParaRPr lang="de-DE" dirty="0"/>
          </a:p>
        </p:txBody>
      </p:sp>
      <p:sp>
        <p:nvSpPr>
          <p:cNvPr id="4" name="Content Placeholder 3"/>
          <p:cNvSpPr>
            <a:spLocks noGrp="1"/>
          </p:cNvSpPr>
          <p:nvPr>
            <p:ph idx="1"/>
          </p:nvPr>
        </p:nvSpPr>
        <p:spPr>
          <a:xfrm>
            <a:off x="1080000" y="1800000"/>
            <a:ext cx="6549464" cy="1374735"/>
          </a:xfrm>
        </p:spPr>
        <p:txBody>
          <a:bodyPr/>
          <a:lstStyle/>
          <a:p>
            <a:pPr>
              <a:lnSpc>
                <a:spcPct val="100000"/>
              </a:lnSpc>
            </a:pPr>
            <a:r>
              <a:rPr lang="en-US" sz="1400" dirty="0" smtClean="0"/>
              <a:t>The same pin mux between communication of 2 board with devices:</a:t>
            </a:r>
            <a:endParaRPr lang="en-US" sz="1400" dirty="0"/>
          </a:p>
          <a:p>
            <a:pPr lvl="2">
              <a:lnSpc>
                <a:spcPct val="100000"/>
              </a:lnSpc>
            </a:pPr>
            <a:r>
              <a:rPr lang="en-US" sz="1200" dirty="0"/>
              <a:t>The most considerable point – </a:t>
            </a:r>
            <a:r>
              <a:rPr lang="en-US" sz="1200" dirty="0" smtClean="0"/>
              <a:t>Device </a:t>
            </a:r>
            <a:r>
              <a:rPr lang="en-US" sz="1200" dirty="0"/>
              <a:t>tree:</a:t>
            </a:r>
          </a:p>
          <a:p>
            <a:pPr lvl="2">
              <a:lnSpc>
                <a:spcPct val="100000"/>
              </a:lnSpc>
            </a:pPr>
            <a:r>
              <a:rPr lang="en-US" sz="1200" dirty="0" smtClean="0"/>
              <a:t>Configure </a:t>
            </a:r>
            <a:r>
              <a:rPr lang="en-US" sz="1200" dirty="0"/>
              <a:t>pin mux for clock, data, sync, … </a:t>
            </a:r>
            <a:br>
              <a:rPr lang="en-US" sz="1200" dirty="0"/>
            </a:br>
            <a:r>
              <a:rPr lang="en-US" sz="1200" dirty="0"/>
              <a:t>=&gt; Should be based on circuit diagram and pin map in </a:t>
            </a:r>
            <a:r>
              <a:rPr lang="en-US" sz="1200" dirty="0" err="1"/>
              <a:t>SoC</a:t>
            </a:r>
            <a:r>
              <a:rPr lang="en-US" sz="1200" dirty="0"/>
              <a:t> HW.</a:t>
            </a:r>
          </a:p>
          <a:p>
            <a:pPr lvl="1">
              <a:lnSpc>
                <a:spcPct val="100000"/>
              </a:lnSpc>
            </a:pPr>
            <a:endParaRPr lang="en-US" sz="11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45" r="16702"/>
          <a:stretch/>
        </p:blipFill>
        <p:spPr bwMode="auto">
          <a:xfrm>
            <a:off x="7629464" y="990600"/>
            <a:ext cx="4029136" cy="50355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5815946" y="6026139"/>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RENESAS_RCH2M2E2_VIN_UME_v1.6.pdf</a:t>
            </a:r>
            <a:endParaRPr lang="en-US" sz="1200" dirty="0" smtClean="0">
              <a:solidFill>
                <a:schemeClr val="bg1">
                  <a:lumMod val="50000"/>
                </a:schemeClr>
              </a:solidFill>
            </a:endParaRPr>
          </a:p>
        </p:txBody>
      </p:sp>
      <p:sp>
        <p:nvSpPr>
          <p:cNvPr id="7" name="Rectangle 6"/>
          <p:cNvSpPr/>
          <p:nvPr/>
        </p:nvSpPr>
        <p:spPr>
          <a:xfrm>
            <a:off x="9569152" y="3392632"/>
            <a:ext cx="546337" cy="1207169"/>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grpSp>
        <p:nvGrpSpPr>
          <p:cNvPr id="8" name="Group 7"/>
          <p:cNvGrpSpPr/>
          <p:nvPr/>
        </p:nvGrpSpPr>
        <p:grpSpPr>
          <a:xfrm>
            <a:off x="2076388" y="4955990"/>
            <a:ext cx="5553075" cy="1253877"/>
            <a:chOff x="28574" y="3780195"/>
            <a:chExt cx="5553075" cy="1253877"/>
          </a:xfrm>
        </p:grpSpPr>
        <p:sp>
          <p:nvSpPr>
            <p:cNvPr id="9" name="Rectangle 8"/>
            <p:cNvSpPr/>
            <p:nvPr/>
          </p:nvSpPr>
          <p:spPr>
            <a:xfrm>
              <a:off x="28574" y="3780195"/>
              <a:ext cx="5553075" cy="954107"/>
            </a:xfrm>
            <a:prstGeom prst="rect">
              <a:avLst/>
            </a:prstGeom>
            <a:ln>
              <a:solidFill>
                <a:srgbClr val="FF0000"/>
              </a:solidFill>
            </a:ln>
          </p:spPr>
          <p:txBody>
            <a:bodyPr wrap="square">
              <a:spAutoFit/>
            </a:bodyPr>
            <a:lstStyle/>
            <a:p>
              <a:r>
                <a:rPr lang="en-US" sz="1400" dirty="0"/>
                <a:t>vin0_pins: vin0 {</a:t>
              </a:r>
            </a:p>
            <a:p>
              <a:r>
                <a:rPr lang="en-US" sz="1400" dirty="0"/>
                <a:t>	</a:t>
              </a:r>
              <a:r>
                <a:rPr lang="en-US" sz="1400" dirty="0" err="1"/>
                <a:t>renesas,groups</a:t>
              </a:r>
              <a:r>
                <a:rPr lang="en-US" sz="1400" dirty="0"/>
                <a:t> = "vin0_data8", "vin0_clk";</a:t>
              </a:r>
            </a:p>
            <a:p>
              <a:r>
                <a:rPr lang="en-US" sz="1400" dirty="0"/>
                <a:t>	</a:t>
              </a:r>
              <a:r>
                <a:rPr lang="en-US" sz="1400" dirty="0" err="1"/>
                <a:t>renesas,function</a:t>
              </a:r>
              <a:r>
                <a:rPr lang="en-US" sz="1400" dirty="0"/>
                <a:t> = "vin0";</a:t>
              </a:r>
            </a:p>
            <a:p>
              <a:r>
                <a:rPr lang="en-US" sz="1400" dirty="0" smtClean="0"/>
                <a:t>};</a:t>
              </a:r>
              <a:endParaRPr lang="en-US" sz="1400" dirty="0"/>
            </a:p>
          </p:txBody>
        </p:sp>
        <p:sp>
          <p:nvSpPr>
            <p:cNvPr id="10" name="TextBox 9"/>
            <p:cNvSpPr txBox="1"/>
            <p:nvPr/>
          </p:nvSpPr>
          <p:spPr>
            <a:xfrm>
              <a:off x="28575" y="4757073"/>
              <a:ext cx="5553074" cy="276999"/>
            </a:xfrm>
            <a:prstGeom prst="rect">
              <a:avLst/>
            </a:prstGeom>
            <a:noFill/>
          </p:spPr>
          <p:txBody>
            <a:bodyPr wrap="square" rtlCol="0">
              <a:spAutoFit/>
            </a:bodyPr>
            <a:lstStyle/>
            <a:p>
              <a:r>
                <a:rPr lang="en-US" sz="1200" i="1" dirty="0" smtClean="0"/>
                <a:t>Pin mux description in r8a7743-</a:t>
              </a:r>
              <a:r>
                <a:rPr lang="en-US" sz="1200" b="1" i="1" dirty="0" smtClean="0"/>
                <a:t>iwg20_q7</a:t>
              </a:r>
              <a:r>
                <a:rPr lang="en-US" sz="1200" i="1" dirty="0" smtClean="0"/>
                <a:t>.dts</a:t>
              </a:r>
              <a:endParaRPr lang="en-US" sz="1200" i="1" dirty="0"/>
            </a:p>
          </p:txBody>
        </p:sp>
      </p:grpSp>
      <p:grpSp>
        <p:nvGrpSpPr>
          <p:cNvPr id="11" name="Group 10"/>
          <p:cNvGrpSpPr/>
          <p:nvPr/>
        </p:nvGrpSpPr>
        <p:grpSpPr>
          <a:xfrm>
            <a:off x="2076388" y="3581400"/>
            <a:ext cx="5553075" cy="1295400"/>
            <a:chOff x="28574" y="3834355"/>
            <a:chExt cx="5553075" cy="1295400"/>
          </a:xfrm>
        </p:grpSpPr>
        <p:sp>
          <p:nvSpPr>
            <p:cNvPr id="12" name="Rectangle 11"/>
            <p:cNvSpPr/>
            <p:nvPr/>
          </p:nvSpPr>
          <p:spPr>
            <a:xfrm>
              <a:off x="28574" y="3834355"/>
              <a:ext cx="5553075" cy="954107"/>
            </a:xfrm>
            <a:prstGeom prst="rect">
              <a:avLst/>
            </a:prstGeom>
            <a:ln>
              <a:solidFill>
                <a:srgbClr val="FF0000"/>
              </a:solidFill>
            </a:ln>
          </p:spPr>
          <p:txBody>
            <a:bodyPr wrap="square">
              <a:spAutoFit/>
            </a:bodyPr>
            <a:lstStyle/>
            <a:p>
              <a:r>
                <a:rPr lang="en-US" sz="1400" dirty="0"/>
                <a:t>vin0_pins: vin0 {</a:t>
              </a:r>
            </a:p>
            <a:p>
              <a:r>
                <a:rPr lang="en-US" sz="1400" dirty="0"/>
                <a:t>	</a:t>
              </a:r>
              <a:r>
                <a:rPr lang="en-US" sz="1400" dirty="0" err="1"/>
                <a:t>renesas,groups</a:t>
              </a:r>
              <a:r>
                <a:rPr lang="en-US" sz="1400" dirty="0"/>
                <a:t> = "vin0_data8", "vin0_clk";</a:t>
              </a:r>
            </a:p>
            <a:p>
              <a:r>
                <a:rPr lang="en-US" sz="1400" dirty="0"/>
                <a:t>	</a:t>
              </a:r>
              <a:r>
                <a:rPr lang="en-US" sz="1400" dirty="0" err="1"/>
                <a:t>renesas,function</a:t>
              </a:r>
              <a:r>
                <a:rPr lang="en-US" sz="1400" dirty="0"/>
                <a:t> = "vin0";</a:t>
              </a:r>
            </a:p>
            <a:p>
              <a:r>
                <a:rPr lang="en-US" sz="1400" dirty="0"/>
                <a:t>};</a:t>
              </a:r>
            </a:p>
          </p:txBody>
        </p:sp>
        <p:sp>
          <p:nvSpPr>
            <p:cNvPr id="13" name="TextBox 12"/>
            <p:cNvSpPr txBox="1"/>
            <p:nvPr/>
          </p:nvSpPr>
          <p:spPr>
            <a:xfrm>
              <a:off x="28575" y="4852756"/>
              <a:ext cx="5553074" cy="276999"/>
            </a:xfrm>
            <a:prstGeom prst="rect">
              <a:avLst/>
            </a:prstGeom>
            <a:noFill/>
          </p:spPr>
          <p:txBody>
            <a:bodyPr wrap="square" rtlCol="0">
              <a:spAutoFit/>
            </a:bodyPr>
            <a:lstStyle/>
            <a:p>
              <a:r>
                <a:rPr lang="en-US" sz="1200" i="1" dirty="0" smtClean="0"/>
                <a:t>Pin mux description in r8a7743-skrzg1m.dts</a:t>
              </a:r>
              <a:endParaRPr lang="en-US" sz="1200" i="1" dirty="0"/>
            </a:p>
          </p:txBody>
        </p:sp>
      </p:grpSp>
      <p:sp>
        <p:nvSpPr>
          <p:cNvPr id="14" name="Rectangle 13"/>
          <p:cNvSpPr/>
          <p:nvPr/>
        </p:nvSpPr>
        <p:spPr>
          <a:xfrm>
            <a:off x="9480551" y="5076825"/>
            <a:ext cx="780687" cy="230321"/>
          </a:xfrm>
          <a:prstGeom prst="rect">
            <a:avLst/>
          </a:prstGeom>
          <a:solidFill>
            <a:schemeClr val="bg1"/>
          </a:solidFill>
          <a:ln>
            <a:solidFill>
              <a:schemeClr val="tx1"/>
            </a:solidFill>
          </a:ln>
        </p:spPr>
        <p:txBody>
          <a:bodyPr wrap="square">
            <a:spAutoFit/>
          </a:bodyPr>
          <a:lstStyle/>
          <a:p>
            <a:pPr algn="ctr"/>
            <a:r>
              <a:rPr lang="en-US" sz="1000" dirty="0"/>
              <a:t>TVP5150</a:t>
            </a:r>
            <a:br>
              <a:rPr lang="en-US" sz="1000" dirty="0"/>
            </a:br>
            <a:r>
              <a:rPr lang="en-US" sz="1000" dirty="0"/>
              <a:t/>
            </a:r>
            <a:br>
              <a:rPr lang="en-US" sz="1000" dirty="0"/>
            </a:br>
            <a:endParaRPr lang="en-US" sz="1000" dirty="0"/>
          </a:p>
        </p:txBody>
      </p:sp>
    </p:spTree>
    <p:extLst>
      <p:ext uri="{BB962C8B-B14F-4D97-AF65-F5344CB8AC3E}">
        <p14:creationId xmlns:p14="http://schemas.microsoft.com/office/powerpoint/2010/main" val="120890749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9359400" cy="886397"/>
          </a:xfrm>
        </p:spPr>
        <p:txBody>
          <a:bodyPr/>
          <a:lstStyle/>
          <a:p>
            <a:r>
              <a:rPr lang="en-US" altLang="ja-JP" dirty="0"/>
              <a:t>Kernel driver case study – </a:t>
            </a:r>
            <a:r>
              <a:rPr lang="en-US" altLang="ja-JP" dirty="0" smtClean="0"/>
              <a:t>DIFF </a:t>
            </a:r>
            <a:r>
              <a:rPr lang="en-US" altLang="ja-JP" dirty="0" err="1" smtClean="0"/>
              <a:t>RCar</a:t>
            </a:r>
            <a:r>
              <a:rPr lang="en-US" altLang="ja-JP" dirty="0" smtClean="0"/>
              <a:t>-VIN WITH another </a:t>
            </a:r>
            <a:r>
              <a:rPr lang="en-US" altLang="ja-JP" dirty="0"/>
              <a:t>board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135</a:t>
            </a:fld>
            <a:endParaRPr lang="de-DE" dirty="0"/>
          </a:p>
        </p:txBody>
      </p:sp>
      <p:sp>
        <p:nvSpPr>
          <p:cNvPr id="4" name="Content Placeholder 3"/>
          <p:cNvSpPr>
            <a:spLocks noGrp="1"/>
          </p:cNvSpPr>
          <p:nvPr>
            <p:ph idx="1"/>
          </p:nvPr>
        </p:nvSpPr>
        <p:spPr>
          <a:xfrm>
            <a:off x="1080000" y="1800000"/>
            <a:ext cx="9000000" cy="1602746"/>
          </a:xfrm>
        </p:spPr>
        <p:txBody>
          <a:bodyPr/>
          <a:lstStyle/>
          <a:p>
            <a:r>
              <a:rPr lang="en-US" dirty="0" err="1"/>
              <a:t>SoC</a:t>
            </a:r>
            <a:r>
              <a:rPr lang="en-US" dirty="0"/>
              <a:t> IP driver:</a:t>
            </a:r>
          </a:p>
          <a:p>
            <a:pPr lvl="2"/>
            <a:r>
              <a:rPr lang="en-US" sz="1200" dirty="0"/>
              <a:t>Should be </a:t>
            </a:r>
            <a:r>
              <a:rPr lang="en-US" sz="1200" dirty="0" smtClean="0"/>
              <a:t>reused </a:t>
            </a:r>
            <a:r>
              <a:rPr lang="en-US" sz="1200" dirty="0"/>
              <a:t>without any effort of porting to other board.</a:t>
            </a:r>
          </a:p>
          <a:p>
            <a:r>
              <a:rPr lang="en-US" sz="1400" dirty="0"/>
              <a:t>Framework:</a:t>
            </a:r>
          </a:p>
          <a:p>
            <a:pPr lvl="2"/>
            <a:r>
              <a:rPr lang="en-US" sz="1200" dirty="0"/>
              <a:t>As its purpose of existing, it should be reused without any effort of porting </a:t>
            </a:r>
            <a:r>
              <a:rPr lang="en-US" sz="1200" dirty="0" err="1" smtClean="0"/>
              <a:t>too.a</a:t>
            </a:r>
            <a:endParaRPr lang="en-US" sz="1200" dirty="0"/>
          </a:p>
        </p:txBody>
      </p:sp>
      <p:pic>
        <p:nvPicPr>
          <p:cNvPr id="5"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5745" r="16702"/>
          <a:stretch/>
        </p:blipFill>
        <p:spPr bwMode="auto">
          <a:xfrm>
            <a:off x="7567611" y="882805"/>
            <a:ext cx="4114861" cy="51879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5839818" y="6070744"/>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RENESAS_RCH2M2E2_VIN_UME_v1.6.pdf</a:t>
            </a:r>
            <a:endParaRPr lang="en-US" sz="1200" dirty="0" smtClean="0">
              <a:solidFill>
                <a:schemeClr val="bg1">
                  <a:lumMod val="50000"/>
                </a:schemeClr>
              </a:solidFill>
            </a:endParaRPr>
          </a:p>
        </p:txBody>
      </p:sp>
      <p:sp>
        <p:nvSpPr>
          <p:cNvPr id="7" name="Rectangle 6"/>
          <p:cNvSpPr/>
          <p:nvPr/>
        </p:nvSpPr>
        <p:spPr>
          <a:xfrm>
            <a:off x="8196260" y="2975991"/>
            <a:ext cx="2886075" cy="437869"/>
          </a:xfrm>
          <a:prstGeom prst="rect">
            <a:avLst/>
          </a:prstGeom>
          <a:noFill/>
          <a:ln w="19050">
            <a:solidFill>
              <a:srgbClr val="FF0000"/>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
        <p:nvSpPr>
          <p:cNvPr id="8" name="TextBox 7"/>
          <p:cNvSpPr txBox="1"/>
          <p:nvPr/>
        </p:nvSpPr>
        <p:spPr>
          <a:xfrm>
            <a:off x="3609325" y="3810000"/>
            <a:ext cx="3606512" cy="276999"/>
          </a:xfrm>
          <a:prstGeom prst="rect">
            <a:avLst/>
          </a:prstGeom>
          <a:noFill/>
        </p:spPr>
        <p:txBody>
          <a:bodyPr wrap="square" rtlCol="0">
            <a:spAutoFit/>
          </a:bodyPr>
          <a:lstStyle/>
          <a:p>
            <a:pPr algn="r"/>
            <a:r>
              <a:rPr lang="en-US" sz="1200" i="1" dirty="0">
                <a:solidFill>
                  <a:srgbClr val="FF0000"/>
                </a:solidFill>
              </a:rPr>
              <a:t>/drivers/media/platform/</a:t>
            </a:r>
            <a:r>
              <a:rPr lang="en-US" sz="1200" i="1" dirty="0" err="1">
                <a:solidFill>
                  <a:srgbClr val="FF0000"/>
                </a:solidFill>
              </a:rPr>
              <a:t>soc_camera</a:t>
            </a:r>
            <a:r>
              <a:rPr lang="en-US" sz="1200" i="1" dirty="0">
                <a:solidFill>
                  <a:srgbClr val="FF0000"/>
                </a:solidFill>
              </a:rPr>
              <a:t>/</a:t>
            </a:r>
            <a:r>
              <a:rPr lang="en-US" sz="1200" i="1" dirty="0" err="1">
                <a:solidFill>
                  <a:srgbClr val="FF0000"/>
                </a:solidFill>
              </a:rPr>
              <a:t>rcar_vin.c</a:t>
            </a:r>
            <a:endParaRPr lang="en-US" sz="1200" i="1" dirty="0">
              <a:solidFill>
                <a:srgbClr val="FF0000"/>
              </a:solidFill>
            </a:endParaRPr>
          </a:p>
        </p:txBody>
      </p:sp>
      <p:cxnSp>
        <p:nvCxnSpPr>
          <p:cNvPr id="9" name="Straight Arrow Connector 8"/>
          <p:cNvCxnSpPr>
            <a:stCxn id="7" idx="1"/>
            <a:endCxn id="8" idx="3"/>
          </p:cNvCxnSpPr>
          <p:nvPr/>
        </p:nvCxnSpPr>
        <p:spPr>
          <a:xfrm flipH="1">
            <a:off x="7215837" y="3194926"/>
            <a:ext cx="980423" cy="75357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 name="Rectangle 9"/>
          <p:cNvSpPr/>
          <p:nvPr/>
        </p:nvSpPr>
        <p:spPr>
          <a:xfrm>
            <a:off x="9480551" y="5085629"/>
            <a:ext cx="780687" cy="253353"/>
          </a:xfrm>
          <a:prstGeom prst="rect">
            <a:avLst/>
          </a:prstGeom>
          <a:solidFill>
            <a:schemeClr val="bg1"/>
          </a:solidFill>
          <a:ln>
            <a:solidFill>
              <a:schemeClr val="tx1"/>
            </a:solidFill>
          </a:ln>
        </p:spPr>
        <p:txBody>
          <a:bodyPr wrap="square">
            <a:spAutoFit/>
          </a:bodyPr>
          <a:lstStyle/>
          <a:p>
            <a:pPr algn="ctr"/>
            <a:r>
              <a:rPr lang="en-US" sz="1000" dirty="0"/>
              <a:t>TVP5150</a:t>
            </a:r>
            <a:br>
              <a:rPr lang="en-US" sz="1000" dirty="0"/>
            </a:br>
            <a:r>
              <a:rPr lang="en-US" sz="1000" dirty="0"/>
              <a:t/>
            </a:r>
            <a:br>
              <a:rPr lang="en-US" sz="1000" dirty="0"/>
            </a:br>
            <a:endParaRPr lang="en-US" sz="1000" dirty="0"/>
          </a:p>
        </p:txBody>
      </p:sp>
    </p:spTree>
    <p:extLst>
      <p:ext uri="{BB962C8B-B14F-4D97-AF65-F5344CB8AC3E}">
        <p14:creationId xmlns:p14="http://schemas.microsoft.com/office/powerpoint/2010/main" val="25243236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b="1" dirty="0" smtClean="0"/>
              <a:t>Detail </a:t>
            </a:r>
            <a:r>
              <a:rPr lang="en-US" altLang="ja-JP" sz="1200" b="1" dirty="0" err="1" smtClean="0"/>
              <a:t>Yocto</a:t>
            </a:r>
            <a:r>
              <a:rPr lang="en-US" altLang="ja-JP" sz="1200" b="1"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136</a:t>
            </a:fld>
            <a:endParaRPr lang="de-DE" dirty="0"/>
          </a:p>
        </p:txBody>
      </p:sp>
    </p:spTree>
    <p:extLst>
      <p:ext uri="{BB962C8B-B14F-4D97-AF65-F5344CB8AC3E}">
        <p14:creationId xmlns:p14="http://schemas.microsoft.com/office/powerpoint/2010/main" val="592510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YOCTO STRUCTURE 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137</a:t>
            </a:fld>
            <a:endParaRPr lang="de-DE" dirty="0"/>
          </a:p>
        </p:txBody>
      </p:sp>
      <p:pic>
        <p:nvPicPr>
          <p:cNvPr id="6" name="Picture 2" descr="http://www.yoctoproject.org/docs/current/yocto-project-qs/figures/yocto-environ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1704975"/>
            <a:ext cx="9372600" cy="459105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62865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a:solidFill>
                  <a:schemeClr val="bg1">
                    <a:lumMod val="50000"/>
                  </a:schemeClr>
                </a:solidFill>
              </a:rPr>
              <a:t>http://www.yoctoproject.org/docs/current/yocto-project-qs/yocto-project-qs.html</a:t>
            </a:r>
            <a:endParaRPr lang="en-US" altLang="en-US" sz="1200" dirty="0" smtClean="0">
              <a:solidFill>
                <a:schemeClr val="bg1">
                  <a:lumMod val="50000"/>
                </a:schemeClr>
              </a:solidFill>
            </a:endParaRPr>
          </a:p>
        </p:txBody>
      </p:sp>
    </p:spTree>
    <p:extLst>
      <p:ext uri="{BB962C8B-B14F-4D97-AF65-F5344CB8AC3E}">
        <p14:creationId xmlns:p14="http://schemas.microsoft.com/office/powerpoint/2010/main" val="34630044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138</a:t>
            </a:fld>
            <a:endParaRPr lang="de-DE" dirty="0"/>
          </a:p>
        </p:txBody>
      </p:sp>
      <p:sp>
        <p:nvSpPr>
          <p:cNvPr id="4" name="Content Placeholder 3"/>
          <p:cNvSpPr>
            <a:spLocks noGrp="1"/>
          </p:cNvSpPr>
          <p:nvPr>
            <p:ph idx="1"/>
          </p:nvPr>
        </p:nvSpPr>
        <p:spPr>
          <a:xfrm>
            <a:off x="1080000" y="1800000"/>
            <a:ext cx="9000000" cy="724109"/>
          </a:xfrm>
        </p:spPr>
        <p:txBody>
          <a:bodyPr/>
          <a:lstStyle/>
          <a:p>
            <a:r>
              <a:rPr lang="en-US" sz="1400" dirty="0"/>
              <a:t>User Configuration</a:t>
            </a:r>
          </a:p>
          <a:p>
            <a:pPr lvl="2"/>
            <a:r>
              <a:rPr lang="en-US" sz="1200" dirty="0"/>
              <a:t>Define the build: target architecture, where to store downloaded source, and other build properties. </a:t>
            </a:r>
          </a:p>
        </p:txBody>
      </p:sp>
      <p:sp>
        <p:nvSpPr>
          <p:cNvPr id="5" name="TextBox 1"/>
          <p:cNvSpPr txBox="1">
            <a:spLocks noChangeArrowheads="1"/>
          </p:cNvSpPr>
          <p:nvPr/>
        </p:nvSpPr>
        <p:spPr bwMode="auto">
          <a:xfrm>
            <a:off x="6257925" y="46851"/>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http://www.yoctoproject.org/docs/1.8/ref-manual/ref-manual.html#user-configuration</a:t>
            </a:r>
            <a:endParaRPr lang="en-US" sz="1200" dirty="0" smtClean="0">
              <a:solidFill>
                <a:schemeClr val="bg1">
                  <a:lumMod val="50000"/>
                </a:schemeClr>
              </a:solidFill>
            </a:endParaRPr>
          </a:p>
        </p:txBody>
      </p:sp>
      <p:pic>
        <p:nvPicPr>
          <p:cNvPr id="6" name="Picture 2" descr="http://www.yoctoproject.org/docs/1.8/ref-manual/figures/user-configu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2743200"/>
            <a:ext cx="6848475" cy="300037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10298430" y="876300"/>
            <a:ext cx="274320" cy="155448"/>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Tree>
    <p:extLst>
      <p:ext uri="{BB962C8B-B14F-4D97-AF65-F5344CB8AC3E}">
        <p14:creationId xmlns:p14="http://schemas.microsoft.com/office/powerpoint/2010/main" val="24006101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139</a:t>
            </a:fld>
            <a:endParaRPr lang="de-DE" dirty="0"/>
          </a:p>
        </p:txBody>
      </p:sp>
      <p:sp>
        <p:nvSpPr>
          <p:cNvPr id="4" name="Content Placeholder 3"/>
          <p:cNvSpPr>
            <a:spLocks noGrp="1"/>
          </p:cNvSpPr>
          <p:nvPr>
            <p:ph idx="1"/>
          </p:nvPr>
        </p:nvSpPr>
        <p:spPr>
          <a:xfrm>
            <a:off x="1080000" y="1800000"/>
            <a:ext cx="9000000" cy="4272965"/>
          </a:xfrm>
        </p:spPr>
        <p:txBody>
          <a:bodyPr/>
          <a:lstStyle/>
          <a:p>
            <a:r>
              <a:rPr lang="en-US" dirty="0"/>
              <a:t>User Configuration</a:t>
            </a:r>
          </a:p>
          <a:p>
            <a:pPr lvl="2"/>
            <a:r>
              <a:rPr lang="en-US" sz="1400" dirty="0" smtClean="0"/>
              <a:t>Example </a:t>
            </a:r>
            <a:r>
              <a:rPr lang="en-US" sz="1400" dirty="0"/>
              <a:t>configuration files:</a:t>
            </a:r>
          </a:p>
          <a:p>
            <a:pPr lvl="3"/>
            <a:r>
              <a:rPr lang="en-US" sz="1400" dirty="0">
                <a:cs typeface="Courier New" panose="02070309020205020404" pitchFamily="49" charset="0"/>
              </a:rPr>
              <a:t>“poky/meta-</a:t>
            </a:r>
            <a:r>
              <a:rPr lang="en-US" sz="1400" dirty="0" err="1">
                <a:cs typeface="Courier New" panose="02070309020205020404" pitchFamily="49" charset="0"/>
              </a:rPr>
              <a:t>yocto</a:t>
            </a:r>
            <a:r>
              <a:rPr lang="en-US" sz="1400" dirty="0">
                <a:cs typeface="Courier New" panose="02070309020205020404" pitchFamily="49" charset="0"/>
              </a:rPr>
              <a:t>/</a:t>
            </a:r>
            <a:r>
              <a:rPr lang="en-US" sz="1400" dirty="0" err="1">
                <a:cs typeface="Courier New" panose="02070309020205020404" pitchFamily="49" charset="0"/>
              </a:rPr>
              <a:t>conf</a:t>
            </a:r>
            <a:r>
              <a:rPr lang="en-US" sz="1400" dirty="0">
                <a:cs typeface="Courier New" panose="02070309020205020404" pitchFamily="49" charset="0"/>
              </a:rPr>
              <a:t>/</a:t>
            </a:r>
            <a:r>
              <a:rPr lang="en-US" sz="1400" dirty="0" err="1">
                <a:cs typeface="Courier New" panose="02070309020205020404" pitchFamily="49" charset="0"/>
              </a:rPr>
              <a:t>local.conf.sample</a:t>
            </a:r>
            <a:r>
              <a:rPr lang="en-US" sz="1400" dirty="0">
                <a:cs typeface="Courier New" panose="02070309020205020404" pitchFamily="49" charset="0"/>
              </a:rPr>
              <a:t>” </a:t>
            </a:r>
            <a:r>
              <a:rPr lang="en-US" sz="1400" dirty="0"/>
              <a:t>defines a build environment</a:t>
            </a:r>
            <a:endParaRPr lang="en-US" sz="1400" dirty="0">
              <a:cs typeface="Courier New" panose="02070309020205020404" pitchFamily="49" charset="0"/>
            </a:endParaRPr>
          </a:p>
          <a:p>
            <a:pPr lvl="4">
              <a:buFont typeface="Symbol" pitchFamily="18" charset="2"/>
              <a:buChar char=""/>
            </a:pPr>
            <a:r>
              <a:rPr lang="en-US" sz="1200" dirty="0"/>
              <a:t>Parallelism Options: Controlled by the “</a:t>
            </a:r>
            <a:r>
              <a:rPr lang="en-US" sz="1200" dirty="0">
                <a:cs typeface="Courier New" panose="02070309020205020404" pitchFamily="49" charset="0"/>
              </a:rPr>
              <a:t>BB_NUMBER_THREADS”</a:t>
            </a:r>
            <a:r>
              <a:rPr lang="en-US" sz="1200" dirty="0"/>
              <a:t> (how many tasks should run in parallel) and “</a:t>
            </a:r>
            <a:r>
              <a:rPr lang="en-US" sz="1200" dirty="0">
                <a:cs typeface="Courier New" panose="02070309020205020404" pitchFamily="49" charset="0"/>
              </a:rPr>
              <a:t>PARALLEL_MAKE” </a:t>
            </a:r>
            <a:r>
              <a:rPr lang="en-US" sz="1200" dirty="0"/>
              <a:t>(how many processes should run in parallel)</a:t>
            </a:r>
          </a:p>
          <a:p>
            <a:pPr lvl="4">
              <a:buFont typeface="Symbol" pitchFamily="18" charset="2"/>
              <a:buChar char=""/>
            </a:pPr>
            <a:r>
              <a:rPr lang="en-US" sz="1200" dirty="0"/>
              <a:t>Target Machine Selection: Controlled by the “</a:t>
            </a:r>
            <a:r>
              <a:rPr lang="en-US" sz="1200" dirty="0">
                <a:cs typeface="Courier New" panose="02070309020205020404" pitchFamily="49" charset="0"/>
              </a:rPr>
              <a:t>MACHINE”</a:t>
            </a:r>
            <a:r>
              <a:rPr lang="en-US" sz="1200" dirty="0"/>
              <a:t> (both for emulated machines and hardware board target machines, </a:t>
            </a:r>
            <a:r>
              <a:rPr lang="en-US" sz="1200" dirty="0" err="1"/>
              <a:t>eg</a:t>
            </a:r>
            <a:r>
              <a:rPr lang="en-US" sz="1200" dirty="0"/>
              <a:t>. </a:t>
            </a:r>
            <a:r>
              <a:rPr lang="en-US" sz="1200" dirty="0" err="1" smtClean="0"/>
              <a:t>iWave</a:t>
            </a:r>
            <a:r>
              <a:rPr lang="en-US" sz="1200" dirty="0" smtClean="0"/>
              <a:t>)</a:t>
            </a:r>
            <a:endParaRPr lang="en-US" sz="1200" dirty="0"/>
          </a:p>
          <a:p>
            <a:pPr lvl="4">
              <a:buFont typeface="Symbol" pitchFamily="18" charset="2"/>
              <a:buChar char=""/>
            </a:pPr>
            <a:r>
              <a:rPr lang="en-US" sz="1200" dirty="0"/>
              <a:t>Download Directory: Controlled by the “</a:t>
            </a:r>
            <a:r>
              <a:rPr lang="en-US" sz="1200" dirty="0">
                <a:cs typeface="Courier New" panose="02070309020205020404" pitchFamily="49" charset="0"/>
              </a:rPr>
              <a:t>DL_DIR”</a:t>
            </a:r>
            <a:r>
              <a:rPr lang="en-US" sz="1200" dirty="0"/>
              <a:t> variable. In the first build, downloaded files are located here. From the second build, these files can be reusable for multiple builds on the same machine.</a:t>
            </a:r>
          </a:p>
          <a:p>
            <a:pPr lvl="4">
              <a:buFont typeface="Symbol" pitchFamily="18" charset="2"/>
              <a:buChar char=""/>
            </a:pPr>
            <a:r>
              <a:rPr lang="en-US" sz="1200" dirty="0"/>
              <a:t>Shared State Directory: Controlled by the “</a:t>
            </a:r>
            <a:r>
              <a:rPr lang="en-US" sz="1200" dirty="0">
                <a:cs typeface="Courier New" panose="02070309020205020404" pitchFamily="49" charset="0"/>
              </a:rPr>
              <a:t>SSTATE_DIR”</a:t>
            </a:r>
            <a:r>
              <a:rPr lang="en-US" sz="1200" dirty="0"/>
              <a:t> variable. Build process can be accelerated based on previously built output located here.</a:t>
            </a:r>
          </a:p>
          <a:p>
            <a:pPr lvl="4">
              <a:buFont typeface="Symbol" pitchFamily="18" charset="2"/>
              <a:buChar char=""/>
            </a:pPr>
            <a:r>
              <a:rPr lang="en-US" sz="1200" dirty="0"/>
              <a:t>Build Output: Controlled by the “</a:t>
            </a:r>
            <a:r>
              <a:rPr lang="en-US" sz="1200" dirty="0">
                <a:cs typeface="Courier New" panose="02070309020205020404" pitchFamily="49" charset="0"/>
              </a:rPr>
              <a:t>TMPDIR”</a:t>
            </a:r>
            <a:r>
              <a:rPr lang="en-US" sz="1200" dirty="0"/>
              <a:t> variable.</a:t>
            </a:r>
          </a:p>
          <a:p>
            <a:pPr lvl="3"/>
            <a:r>
              <a:rPr lang="en-US" sz="1400" dirty="0">
                <a:cs typeface="Courier New" panose="02070309020205020404" pitchFamily="49" charset="0"/>
              </a:rPr>
              <a:t>“poky/meta-</a:t>
            </a:r>
            <a:r>
              <a:rPr lang="en-US" sz="1400" dirty="0" err="1">
                <a:cs typeface="Courier New" panose="02070309020205020404" pitchFamily="49" charset="0"/>
              </a:rPr>
              <a:t>yocto</a:t>
            </a:r>
            <a:r>
              <a:rPr lang="en-US" sz="1400" dirty="0">
                <a:cs typeface="Courier New" panose="02070309020205020404" pitchFamily="49" charset="0"/>
              </a:rPr>
              <a:t>/</a:t>
            </a:r>
            <a:r>
              <a:rPr lang="en-US" sz="1400" dirty="0" err="1">
                <a:cs typeface="Courier New" panose="02070309020205020404" pitchFamily="49" charset="0"/>
              </a:rPr>
              <a:t>conf</a:t>
            </a:r>
            <a:r>
              <a:rPr lang="en-US" sz="1400" dirty="0">
                <a:cs typeface="Courier New" panose="02070309020205020404" pitchFamily="49" charset="0"/>
              </a:rPr>
              <a:t>/</a:t>
            </a:r>
            <a:r>
              <a:rPr lang="en-US" sz="1400" dirty="0" err="1">
                <a:cs typeface="Courier New" panose="02070309020205020404" pitchFamily="49" charset="0"/>
              </a:rPr>
              <a:t>bblayers.conf.sample</a:t>
            </a:r>
            <a:r>
              <a:rPr lang="en-US" sz="1400" dirty="0">
                <a:cs typeface="Courier New" panose="02070309020205020404" pitchFamily="49" charset="0"/>
              </a:rPr>
              <a:t>” </a:t>
            </a:r>
            <a:r>
              <a:rPr lang="en-US" sz="1400" dirty="0"/>
              <a:t>defines what layers to build. Additionally created layers must be add manually</a:t>
            </a:r>
            <a:r>
              <a:rPr lang="en-US" sz="1400" dirty="0" smtClean="0"/>
              <a:t>.</a:t>
            </a:r>
            <a:endParaRPr lang="en-US" sz="14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48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98430" y="876300"/>
            <a:ext cx="274320" cy="155448"/>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7" name="TextBox 1"/>
          <p:cNvSpPr txBox="1">
            <a:spLocks noChangeArrowheads="1"/>
          </p:cNvSpPr>
          <p:nvPr/>
        </p:nvSpPr>
        <p:spPr bwMode="auto">
          <a:xfrm>
            <a:off x="6257925" y="46851"/>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http://www.yoctoproject.org/docs/1.8/ref-manual/ref-manual.html#user-configuration</a:t>
            </a:r>
            <a:endParaRPr lang="en-US" sz="1200" dirty="0" smtClean="0">
              <a:solidFill>
                <a:schemeClr val="bg1">
                  <a:lumMod val="50000"/>
                </a:schemeClr>
              </a:solidFill>
            </a:endParaRPr>
          </a:p>
        </p:txBody>
      </p:sp>
    </p:spTree>
    <p:extLst>
      <p:ext uri="{BB962C8B-B14F-4D97-AF65-F5344CB8AC3E}">
        <p14:creationId xmlns:p14="http://schemas.microsoft.com/office/powerpoint/2010/main" val="1754397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HARDWARE REQUIREMENT &amp; CONFIGURATION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a:t>
            </a:fld>
            <a:endParaRPr lang="de-DE" dirty="0"/>
          </a:p>
        </p:txBody>
      </p:sp>
      <p:sp>
        <p:nvSpPr>
          <p:cNvPr id="39" name="Inhaltsplatzhalter 3"/>
          <p:cNvSpPr>
            <a:spLocks noGrp="1"/>
          </p:cNvSpPr>
          <p:nvPr>
            <p:ph idx="1"/>
          </p:nvPr>
        </p:nvSpPr>
        <p:spPr>
          <a:xfrm>
            <a:off x="1080000" y="1800000"/>
            <a:ext cx="9000000" cy="1964640"/>
          </a:xfrm>
        </p:spPr>
        <p:txBody>
          <a:bodyPr/>
          <a:lstStyle/>
          <a:p>
            <a:pPr marL="0" lvl="1">
              <a:lnSpc>
                <a:spcPct val="100000"/>
              </a:lnSpc>
              <a:spcBef>
                <a:spcPts val="1000"/>
              </a:spcBef>
              <a:spcAft>
                <a:spcPts val="0"/>
              </a:spcAft>
            </a:pPr>
            <a:r>
              <a:rPr lang="en-US" altLang="ja-JP" sz="1400" dirty="0" smtClean="0"/>
              <a:t>Linux PC: Use for build System for board &amp; copy System on board</a:t>
            </a:r>
          </a:p>
          <a:p>
            <a:pPr marL="392113" lvl="2">
              <a:lnSpc>
                <a:spcPct val="100000"/>
              </a:lnSpc>
              <a:spcBef>
                <a:spcPts val="1000"/>
              </a:spcBef>
              <a:spcAft>
                <a:spcPts val="0"/>
              </a:spcAft>
            </a:pPr>
            <a:r>
              <a:rPr lang="en-US" altLang="ja-JP" sz="1200" dirty="0" smtClean="0"/>
              <a:t>Protocol: </a:t>
            </a:r>
            <a:r>
              <a:rPr lang="en-US" altLang="ja-JP" sz="1200" dirty="0" err="1" smtClean="0"/>
              <a:t>ssh</a:t>
            </a:r>
            <a:r>
              <a:rPr lang="en-US" altLang="ja-JP" sz="1200" dirty="0" smtClean="0"/>
              <a:t>, </a:t>
            </a:r>
            <a:r>
              <a:rPr lang="en-US" altLang="ja-JP" sz="1200" dirty="0" err="1" smtClean="0"/>
              <a:t>scp</a:t>
            </a:r>
            <a:r>
              <a:rPr lang="en-US" altLang="ja-JP" sz="1200" dirty="0" smtClean="0"/>
              <a:t>,…</a:t>
            </a:r>
          </a:p>
          <a:p>
            <a:pPr marL="392113" lvl="2">
              <a:lnSpc>
                <a:spcPct val="100000"/>
              </a:lnSpc>
              <a:spcBef>
                <a:spcPts val="1000"/>
              </a:spcBef>
              <a:spcAft>
                <a:spcPts val="0"/>
              </a:spcAft>
            </a:pPr>
            <a:r>
              <a:rPr lang="en-US" altLang="ja-JP" sz="1200" dirty="0" smtClean="0"/>
              <a:t>Communication: Ethernet </a:t>
            </a:r>
            <a:r>
              <a:rPr lang="en-US" altLang="ja-JP" sz="1200" dirty="0" err="1" smtClean="0"/>
              <a:t>Lan</a:t>
            </a:r>
            <a:r>
              <a:rPr lang="en-US" altLang="ja-JP" sz="1200" dirty="0" smtClean="0"/>
              <a:t> (Need setup IP board &amp; PC at same class)</a:t>
            </a:r>
          </a:p>
          <a:p>
            <a:pPr marL="392113" lvl="2">
              <a:lnSpc>
                <a:spcPct val="100000"/>
              </a:lnSpc>
              <a:spcBef>
                <a:spcPts val="1000"/>
              </a:spcBef>
              <a:spcAft>
                <a:spcPts val="0"/>
              </a:spcAft>
            </a:pPr>
            <a:r>
              <a:rPr lang="en-US" altLang="ja-JP" sz="1200" dirty="0" smtClean="0"/>
              <a:t>Build system: </a:t>
            </a:r>
            <a:r>
              <a:rPr lang="en-US" altLang="ja-JP" sz="1200" dirty="0" err="1" smtClean="0"/>
              <a:t>Yocto</a:t>
            </a:r>
            <a:endParaRPr lang="en-US" altLang="ja-JP" sz="1200" dirty="0" smtClean="0"/>
          </a:p>
          <a:p>
            <a:pPr marL="392113" lvl="2">
              <a:lnSpc>
                <a:spcPct val="100000"/>
              </a:lnSpc>
              <a:spcBef>
                <a:spcPts val="1000"/>
              </a:spcBef>
              <a:spcAft>
                <a:spcPts val="0"/>
              </a:spcAft>
            </a:pPr>
            <a:r>
              <a:rPr lang="en-US" altLang="ja-JP" sz="1200" dirty="0" smtClean="0"/>
              <a:t>Output of </a:t>
            </a:r>
            <a:r>
              <a:rPr lang="en-US" altLang="ja-JP" sz="1200" dirty="0" err="1" smtClean="0"/>
              <a:t>Yocto</a:t>
            </a:r>
            <a:r>
              <a:rPr lang="en-US" altLang="ja-JP" sz="1200" dirty="0" smtClean="0"/>
              <a:t> build system will be downloaded to board: </a:t>
            </a:r>
            <a:r>
              <a:rPr lang="en-US" altLang="ja-JP" sz="1200" dirty="0" err="1" smtClean="0"/>
              <a:t>uImage</a:t>
            </a:r>
            <a:r>
              <a:rPr lang="en-US" altLang="ja-JP" sz="1200" dirty="0" smtClean="0"/>
              <a:t> (kernel</a:t>
            </a:r>
            <a:r>
              <a:rPr lang="en-US" altLang="ja-JP" sz="1200" dirty="0"/>
              <a:t>), </a:t>
            </a:r>
            <a:r>
              <a:rPr lang="en-US" altLang="ja-JP" sz="1200" dirty="0" smtClean="0"/>
              <a:t>uImage-r8a7743-iwg20m_q7.dtb (</a:t>
            </a:r>
            <a:r>
              <a:rPr lang="en-US" altLang="ja-JP" sz="1200" dirty="0"/>
              <a:t>Device </a:t>
            </a:r>
            <a:r>
              <a:rPr lang="en-US" altLang="ja-JP" sz="1200" dirty="0" smtClean="0"/>
              <a:t>tree </a:t>
            </a:r>
            <a:r>
              <a:rPr lang="en-US" altLang="ja-JP" sz="1200" dirty="0" err="1" smtClean="0"/>
              <a:t>blod</a:t>
            </a:r>
            <a:r>
              <a:rPr lang="en-US" altLang="ja-JP" sz="1200" dirty="0"/>
              <a:t>), </a:t>
            </a:r>
            <a:r>
              <a:rPr lang="en-US" altLang="ja-JP" sz="1200" dirty="0" smtClean="0"/>
              <a:t>core-image-weston-iwg20m.tar.bz2 (</a:t>
            </a:r>
            <a:r>
              <a:rPr lang="en-US" altLang="ja-JP" sz="1200" dirty="0" err="1"/>
              <a:t>rootfs</a:t>
            </a:r>
            <a:r>
              <a:rPr lang="en-US" altLang="ja-JP" sz="1200" dirty="0"/>
              <a:t> </a:t>
            </a:r>
            <a:r>
              <a:rPr lang="en-US" altLang="ja-JP" sz="1200" dirty="0" smtClean="0"/>
              <a:t>- System file, library, demonstrations, …)</a:t>
            </a:r>
          </a:p>
          <a:p>
            <a:pPr marL="576263" lvl="3">
              <a:lnSpc>
                <a:spcPct val="100000"/>
              </a:lnSpc>
              <a:spcBef>
                <a:spcPts val="1000"/>
              </a:spcBef>
              <a:spcAft>
                <a:spcPts val="0"/>
              </a:spcAft>
            </a:pPr>
            <a:endParaRPr lang="en-US" altLang="ja-JP" sz="1200" dirty="0" smtClean="0"/>
          </a:p>
        </p:txBody>
      </p:sp>
    </p:spTree>
    <p:extLst>
      <p:ext uri="{BB962C8B-B14F-4D97-AF65-F5344CB8AC3E}">
        <p14:creationId xmlns:p14="http://schemas.microsoft.com/office/powerpoint/2010/main" val="1821905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140</a:t>
            </a:fld>
            <a:endParaRPr lang="de-DE" dirty="0"/>
          </a:p>
        </p:txBody>
      </p:sp>
      <p:sp>
        <p:nvSpPr>
          <p:cNvPr id="4" name="Content Placeholder 3"/>
          <p:cNvSpPr>
            <a:spLocks noGrp="1"/>
          </p:cNvSpPr>
          <p:nvPr>
            <p:ph idx="1"/>
          </p:nvPr>
        </p:nvSpPr>
        <p:spPr>
          <a:xfrm>
            <a:off x="1080000" y="1800000"/>
            <a:ext cx="5930400" cy="3284169"/>
          </a:xfrm>
        </p:spPr>
        <p:txBody>
          <a:bodyPr/>
          <a:lstStyle/>
          <a:p>
            <a:r>
              <a:rPr lang="en-US" sz="1400" dirty="0"/>
              <a:t>Metadata, Machine Configuration, and Policy Configuration</a:t>
            </a:r>
          </a:p>
          <a:p>
            <a:pPr lvl="2"/>
            <a:r>
              <a:rPr lang="en-US" sz="1200" dirty="0"/>
              <a:t>Three types of layer input the build system uses to further control the build</a:t>
            </a:r>
          </a:p>
          <a:p>
            <a:pPr lvl="3"/>
            <a:r>
              <a:rPr lang="en-US" sz="1200" dirty="0"/>
              <a:t>Policy Configuration: Distribution Layers provide top-level or general policies for the image or SDK being built</a:t>
            </a:r>
          </a:p>
          <a:p>
            <a:pPr lvl="3"/>
            <a:r>
              <a:rPr lang="en-US" sz="1200" dirty="0"/>
              <a:t>Machine Configuration: BSP layers provide machine configurations, specific to a particular target architecture</a:t>
            </a:r>
          </a:p>
          <a:p>
            <a:pPr lvl="3"/>
            <a:r>
              <a:rPr lang="en-US" sz="1200" dirty="0"/>
              <a:t>Metadata: SW layers contain user-supplied recipe files, patches, and append files</a:t>
            </a:r>
          </a:p>
          <a:p>
            <a:pPr lvl="2"/>
            <a:r>
              <a:rPr lang="en-US" sz="1200" dirty="0"/>
              <a:t>In general, all layers have a similar structure</a:t>
            </a:r>
          </a:p>
          <a:p>
            <a:pPr lvl="3"/>
            <a:r>
              <a:rPr lang="en-US" sz="1200" dirty="0"/>
              <a:t>A licensing file (e.g. COPYING)</a:t>
            </a:r>
          </a:p>
          <a:p>
            <a:pPr lvl="3"/>
            <a:r>
              <a:rPr lang="en-US" sz="1200" dirty="0"/>
              <a:t>A README file</a:t>
            </a:r>
          </a:p>
          <a:p>
            <a:pPr lvl="3"/>
            <a:r>
              <a:rPr lang="en-US" sz="1200" dirty="0"/>
              <a:t>A configuration directory</a:t>
            </a:r>
          </a:p>
          <a:p>
            <a:pPr lvl="3"/>
            <a:r>
              <a:rPr lang="en-US" sz="1200" dirty="0"/>
              <a:t>Recipe directories</a:t>
            </a:r>
            <a:endParaRPr lang="en-US" sz="1200" dirty="0">
              <a:solidFill>
                <a:srgbClr val="FF0000"/>
              </a:solidFill>
            </a:endParaRPr>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48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298430" y="1007254"/>
            <a:ext cx="274320" cy="420701"/>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pic>
        <p:nvPicPr>
          <p:cNvPr id="7" name="Picture 2" descr="http://www.yoctoproject.org/docs/1.8/ref-manual/figures/layer-inpu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5200" y="2026276"/>
            <a:ext cx="4553012" cy="4222124"/>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a:spLocks noChangeArrowheads="1"/>
          </p:cNvSpPr>
          <p:nvPr/>
        </p:nvSpPr>
        <p:spPr bwMode="auto">
          <a:xfrm>
            <a:off x="3581400" y="76200"/>
            <a:ext cx="851541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http://www.yoctoproject.org/docs/1.8/ref-manual/ref-manual.html#metadata-machine-configuration-and-policy-configuration</a:t>
            </a:r>
            <a:endParaRPr lang="en-US" sz="1200" dirty="0" smtClean="0">
              <a:solidFill>
                <a:schemeClr val="bg1">
                  <a:lumMod val="50000"/>
                </a:schemeClr>
              </a:solidFill>
            </a:endParaRPr>
          </a:p>
        </p:txBody>
      </p:sp>
    </p:spTree>
    <p:extLst>
      <p:ext uri="{BB962C8B-B14F-4D97-AF65-F5344CB8AC3E}">
        <p14:creationId xmlns:p14="http://schemas.microsoft.com/office/powerpoint/2010/main" val="8078250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141</a:t>
            </a:fld>
            <a:endParaRPr lang="de-DE" dirty="0"/>
          </a:p>
        </p:txBody>
      </p:sp>
      <p:sp>
        <p:nvSpPr>
          <p:cNvPr id="4" name="Content Placeholder 3"/>
          <p:cNvSpPr>
            <a:spLocks noGrp="1"/>
          </p:cNvSpPr>
          <p:nvPr>
            <p:ph idx="1"/>
          </p:nvPr>
        </p:nvSpPr>
        <p:spPr>
          <a:xfrm>
            <a:off x="1080000" y="1771425"/>
            <a:ext cx="10654800" cy="4606389"/>
          </a:xfrm>
        </p:spPr>
        <p:txBody>
          <a:bodyPr/>
          <a:lstStyle/>
          <a:p>
            <a:pPr marL="0">
              <a:lnSpc>
                <a:spcPct val="100000"/>
              </a:lnSpc>
              <a:spcAft>
                <a:spcPts val="0"/>
              </a:spcAft>
            </a:pPr>
            <a:r>
              <a:rPr lang="en-US" sz="1400" dirty="0"/>
              <a:t>Source</a:t>
            </a:r>
          </a:p>
          <a:p>
            <a:pPr lvl="2">
              <a:lnSpc>
                <a:spcPct val="200000"/>
              </a:lnSpc>
            </a:pPr>
            <a:r>
              <a:rPr lang="en-US" sz="1200" dirty="0"/>
              <a:t>The build system represents source files using</a:t>
            </a:r>
          </a:p>
          <a:p>
            <a:pPr lvl="3">
              <a:lnSpc>
                <a:spcPct val="100000"/>
              </a:lnSpc>
            </a:pPr>
            <a:r>
              <a:rPr lang="en-US" sz="1200" dirty="0"/>
              <a:t>Upstream Project Releases: statically represented</a:t>
            </a:r>
          </a:p>
          <a:p>
            <a:pPr lvl="4">
              <a:lnSpc>
                <a:spcPct val="100000"/>
              </a:lnSpc>
              <a:buFont typeface="Symbol" pitchFamily="18" charset="2"/>
              <a:buChar char=""/>
            </a:pPr>
            <a:r>
              <a:rPr lang="en-US" sz="1200" dirty="0"/>
              <a:t>Exist anywhere in the form of an archived file (e.g. </a:t>
            </a:r>
            <a:r>
              <a:rPr lang="en-US" sz="1200" dirty="0" err="1"/>
              <a:t>tarball</a:t>
            </a:r>
            <a:r>
              <a:rPr lang="en-US" sz="1200" dirty="0"/>
              <a:t> or zip file)</a:t>
            </a:r>
          </a:p>
          <a:p>
            <a:pPr lvl="4">
              <a:lnSpc>
                <a:spcPct val="100000"/>
              </a:lnSpc>
              <a:buFont typeface="Symbol" pitchFamily="18" charset="2"/>
              <a:buChar char=""/>
            </a:pPr>
            <a:r>
              <a:rPr lang="en-US" sz="1200" dirty="0"/>
              <a:t>Correspond to individual recipes (</a:t>
            </a:r>
            <a:r>
              <a:rPr lang="en-US" sz="1200" dirty="0" err="1"/>
              <a:t>Eg</a:t>
            </a:r>
            <a:r>
              <a:rPr lang="en-US" sz="1200" dirty="0"/>
              <a:t>: specific releases for </a:t>
            </a:r>
            <a:r>
              <a:rPr lang="en-US" sz="1200" dirty="0" err="1"/>
              <a:t>BusyBox</a:t>
            </a:r>
            <a:r>
              <a:rPr lang="en-US" sz="1200" dirty="0"/>
              <a:t>, </a:t>
            </a:r>
            <a:r>
              <a:rPr lang="en-US" sz="1200" dirty="0" err="1"/>
              <a:t>Qt</a:t>
            </a:r>
            <a:r>
              <a:rPr lang="en-US" sz="1200" dirty="0"/>
              <a:t>, and </a:t>
            </a:r>
            <a:r>
              <a:rPr lang="en-US" sz="1200" dirty="0" err="1"/>
              <a:t>Dbus</a:t>
            </a:r>
            <a:r>
              <a:rPr lang="en-US" sz="1200" dirty="0"/>
              <a:t>)</a:t>
            </a:r>
          </a:p>
          <a:p>
            <a:pPr lvl="3">
              <a:lnSpc>
                <a:spcPct val="100000"/>
              </a:lnSpc>
            </a:pPr>
            <a:r>
              <a:rPr lang="en-US" sz="1200" dirty="0"/>
              <a:t>Local Projects: software the user provides</a:t>
            </a:r>
          </a:p>
          <a:p>
            <a:pPr lvl="3">
              <a:lnSpc>
                <a:spcPct val="100000"/>
              </a:lnSpc>
            </a:pPr>
            <a:r>
              <a:rPr lang="en-US" sz="1200" dirty="0"/>
              <a:t>SCMs (optional, such as </a:t>
            </a:r>
            <a:r>
              <a:rPr lang="en-US" sz="1200" dirty="0" err="1"/>
              <a:t>Git</a:t>
            </a:r>
            <a:r>
              <a:rPr lang="en-US" sz="1200" dirty="0"/>
              <a:t> or Subversion): dynamic or experimental</a:t>
            </a:r>
          </a:p>
          <a:p>
            <a:pPr lvl="4">
              <a:lnSpc>
                <a:spcPct val="100000"/>
              </a:lnSpc>
            </a:pPr>
            <a:r>
              <a:rPr lang="en-US" sz="1200" dirty="0"/>
              <a:t>a repository is cloned or checked out: “</a:t>
            </a:r>
            <a:r>
              <a:rPr lang="en-US" sz="1200" dirty="0" err="1">
                <a:cs typeface="Courier New" panose="02070309020205020404" pitchFamily="49" charset="0"/>
              </a:rPr>
              <a:t>do_fetch</a:t>
            </a:r>
            <a:r>
              <a:rPr lang="en-US" sz="1200" dirty="0">
                <a:cs typeface="Courier New" panose="02070309020205020404" pitchFamily="49" charset="0"/>
              </a:rPr>
              <a:t>”</a:t>
            </a:r>
            <a:endParaRPr lang="en-US" sz="1200" u="sng" dirty="0">
              <a:cs typeface="Courier New" panose="02070309020205020404" pitchFamily="49" charset="0"/>
            </a:endParaRPr>
          </a:p>
          <a:p>
            <a:pPr lvl="4">
              <a:lnSpc>
                <a:spcPct val="100000"/>
              </a:lnSpc>
            </a:pPr>
            <a:r>
              <a:rPr lang="en-US" sz="1200" dirty="0"/>
              <a:t>determine the specific revision: “</a:t>
            </a:r>
            <a:r>
              <a:rPr lang="en-US" sz="1200" dirty="0">
                <a:cs typeface="Courier New" panose="02070309020205020404" pitchFamily="49" charset="0"/>
              </a:rPr>
              <a:t>SRCREV”</a:t>
            </a:r>
          </a:p>
          <a:p>
            <a:pPr lvl="3">
              <a:lnSpc>
                <a:spcPct val="100000"/>
              </a:lnSpc>
            </a:pPr>
            <a:r>
              <a:rPr lang="en-US" sz="1200" dirty="0"/>
              <a:t>Source Mirror(s)</a:t>
            </a:r>
          </a:p>
          <a:p>
            <a:pPr lvl="4">
              <a:lnSpc>
                <a:spcPct val="100000"/>
              </a:lnSpc>
            </a:pPr>
            <a:r>
              <a:rPr lang="en-US" sz="1200" dirty="0"/>
              <a:t>pre-mirrors “</a:t>
            </a:r>
            <a:r>
              <a:rPr lang="en-US" sz="1200" dirty="0">
                <a:cs typeface="Courier New" panose="02070309020205020404" pitchFamily="49" charset="0"/>
              </a:rPr>
              <a:t>PREMIRRORS”</a:t>
            </a:r>
            <a:r>
              <a:rPr lang="en-US" sz="1200" dirty="0"/>
              <a:t>: checks before looking upstream for any source files, appropriate for local shared directory </a:t>
            </a:r>
          </a:p>
          <a:p>
            <a:pPr lvl="4">
              <a:lnSpc>
                <a:spcPct val="100000"/>
              </a:lnSpc>
            </a:pPr>
            <a:r>
              <a:rPr lang="en-US" sz="1200" dirty="0"/>
              <a:t>regular mirrors “</a:t>
            </a:r>
            <a:r>
              <a:rPr lang="en-US" sz="1200" dirty="0">
                <a:cs typeface="Courier New" panose="02070309020205020404" pitchFamily="49" charset="0"/>
              </a:rPr>
              <a:t>MIRRORS”</a:t>
            </a:r>
            <a:r>
              <a:rPr lang="en-US" sz="1200" dirty="0"/>
              <a:t>: alternative location for source code when the primary site does not work</a:t>
            </a:r>
          </a:p>
          <a:p>
            <a:pPr lvl="2">
              <a:lnSpc>
                <a:spcPct val="100000"/>
              </a:lnSpc>
            </a:pPr>
            <a:r>
              <a:rPr lang="en-US" sz="1200" dirty="0"/>
              <a:t>Variables</a:t>
            </a:r>
          </a:p>
          <a:p>
            <a:pPr lvl="3">
              <a:lnSpc>
                <a:spcPct val="100000"/>
              </a:lnSpc>
            </a:pPr>
            <a:r>
              <a:rPr lang="en-US" sz="1200" dirty="0"/>
              <a:t>Source files: “</a:t>
            </a:r>
            <a:r>
              <a:rPr lang="en-US" sz="1200" dirty="0">
                <a:cs typeface="Courier New" panose="02070309020205020404" pitchFamily="49" charset="0"/>
              </a:rPr>
              <a:t>SRC_URI”</a:t>
            </a:r>
          </a:p>
          <a:p>
            <a:pPr lvl="3">
              <a:lnSpc>
                <a:spcPct val="100000"/>
              </a:lnSpc>
            </a:pPr>
            <a:r>
              <a:rPr lang="en-US" sz="1200" dirty="0"/>
              <a:t>Previously downloaded source: “</a:t>
            </a:r>
            <a:r>
              <a:rPr lang="en-US" sz="1200" dirty="0">
                <a:cs typeface="Courier New" panose="02070309020205020404" pitchFamily="49" charset="0"/>
              </a:rPr>
              <a:t>DL_DIR”</a:t>
            </a:r>
          </a:p>
          <a:p>
            <a:pPr lvl="3">
              <a:lnSpc>
                <a:spcPct val="100000"/>
              </a:lnSpc>
            </a:pPr>
            <a:r>
              <a:rPr lang="en-US" sz="1200" dirty="0"/>
              <a:t>Create </a:t>
            </a:r>
            <a:r>
              <a:rPr lang="en-US" sz="1200" dirty="0" err="1"/>
              <a:t>tarballs</a:t>
            </a:r>
            <a:r>
              <a:rPr lang="en-US" sz="1200" dirty="0"/>
              <a:t> from </a:t>
            </a:r>
            <a:r>
              <a:rPr lang="en-US" sz="1200" dirty="0" err="1"/>
              <a:t>Git</a:t>
            </a:r>
            <a:r>
              <a:rPr lang="en-US" sz="1200" dirty="0"/>
              <a:t> repositories, which is not the default behavior, and store them in the “</a:t>
            </a:r>
            <a:r>
              <a:rPr lang="en-US" sz="1200" dirty="0">
                <a:cs typeface="Courier New" panose="02070309020205020404" pitchFamily="49" charset="0"/>
              </a:rPr>
              <a:t>DL_DIR</a:t>
            </a:r>
            <a:r>
              <a:rPr lang="en-US" sz="1200" dirty="0"/>
              <a:t>: </a:t>
            </a:r>
            <a:r>
              <a:rPr lang="en-US" sz="1200" dirty="0">
                <a:cs typeface="Courier New" panose="02070309020205020404" pitchFamily="49" charset="0"/>
              </a:rPr>
              <a:t>BB_GENERATE_MIRROR_TARBALLS”</a:t>
            </a:r>
            <a:endParaRPr lang="en-US" sz="12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48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0536554" y="591330"/>
            <a:ext cx="687705" cy="269096"/>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7" name="TextBox 1"/>
          <p:cNvSpPr txBox="1">
            <a:spLocks noChangeArrowheads="1"/>
          </p:cNvSpPr>
          <p:nvPr/>
        </p:nvSpPr>
        <p:spPr bwMode="auto">
          <a:xfrm>
            <a:off x="5733989" y="31467"/>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http://www.yoctoproject.org/docs/1.8/ref-manual/ref-manual.html#sources-dev-environment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8009356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142</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smtClean="0"/>
              <a:t>Source</a:t>
            </a:r>
            <a:endParaRPr lang="en-US" sz="1400" dirty="0"/>
          </a:p>
        </p:txBody>
      </p:sp>
      <p:pic>
        <p:nvPicPr>
          <p:cNvPr id="5" name="Picture 2" descr="http://www.yoctoproject.org/docs/1.8/ref-manual/figures/source-inpu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905000"/>
            <a:ext cx="3720085" cy="4343124"/>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10536554" y="591330"/>
            <a:ext cx="687705" cy="269096"/>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8"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http://www.yoctoproject.org/docs/1.8/ref-manual/ref-manual.html#sources-dev-environment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3012123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Input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143</a:t>
            </a:fld>
            <a:endParaRPr lang="de-DE" dirty="0"/>
          </a:p>
        </p:txBody>
      </p:sp>
      <p:sp>
        <p:nvSpPr>
          <p:cNvPr id="4" name="Content Placeholder 3"/>
          <p:cNvSpPr>
            <a:spLocks noGrp="1"/>
          </p:cNvSpPr>
          <p:nvPr>
            <p:ph idx="1"/>
          </p:nvPr>
        </p:nvSpPr>
        <p:spPr>
          <a:xfrm>
            <a:off x="1080000" y="1800000"/>
            <a:ext cx="3644400" cy="2010000"/>
          </a:xfrm>
        </p:spPr>
        <p:txBody>
          <a:bodyPr/>
          <a:lstStyle/>
          <a:p>
            <a:r>
              <a:rPr lang="en-US" sz="1400" dirty="0"/>
              <a:t>Package Feeds</a:t>
            </a:r>
          </a:p>
          <a:p>
            <a:pPr lvl="2"/>
            <a:r>
              <a:rPr lang="en-US" sz="1200" dirty="0"/>
              <a:t>When the build system generates an image or an SDK, it gets the packages from a package feed area (intermediary area) located in the Build Directory</a:t>
            </a:r>
            <a:r>
              <a:rPr lang="en-US" sz="1200" dirty="0" smtClean="0"/>
              <a:t>.</a:t>
            </a:r>
            <a:endParaRPr lang="en-US" sz="12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298430" y="609600"/>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515566" y="856456"/>
            <a:ext cx="654844" cy="232570"/>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pic>
        <p:nvPicPr>
          <p:cNvPr id="7" name="Picture 2" descr="http://www.yoctoproject.org/docs/1.8/ref-manual/figures/package-fee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24400" y="1741976"/>
            <a:ext cx="4621892" cy="442931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a:spLocks noChangeArrowheads="1"/>
          </p:cNvSpPr>
          <p:nvPr/>
        </p:nvSpPr>
        <p:spPr bwMode="auto">
          <a:xfrm>
            <a:off x="5257800" y="76200"/>
            <a:ext cx="68580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http://www.yoctoproject.org/docs/1.8/ref-manual/ref-manual.html#package-feeds-dev-environment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19426282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144</a:t>
            </a:fld>
            <a:endParaRPr lang="de-DE" dirty="0"/>
          </a:p>
        </p:txBody>
      </p:sp>
      <p:sp>
        <p:nvSpPr>
          <p:cNvPr id="4" name="Content Placeholder 3"/>
          <p:cNvSpPr>
            <a:spLocks noGrp="1"/>
          </p:cNvSpPr>
          <p:nvPr>
            <p:ph idx="1"/>
          </p:nvPr>
        </p:nvSpPr>
        <p:spPr>
          <a:xfrm>
            <a:off x="1080000" y="1800000"/>
            <a:ext cx="4787400" cy="1396280"/>
          </a:xfrm>
        </p:spPr>
        <p:txBody>
          <a:bodyPr/>
          <a:lstStyle/>
          <a:p>
            <a:r>
              <a:rPr lang="en-US" sz="1400" dirty="0" err="1"/>
              <a:t>BitBake</a:t>
            </a:r>
            <a:endParaRPr lang="en-US" sz="1400" dirty="0"/>
          </a:p>
          <a:p>
            <a:pPr lvl="2"/>
            <a:r>
              <a:rPr lang="en-US" sz="1200" dirty="0"/>
              <a:t>Source Fetching: fetch and unpack the source code</a:t>
            </a:r>
          </a:p>
          <a:p>
            <a:pPr lvl="3"/>
            <a:r>
              <a:rPr lang="en-US" sz="1200" dirty="0">
                <a:cs typeface="Courier New" panose="02070309020205020404" pitchFamily="49" charset="0"/>
              </a:rPr>
              <a:t>“</a:t>
            </a:r>
            <a:r>
              <a:rPr lang="en-US" sz="1200" dirty="0" err="1">
                <a:cs typeface="Courier New" panose="02070309020205020404" pitchFamily="49" charset="0"/>
              </a:rPr>
              <a:t>do_fetch</a:t>
            </a:r>
            <a:r>
              <a:rPr lang="en-US" sz="1200" dirty="0">
                <a:cs typeface="Courier New" panose="02070309020205020404" pitchFamily="49" charset="0"/>
              </a:rPr>
              <a:t>”</a:t>
            </a:r>
            <a:r>
              <a:rPr lang="en-US" sz="1200" dirty="0"/>
              <a:t>: fetch the source files</a:t>
            </a:r>
          </a:p>
          <a:p>
            <a:pPr lvl="3"/>
            <a:r>
              <a:rPr lang="en-US" sz="1200" dirty="0">
                <a:cs typeface="Courier New" panose="02070309020205020404" pitchFamily="49" charset="0"/>
              </a:rPr>
              <a:t>“</a:t>
            </a:r>
            <a:r>
              <a:rPr lang="en-US" sz="1200" dirty="0" err="1">
                <a:cs typeface="Courier New" panose="02070309020205020404" pitchFamily="49" charset="0"/>
              </a:rPr>
              <a:t>do_unpack</a:t>
            </a:r>
            <a:r>
              <a:rPr lang="en-US" sz="1200" dirty="0">
                <a:cs typeface="Courier New" panose="02070309020205020404" pitchFamily="49" charset="0"/>
              </a:rPr>
              <a:t>”</a:t>
            </a:r>
            <a:r>
              <a:rPr lang="en-US" sz="1200" dirty="0"/>
              <a:t>: unpack them into the work </a:t>
            </a:r>
            <a:r>
              <a:rPr lang="en-US" sz="1200" dirty="0" smtClean="0"/>
              <a:t>directory</a:t>
            </a:r>
            <a:endParaRPr lang="en-US" sz="12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480" y="600357"/>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67829" y="862674"/>
            <a:ext cx="1624171" cy="673894"/>
            <a:chOff x="8284369" y="477044"/>
            <a:chExt cx="1624171" cy="673894"/>
          </a:xfrm>
        </p:grpSpPr>
        <p:cxnSp>
          <p:nvCxnSpPr>
            <p:cNvPr id="7" name="Straight Connector 6"/>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15" name="Picture 2" descr="http://www.yoctoproject.org/docs/1.8/ref-manual/figures/source-fetchin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67400" y="1758450"/>
            <a:ext cx="5095666" cy="4521275"/>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20568663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145</a:t>
            </a:fld>
            <a:endParaRPr lang="de-DE" dirty="0"/>
          </a:p>
        </p:txBody>
      </p:sp>
      <p:sp>
        <p:nvSpPr>
          <p:cNvPr id="4" name="Content Placeholder 3"/>
          <p:cNvSpPr>
            <a:spLocks noGrp="1"/>
          </p:cNvSpPr>
          <p:nvPr>
            <p:ph idx="1"/>
          </p:nvPr>
        </p:nvSpPr>
        <p:spPr>
          <a:xfrm>
            <a:off x="1080000" y="1800000"/>
            <a:ext cx="5016000" cy="1478353"/>
          </a:xfrm>
        </p:spPr>
        <p:txBody>
          <a:bodyPr/>
          <a:lstStyle/>
          <a:p>
            <a:r>
              <a:rPr lang="en-US" sz="1400" dirty="0" err="1"/>
              <a:t>BitBake</a:t>
            </a:r>
            <a:endParaRPr lang="en-US" sz="1800" dirty="0"/>
          </a:p>
          <a:p>
            <a:pPr lvl="2"/>
            <a:r>
              <a:rPr lang="en-US" sz="1200" dirty="0"/>
              <a:t>Patching: locates patch files and applies them to the source files</a:t>
            </a:r>
          </a:p>
          <a:p>
            <a:pPr lvl="3"/>
            <a:r>
              <a:rPr lang="en-US" sz="1200" dirty="0">
                <a:cs typeface="Courier New" panose="02070309020205020404" pitchFamily="49" charset="0"/>
              </a:rPr>
              <a:t>“</a:t>
            </a:r>
            <a:r>
              <a:rPr lang="en-US" sz="1200" dirty="0" err="1">
                <a:cs typeface="Courier New" panose="02070309020205020404" pitchFamily="49" charset="0"/>
              </a:rPr>
              <a:t>do_patch</a:t>
            </a:r>
            <a:r>
              <a:rPr lang="en-US" sz="1200" dirty="0">
                <a:cs typeface="Courier New" panose="02070309020205020404" pitchFamily="49" charset="0"/>
              </a:rPr>
              <a:t>”</a:t>
            </a:r>
            <a:r>
              <a:rPr lang="en-US" sz="1200" dirty="0"/>
              <a:t>: locate applicable patch files, and applies multiple patches for a single recipe in the order in which it finds the patches</a:t>
            </a:r>
            <a:r>
              <a:rPr lang="en-US" sz="1200" dirty="0" smtClean="0"/>
              <a:t>.</a:t>
            </a:r>
            <a:endParaRPr lang="en-US" sz="1200" dirty="0"/>
          </a:p>
        </p:txBody>
      </p:sp>
      <p:pic>
        <p:nvPicPr>
          <p:cNvPr id="5" name="Picture 2" descr="http://www.yoctoproject.org/docs/1.8/ref-manual/figures/patch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96000" y="1627898"/>
            <a:ext cx="5568182" cy="468215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610773"/>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0567829" y="873090"/>
            <a:ext cx="1624171" cy="673894"/>
            <a:chOff x="8284369" y="477044"/>
            <a:chExt cx="1624171" cy="673894"/>
          </a:xfrm>
        </p:grpSpPr>
        <p:cxnSp>
          <p:nvCxnSpPr>
            <p:cNvPr id="8" name="Straight Connector 7"/>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6" name="TextBox 1"/>
          <p:cNvSpPr txBox="1">
            <a:spLocks noChangeArrowheads="1"/>
          </p:cNvSpPr>
          <p:nvPr/>
        </p:nvSpPr>
        <p:spPr bwMode="auto">
          <a:xfrm>
            <a:off x="5684423"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11686500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146</a:t>
            </a:fld>
            <a:endParaRPr lang="de-DE" dirty="0"/>
          </a:p>
        </p:txBody>
      </p:sp>
      <p:sp>
        <p:nvSpPr>
          <p:cNvPr id="4" name="Content Placeholder 3"/>
          <p:cNvSpPr>
            <a:spLocks noGrp="1"/>
          </p:cNvSpPr>
          <p:nvPr>
            <p:ph idx="1"/>
          </p:nvPr>
        </p:nvSpPr>
        <p:spPr>
          <a:xfrm>
            <a:off x="1080000" y="1800000"/>
            <a:ext cx="5168400" cy="2126736"/>
          </a:xfrm>
        </p:spPr>
        <p:txBody>
          <a:bodyPr/>
          <a:lstStyle/>
          <a:p>
            <a:r>
              <a:rPr lang="en-US" sz="1400" dirty="0" err="1"/>
              <a:t>BitBake</a:t>
            </a:r>
            <a:endParaRPr lang="en-US" sz="1800" dirty="0"/>
          </a:p>
          <a:p>
            <a:pPr lvl="2"/>
            <a:r>
              <a:rPr lang="en-US" sz="1200" dirty="0"/>
              <a:t>Configuration and Compilation: configure and compile the source code</a:t>
            </a:r>
          </a:p>
          <a:p>
            <a:pPr lvl="3"/>
            <a:r>
              <a:rPr lang="en-US" sz="1200" dirty="0">
                <a:cs typeface="Courier New" panose="02070309020205020404" pitchFamily="49" charset="0"/>
              </a:rPr>
              <a:t>“</a:t>
            </a:r>
            <a:r>
              <a:rPr lang="en-US" sz="1200" dirty="0" err="1">
                <a:cs typeface="Courier New" panose="02070309020205020404" pitchFamily="49" charset="0"/>
              </a:rPr>
              <a:t>do_configure</a:t>
            </a:r>
            <a:r>
              <a:rPr lang="en-US" sz="1200" dirty="0">
                <a:cs typeface="Courier New" panose="02070309020205020404" pitchFamily="49" charset="0"/>
              </a:rPr>
              <a:t>”</a:t>
            </a:r>
            <a:r>
              <a:rPr lang="en-US" sz="1200" dirty="0"/>
              <a:t>: configures the source by enabling and disabling any build-time and configuration options for the software being built</a:t>
            </a:r>
          </a:p>
          <a:p>
            <a:pPr lvl="3"/>
            <a:r>
              <a:rPr lang="en-US" sz="1200" dirty="0">
                <a:cs typeface="Courier New" panose="02070309020205020404" pitchFamily="49" charset="0"/>
              </a:rPr>
              <a:t>“</a:t>
            </a:r>
            <a:r>
              <a:rPr lang="en-US" sz="1200" dirty="0" err="1">
                <a:cs typeface="Courier New" panose="02070309020205020404" pitchFamily="49" charset="0"/>
              </a:rPr>
              <a:t>do_compile</a:t>
            </a:r>
            <a:r>
              <a:rPr lang="en-US" sz="1200" dirty="0">
                <a:cs typeface="Courier New" panose="02070309020205020404" pitchFamily="49" charset="0"/>
              </a:rPr>
              <a:t>”</a:t>
            </a:r>
            <a:r>
              <a:rPr lang="en-US" sz="1200" dirty="0"/>
              <a:t>: compiles the source</a:t>
            </a:r>
          </a:p>
          <a:p>
            <a:pPr lvl="3"/>
            <a:r>
              <a:rPr lang="en-US" sz="1200" dirty="0">
                <a:cs typeface="Courier New" panose="02070309020205020404" pitchFamily="49" charset="0"/>
              </a:rPr>
              <a:t>“</a:t>
            </a:r>
            <a:r>
              <a:rPr lang="en-US" sz="1200" dirty="0" err="1">
                <a:cs typeface="Courier New" panose="02070309020205020404" pitchFamily="49" charset="0"/>
              </a:rPr>
              <a:t>do_install</a:t>
            </a:r>
            <a:r>
              <a:rPr lang="en-US" sz="1200" dirty="0">
                <a:cs typeface="Courier New" panose="02070309020205020404" pitchFamily="49" charset="0"/>
              </a:rPr>
              <a:t>”</a:t>
            </a:r>
            <a:r>
              <a:rPr lang="en-US" sz="1200" dirty="0"/>
              <a:t>: copies files (generated objects) to the destination directory</a:t>
            </a:r>
            <a:endParaRPr lang="en-US" sz="1450" dirty="0"/>
          </a:p>
        </p:txBody>
      </p:sp>
      <p:pic>
        <p:nvPicPr>
          <p:cNvPr id="5" name="Picture 2" descr="http://www.yoctoproject.org/docs/1.8/ref-manual/figures/patch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691974"/>
            <a:ext cx="5491982" cy="461807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587789"/>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7" name="Group 6"/>
          <p:cNvGrpSpPr/>
          <p:nvPr/>
        </p:nvGrpSpPr>
        <p:grpSpPr>
          <a:xfrm>
            <a:off x="10567829" y="850106"/>
            <a:ext cx="1624171" cy="673894"/>
            <a:chOff x="8284369" y="477044"/>
            <a:chExt cx="1624171" cy="673894"/>
          </a:xfrm>
        </p:grpSpPr>
        <p:cxnSp>
          <p:nvCxnSpPr>
            <p:cNvPr id="8" name="Straight Connector 7"/>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
        <p:nvSpPr>
          <p:cNvPr id="16"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2416530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147</a:t>
            </a:fld>
            <a:endParaRPr lang="de-DE" dirty="0"/>
          </a:p>
        </p:txBody>
      </p:sp>
      <p:sp>
        <p:nvSpPr>
          <p:cNvPr id="4" name="Content Placeholder 3"/>
          <p:cNvSpPr>
            <a:spLocks noGrp="1"/>
          </p:cNvSpPr>
          <p:nvPr>
            <p:ph idx="1"/>
          </p:nvPr>
        </p:nvSpPr>
        <p:spPr>
          <a:xfrm>
            <a:off x="1080000" y="1800000"/>
            <a:ext cx="5854200" cy="1802545"/>
          </a:xfrm>
        </p:spPr>
        <p:txBody>
          <a:bodyPr/>
          <a:lstStyle/>
          <a:p>
            <a:r>
              <a:rPr lang="en-US" sz="1400" dirty="0" err="1"/>
              <a:t>BitBake</a:t>
            </a:r>
            <a:endParaRPr lang="en-US" sz="1800" dirty="0"/>
          </a:p>
          <a:p>
            <a:pPr lvl="2"/>
            <a:r>
              <a:rPr lang="en-US" sz="1200" dirty="0"/>
              <a:t>Package Splitting: analyzes the results and splits the output into packages</a:t>
            </a:r>
          </a:p>
          <a:p>
            <a:pPr lvl="3"/>
            <a:r>
              <a:rPr lang="en-US" sz="1200" dirty="0">
                <a:cs typeface="Courier New" panose="02070309020205020404" pitchFamily="49" charset="0"/>
              </a:rPr>
              <a:t>“</a:t>
            </a:r>
            <a:r>
              <a:rPr lang="en-US" sz="1200" dirty="0" err="1">
                <a:cs typeface="Courier New" panose="02070309020205020404" pitchFamily="49" charset="0"/>
              </a:rPr>
              <a:t>do_package</a:t>
            </a:r>
            <a:r>
              <a:rPr lang="en-US" sz="1200" dirty="0">
                <a:cs typeface="Courier New" panose="02070309020205020404" pitchFamily="49" charset="0"/>
              </a:rPr>
              <a:t>”</a:t>
            </a:r>
            <a:r>
              <a:rPr lang="en-US" sz="1200" dirty="0"/>
              <a:t>: Analyzes the content of the holding area and splits it into subsets based on available packages and files. </a:t>
            </a:r>
          </a:p>
          <a:p>
            <a:pPr lvl="3"/>
            <a:r>
              <a:rPr lang="en-US" sz="1200" dirty="0">
                <a:cs typeface="Courier New" panose="02070309020205020404" pitchFamily="49" charset="0"/>
              </a:rPr>
              <a:t>“</a:t>
            </a:r>
            <a:r>
              <a:rPr lang="en-US" sz="1200" dirty="0" err="1">
                <a:cs typeface="Courier New" panose="02070309020205020404" pitchFamily="49" charset="0"/>
              </a:rPr>
              <a:t>do_packagedata</a:t>
            </a:r>
            <a:r>
              <a:rPr lang="en-US" sz="1200" dirty="0">
                <a:cs typeface="Courier New" panose="02070309020205020404" pitchFamily="49" charset="0"/>
              </a:rPr>
              <a:t>”</a:t>
            </a:r>
            <a:r>
              <a:rPr lang="en-US" sz="1200" dirty="0"/>
              <a:t>: Creates package metadata used by the build system to generate the final packages.</a:t>
            </a:r>
          </a:p>
        </p:txBody>
      </p:sp>
      <p:pic>
        <p:nvPicPr>
          <p:cNvPr id="5" name="Picture 2" descr="http://www.yoctoproject.org/docs/1.8/ref-manual/figures/analysis-for-package-splitti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772824"/>
            <a:ext cx="3962096" cy="451917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5715000" y="49744"/>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pic>
        <p:nvPicPr>
          <p:cNvPr id="7"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792921"/>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0567829" y="1055238"/>
            <a:ext cx="1624171" cy="673894"/>
            <a:chOff x="8284369" y="477044"/>
            <a:chExt cx="1624171" cy="673894"/>
          </a:xfrm>
        </p:grpSpPr>
        <p:cxnSp>
          <p:nvCxnSpPr>
            <p:cNvPr id="9" name="Straight Connector 8"/>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43429658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148</a:t>
            </a:fld>
            <a:endParaRPr lang="de-DE" dirty="0"/>
          </a:p>
        </p:txBody>
      </p:sp>
      <p:sp>
        <p:nvSpPr>
          <p:cNvPr id="4" name="Content Placeholder 3"/>
          <p:cNvSpPr>
            <a:spLocks noGrp="1"/>
          </p:cNvSpPr>
          <p:nvPr>
            <p:ph idx="1"/>
          </p:nvPr>
        </p:nvSpPr>
        <p:spPr>
          <a:xfrm>
            <a:off x="1080000" y="1800000"/>
            <a:ext cx="6997200" cy="2996718"/>
          </a:xfrm>
        </p:spPr>
        <p:txBody>
          <a:bodyPr/>
          <a:lstStyle/>
          <a:p>
            <a:r>
              <a:rPr lang="en-US" sz="1400" dirty="0" err="1"/>
              <a:t>BitBake</a:t>
            </a:r>
            <a:endParaRPr lang="en-US" sz="1400" dirty="0"/>
          </a:p>
          <a:p>
            <a:pPr lvl="2"/>
            <a:r>
              <a:rPr lang="en-US" sz="1200" dirty="0"/>
              <a:t>Image Generation: build system uses </a:t>
            </a:r>
            <a:r>
              <a:rPr lang="en-US" sz="1200" dirty="0" err="1"/>
              <a:t>BitBake</a:t>
            </a:r>
            <a:r>
              <a:rPr lang="en-US" sz="1200" dirty="0"/>
              <a:t> to generate the root </a:t>
            </a:r>
            <a:r>
              <a:rPr lang="en-US" sz="1200" dirty="0" err="1"/>
              <a:t>filesystem</a:t>
            </a:r>
            <a:r>
              <a:rPr lang="en-US" sz="1200" dirty="0"/>
              <a:t> image by “</a:t>
            </a:r>
            <a:r>
              <a:rPr lang="en-US" sz="1200" dirty="0" err="1">
                <a:cs typeface="Courier New" panose="02070309020205020404" pitchFamily="49" charset="0"/>
              </a:rPr>
              <a:t>do_rootfs</a:t>
            </a:r>
            <a:r>
              <a:rPr lang="en-US" sz="1200" dirty="0">
                <a:cs typeface="Courier New" panose="02070309020205020404" pitchFamily="49" charset="0"/>
              </a:rPr>
              <a:t>”</a:t>
            </a:r>
            <a:endParaRPr lang="en-US" sz="1200" dirty="0"/>
          </a:p>
          <a:p>
            <a:pPr lvl="3"/>
            <a:r>
              <a:rPr lang="en-US" sz="1200" dirty="0">
                <a:cs typeface="Courier New" panose="02070309020205020404" pitchFamily="49" charset="0"/>
              </a:rPr>
              <a:t>“IMAGE_INSTALL”</a:t>
            </a:r>
            <a:r>
              <a:rPr lang="en-US" sz="1200" dirty="0"/>
              <a:t>: Lists out the base set of packages to install from the Package Feeds area.</a:t>
            </a:r>
          </a:p>
          <a:p>
            <a:pPr lvl="3"/>
            <a:r>
              <a:rPr lang="en-US" sz="1200" dirty="0">
                <a:cs typeface="Courier New" panose="02070309020205020404" pitchFamily="49" charset="0"/>
              </a:rPr>
              <a:t>“PACKAGE_EXCLUDE”</a:t>
            </a:r>
            <a:r>
              <a:rPr lang="en-US" sz="1200" dirty="0"/>
              <a:t>: Specifies packages that should not be installed.</a:t>
            </a:r>
          </a:p>
          <a:p>
            <a:pPr lvl="3"/>
            <a:r>
              <a:rPr lang="en-US" sz="1200" dirty="0">
                <a:cs typeface="Courier New" panose="02070309020205020404" pitchFamily="49" charset="0"/>
              </a:rPr>
              <a:t>“IMAGE_FEATURES”</a:t>
            </a:r>
            <a:r>
              <a:rPr lang="en-US" sz="1200" dirty="0"/>
              <a:t>: Specifies features to include in the image. Most of these features map to additional packages for installation.</a:t>
            </a:r>
          </a:p>
          <a:p>
            <a:pPr lvl="3"/>
            <a:r>
              <a:rPr lang="en-US" sz="1200" dirty="0">
                <a:cs typeface="Courier New" panose="02070309020205020404" pitchFamily="49" charset="0"/>
              </a:rPr>
              <a:t>“PACKAGE_CLASSES”</a:t>
            </a:r>
            <a:r>
              <a:rPr lang="en-US" sz="1200" dirty="0"/>
              <a:t>: Specifies the package backend to use and consequently helps determine where to locate packages within the Package Feeds area.</a:t>
            </a:r>
          </a:p>
          <a:p>
            <a:pPr lvl="3"/>
            <a:r>
              <a:rPr lang="en-US" sz="1200" dirty="0">
                <a:cs typeface="Courier New" panose="02070309020205020404" pitchFamily="49" charset="0"/>
              </a:rPr>
              <a:t>“IMAGE_LINGUAS”</a:t>
            </a:r>
            <a:r>
              <a:rPr lang="en-US" sz="1200" dirty="0"/>
              <a:t>: Determines the language(s) for which additional language support packages are installed.</a:t>
            </a:r>
          </a:p>
        </p:txBody>
      </p:sp>
      <p:pic>
        <p:nvPicPr>
          <p:cNvPr id="5" name="Picture 2" descr="http://www.yoctoproject.org/docs/1.8/ref-manual/figures/image-generatio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53400" y="1691883"/>
            <a:ext cx="3565271" cy="463770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5715000" y="30694"/>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pic>
        <p:nvPicPr>
          <p:cNvPr id="18" name="Picture 2" descr="http://www.yoctoproject.org/docs/current/yocto-project-qs/figures/yocto-environment.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317480" y="702591"/>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19" name="Group 18"/>
          <p:cNvGrpSpPr/>
          <p:nvPr/>
        </p:nvGrpSpPr>
        <p:grpSpPr>
          <a:xfrm>
            <a:off x="10567829" y="964908"/>
            <a:ext cx="1624171" cy="673894"/>
            <a:chOff x="8284369" y="477044"/>
            <a:chExt cx="1624171" cy="673894"/>
          </a:xfrm>
        </p:grpSpPr>
        <p:cxnSp>
          <p:nvCxnSpPr>
            <p:cNvPr id="20" name="Straight Connector 19"/>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2" name="Straight Connector 21"/>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3" name="Straight Connector 22"/>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4" name="Straight Connector 23"/>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03016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149</a:t>
            </a:fld>
            <a:endParaRPr lang="de-DE" dirty="0"/>
          </a:p>
        </p:txBody>
      </p:sp>
      <p:sp>
        <p:nvSpPr>
          <p:cNvPr id="4" name="Content Placeholder 3"/>
          <p:cNvSpPr>
            <a:spLocks noGrp="1"/>
          </p:cNvSpPr>
          <p:nvPr>
            <p:ph idx="1"/>
          </p:nvPr>
        </p:nvSpPr>
        <p:spPr>
          <a:xfrm>
            <a:off x="1080000" y="1800000"/>
            <a:ext cx="6006600" cy="3033651"/>
          </a:xfrm>
        </p:spPr>
        <p:txBody>
          <a:bodyPr/>
          <a:lstStyle/>
          <a:p>
            <a:r>
              <a:rPr lang="en-US" sz="1400" dirty="0" err="1"/>
              <a:t>BitBake</a:t>
            </a:r>
            <a:endParaRPr lang="en-US" dirty="0"/>
          </a:p>
          <a:p>
            <a:pPr lvl="2"/>
            <a:r>
              <a:rPr lang="en-US" sz="1200" dirty="0"/>
              <a:t>SDK Generation: build system uses </a:t>
            </a:r>
            <a:r>
              <a:rPr lang="en-US" sz="1200" dirty="0" err="1"/>
              <a:t>BitBake</a:t>
            </a:r>
            <a:r>
              <a:rPr lang="en-US" sz="1200" dirty="0"/>
              <a:t> to generate the Software Development Kit (SDK) installer script: </a:t>
            </a:r>
          </a:p>
          <a:p>
            <a:pPr lvl="3"/>
            <a:r>
              <a:rPr lang="en-US" sz="1200" dirty="0"/>
              <a:t>Handles two parts</a:t>
            </a:r>
          </a:p>
          <a:p>
            <a:pPr lvl="4"/>
            <a:r>
              <a:rPr lang="en-US" sz="1200" dirty="0"/>
              <a:t>The target part is the part built for the target hardware and includes libraries and headers</a:t>
            </a:r>
          </a:p>
          <a:p>
            <a:pPr lvl="4"/>
            <a:r>
              <a:rPr lang="en-US" sz="1200" dirty="0"/>
              <a:t>The host part is the part of the SDK that runs on the SDKMACHINE.</a:t>
            </a:r>
          </a:p>
          <a:p>
            <a:pPr lvl="3"/>
            <a:r>
              <a:rPr lang="en-US" sz="1200" dirty="0"/>
              <a:t>Performs some cleanup on both parts</a:t>
            </a:r>
          </a:p>
          <a:p>
            <a:pPr lvl="3"/>
            <a:r>
              <a:rPr lang="en-US" sz="1200" dirty="0"/>
              <a:t>Creates a cross-development environment setup script and any configuration files that might be needed</a:t>
            </a:r>
            <a:r>
              <a:rPr lang="en-US" sz="1200" dirty="0" smtClean="0"/>
              <a:t>.</a:t>
            </a:r>
            <a:endParaRPr lang="en-US" sz="12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17480" y="691735"/>
            <a:ext cx="1874520" cy="918210"/>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p:cNvGrpSpPr/>
          <p:nvPr/>
        </p:nvGrpSpPr>
        <p:grpSpPr>
          <a:xfrm>
            <a:off x="10567829" y="954052"/>
            <a:ext cx="1624171" cy="673894"/>
            <a:chOff x="8284369" y="477044"/>
            <a:chExt cx="1624171" cy="673894"/>
          </a:xfrm>
        </p:grpSpPr>
        <p:cxnSp>
          <p:nvCxnSpPr>
            <p:cNvPr id="7" name="Straight Connector 6"/>
            <p:cNvCxnSpPr/>
            <p:nvPr/>
          </p:nvCxnSpPr>
          <p:spPr>
            <a:xfrm>
              <a:off x="8286750" y="477044"/>
              <a:ext cx="0" cy="671513"/>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Straight Connector 7"/>
            <p:cNvCxnSpPr/>
            <p:nvPr/>
          </p:nvCxnSpPr>
          <p:spPr>
            <a:xfrm>
              <a:off x="8284369" y="114093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9" name="Straight Connector 8"/>
            <p:cNvCxnSpPr/>
            <p:nvPr/>
          </p:nvCxnSpPr>
          <p:spPr>
            <a:xfrm>
              <a:off x="8284369" y="477044"/>
              <a:ext cx="971550"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Straight Connector 9"/>
            <p:cNvCxnSpPr/>
            <p:nvPr/>
          </p:nvCxnSpPr>
          <p:spPr>
            <a:xfrm flipV="1">
              <a:off x="9255919" y="893762"/>
              <a:ext cx="0" cy="257176"/>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Straight Connector 10"/>
            <p:cNvCxnSpPr/>
            <p:nvPr/>
          </p:nvCxnSpPr>
          <p:spPr>
            <a:xfrm>
              <a:off x="9255919" y="893762"/>
              <a:ext cx="650081"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2" name="Straight Connector 11"/>
            <p:cNvCxnSpPr/>
            <p:nvPr/>
          </p:nvCxnSpPr>
          <p:spPr>
            <a:xfrm>
              <a:off x="9255919" y="477044"/>
              <a:ext cx="0" cy="219075"/>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9251950" y="696119"/>
              <a:ext cx="651669" cy="0"/>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flipH="1">
              <a:off x="9906000" y="675005"/>
              <a:ext cx="2540" cy="218757"/>
            </a:xfrm>
            <a:prstGeom prst="line">
              <a:avLst/>
            </a:prstGeom>
            <a:ln w="25400">
              <a:solidFill>
                <a:schemeClr val="accent3"/>
              </a:solidFill>
            </a:ln>
          </p:spPr>
          <p:style>
            <a:lnRef idx="1">
              <a:schemeClr val="accent1"/>
            </a:lnRef>
            <a:fillRef idx="0">
              <a:schemeClr val="accent1"/>
            </a:fillRef>
            <a:effectRef idx="0">
              <a:schemeClr val="accent1"/>
            </a:effectRef>
            <a:fontRef idx="minor">
              <a:schemeClr val="tx1"/>
            </a:fontRef>
          </p:style>
        </p:cxnSp>
      </p:grpSp>
      <p:pic>
        <p:nvPicPr>
          <p:cNvPr id="15" name="Picture 2" descr="http://www.yoctoproject.org/docs/1.8/ref-manual/figures/sdk-gener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96612" y="2133600"/>
            <a:ext cx="3524357" cy="4178478"/>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http://www.yoctoproject.org/docs/1.8/ref-manual/ref-manual.html#bitbake-dev-environment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3164738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b="1" dirty="0" smtClean="0"/>
              <a:t>Linux for Development</a:t>
            </a:r>
          </a:p>
          <a:p>
            <a:pPr marL="392113" lvl="2">
              <a:lnSpc>
                <a:spcPct val="100000"/>
              </a:lnSpc>
              <a:spcBef>
                <a:spcPts val="1000"/>
              </a:spcBef>
              <a:spcAft>
                <a:spcPts val="0"/>
              </a:spcAft>
            </a:pPr>
            <a:r>
              <a:rPr lang="en-US" altLang="ja-JP" sz="1200" dirty="0"/>
              <a:t>RZG Overall </a:t>
            </a:r>
            <a:r>
              <a:rPr lang="en-US" altLang="ja-JP" sz="1200" dirty="0" smtClean="0"/>
              <a:t>Picture</a:t>
            </a:r>
            <a:endParaRPr lang="en-US" altLang="ja-JP" sz="1200" dirty="0"/>
          </a:p>
          <a:p>
            <a:pPr marL="392113" lvl="2">
              <a:lnSpc>
                <a:spcPct val="100000"/>
              </a:lnSpc>
              <a:spcBef>
                <a:spcPts val="1000"/>
              </a:spcBef>
              <a:spcAft>
                <a:spcPts val="0"/>
              </a:spcAft>
            </a:pPr>
            <a:r>
              <a:rPr lang="en-US" altLang="ja-JP" sz="1200" dirty="0" err="1"/>
              <a:t>Yocto</a:t>
            </a:r>
            <a:r>
              <a:rPr lang="en-US" altLang="ja-JP" sz="1200" dirty="0"/>
              <a:t> build System &amp; </a:t>
            </a:r>
            <a:r>
              <a:rPr lang="en-US" altLang="ja-JP" sz="1200" dirty="0" err="1"/>
              <a:t>Renesas</a:t>
            </a:r>
            <a:r>
              <a:rPr lang="en-US" altLang="ja-JP" sz="1200" dirty="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endParaRPr lang="en-US" altLang="ja-JP" sz="1200"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15</a:t>
            </a:fld>
            <a:endParaRPr lang="de-DE" dirty="0"/>
          </a:p>
        </p:txBody>
      </p:sp>
    </p:spTree>
    <p:extLst>
      <p:ext uri="{BB962C8B-B14F-4D97-AF65-F5344CB8AC3E}">
        <p14:creationId xmlns:p14="http://schemas.microsoft.com/office/powerpoint/2010/main" val="13293968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Output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150</a:t>
            </a:fld>
            <a:endParaRPr lang="de-DE" dirty="0"/>
          </a:p>
        </p:txBody>
      </p:sp>
      <p:sp>
        <p:nvSpPr>
          <p:cNvPr id="4" name="Content Placeholder 3"/>
          <p:cNvSpPr>
            <a:spLocks noGrp="1"/>
          </p:cNvSpPr>
          <p:nvPr>
            <p:ph idx="1"/>
          </p:nvPr>
        </p:nvSpPr>
        <p:spPr>
          <a:xfrm>
            <a:off x="1080000" y="1800000"/>
            <a:ext cx="5625600" cy="2549609"/>
          </a:xfrm>
        </p:spPr>
        <p:txBody>
          <a:bodyPr/>
          <a:lstStyle/>
          <a:p>
            <a:r>
              <a:rPr lang="en-US" sz="1400" dirty="0"/>
              <a:t>Images</a:t>
            </a:r>
          </a:p>
          <a:p>
            <a:pPr lvl="2"/>
            <a:r>
              <a:rPr lang="en-US" sz="1200" dirty="0"/>
              <a:t>kernel-image: A kernel binary file</a:t>
            </a:r>
          </a:p>
          <a:p>
            <a:pPr lvl="2"/>
            <a:r>
              <a:rPr lang="en-US" sz="1200" dirty="0"/>
              <a:t>root-</a:t>
            </a:r>
            <a:r>
              <a:rPr lang="en-US" sz="1200" dirty="0" err="1"/>
              <a:t>filesystem</a:t>
            </a:r>
            <a:r>
              <a:rPr lang="en-US" sz="1200" dirty="0"/>
              <a:t>-image: Root </a:t>
            </a:r>
            <a:r>
              <a:rPr lang="en-US" sz="1200" dirty="0" err="1"/>
              <a:t>filesystems</a:t>
            </a:r>
            <a:r>
              <a:rPr lang="en-US" sz="1200" dirty="0"/>
              <a:t> for the target device</a:t>
            </a:r>
          </a:p>
          <a:p>
            <a:pPr lvl="2"/>
            <a:r>
              <a:rPr lang="en-US" sz="1200" dirty="0"/>
              <a:t>kernel-modules: </a:t>
            </a:r>
            <a:r>
              <a:rPr lang="en-US" sz="1200" dirty="0" err="1"/>
              <a:t>Tarballs</a:t>
            </a:r>
            <a:r>
              <a:rPr lang="en-US" sz="1200" dirty="0"/>
              <a:t> that contain all the modules built for the kernel. </a:t>
            </a:r>
            <a:r>
              <a:rPr lang="en-US" sz="1200" dirty="0" err="1"/>
              <a:t>bootloaders</a:t>
            </a:r>
            <a:r>
              <a:rPr lang="en-US" sz="1200" dirty="0"/>
              <a:t>: </a:t>
            </a:r>
            <a:r>
              <a:rPr lang="en-US" sz="1200" dirty="0" err="1"/>
              <a:t>Bootloaders</a:t>
            </a:r>
            <a:r>
              <a:rPr lang="en-US" sz="1200" dirty="0"/>
              <a:t> supporting the image, if applicable to the target machine.</a:t>
            </a:r>
          </a:p>
          <a:p>
            <a:pPr lvl="2"/>
            <a:r>
              <a:rPr lang="en-US" sz="1200" dirty="0" err="1"/>
              <a:t>symlinks</a:t>
            </a:r>
            <a:r>
              <a:rPr lang="en-US" sz="1200" dirty="0"/>
              <a:t>: Symbolic link that points to the most recently built file for each machine. These links might be useful for external scripts that need to obtain the latest version of each file. </a:t>
            </a:r>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7955" y="921385"/>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525091" y="1603216"/>
            <a:ext cx="347472" cy="246888"/>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pic>
        <p:nvPicPr>
          <p:cNvPr id="7" name="Picture 2" descr="http://www.yoctoproject.org/docs/1.8/ref-manual/figures/imag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5705" y="1905000"/>
            <a:ext cx="4336170" cy="436245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http://www.yoctoproject.org/docs/1.8/ref-manual/ref-manual.html#images-dev-environment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32875821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YOCTO SYSTEM Output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151</a:t>
            </a:fld>
            <a:endParaRPr lang="de-DE" dirty="0"/>
          </a:p>
        </p:txBody>
      </p:sp>
      <p:sp>
        <p:nvSpPr>
          <p:cNvPr id="4" name="Content Placeholder 3"/>
          <p:cNvSpPr>
            <a:spLocks noGrp="1"/>
          </p:cNvSpPr>
          <p:nvPr>
            <p:ph idx="1"/>
          </p:nvPr>
        </p:nvSpPr>
        <p:spPr>
          <a:xfrm>
            <a:off x="1080000" y="1800000"/>
            <a:ext cx="6006600" cy="2775119"/>
          </a:xfrm>
        </p:spPr>
        <p:txBody>
          <a:bodyPr/>
          <a:lstStyle/>
          <a:p>
            <a:r>
              <a:rPr lang="en-US" sz="1400" dirty="0"/>
              <a:t>Application Development SDK</a:t>
            </a:r>
            <a:endParaRPr lang="en-US" sz="1200" dirty="0"/>
          </a:p>
          <a:p>
            <a:pPr lvl="2"/>
            <a:r>
              <a:rPr lang="en-US" sz="1200" dirty="0"/>
              <a:t>A self-extracting SDK installer (*.</a:t>
            </a:r>
            <a:r>
              <a:rPr lang="en-US" sz="1200" dirty="0" err="1"/>
              <a:t>sh</a:t>
            </a:r>
            <a:r>
              <a:rPr lang="en-US" sz="1200" dirty="0"/>
              <a:t>) that, when run, installs the SDK, which consists of</a:t>
            </a:r>
          </a:p>
          <a:p>
            <a:pPr lvl="3"/>
            <a:r>
              <a:rPr lang="en-US" sz="1200" dirty="0"/>
              <a:t>a cross-development </a:t>
            </a:r>
            <a:r>
              <a:rPr lang="en-US" sz="1200" dirty="0" err="1"/>
              <a:t>toolchain</a:t>
            </a:r>
            <a:r>
              <a:rPr lang="en-US" sz="1200" dirty="0"/>
              <a:t>: the "host" part running on the SDK machine</a:t>
            </a:r>
          </a:p>
          <a:p>
            <a:pPr lvl="3"/>
            <a:r>
              <a:rPr lang="en-US" sz="1200" dirty="0"/>
              <a:t>a set of libraries and headers: the "target" part built for the target hardware.</a:t>
            </a:r>
          </a:p>
          <a:p>
            <a:pPr lvl="3"/>
            <a:r>
              <a:rPr lang="en-US" sz="1200" dirty="0"/>
              <a:t>an SDK environment setup script: initialize the environment before using the tools</a:t>
            </a:r>
          </a:p>
          <a:p>
            <a:pPr lvl="2"/>
            <a:r>
              <a:rPr lang="en-US" sz="1200" dirty="0"/>
              <a:t>Running this installer essentially sets up your cross-development environment. </a:t>
            </a:r>
          </a:p>
          <a:p>
            <a:endParaRPr lang="en-US" sz="1200" dirty="0"/>
          </a:p>
        </p:txBody>
      </p:sp>
      <p:pic>
        <p:nvPicPr>
          <p:cNvPr id="5" name="Picture 2" descr="http://www.yoctoproject.org/docs/current/yocto-project-qs/figures/yocto-environment.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0305956" y="798925"/>
            <a:ext cx="1874520" cy="91821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1835003" y="1480756"/>
            <a:ext cx="347472" cy="246888"/>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pic>
        <p:nvPicPr>
          <p:cNvPr id="7" name="Picture 2" descr="http://www.yoctoproject.org/docs/1.8/ref-manual/figures/sdk.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62800" y="2514599"/>
            <a:ext cx="4286250" cy="371475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1"/>
          <p:cNvSpPr txBox="1">
            <a:spLocks noChangeArrowheads="1"/>
          </p:cNvSpPr>
          <p:nvPr/>
        </p:nvSpPr>
        <p:spPr bwMode="auto">
          <a:xfrm>
            <a:off x="5715000" y="76200"/>
            <a:ext cx="639133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http://www.yoctoproject.org/docs/1.8/ref-manual/ref-manual.html#sdk-dev-environment</a:t>
            </a:r>
            <a:endParaRPr lang="en-US" sz="1200" dirty="0" smtClean="0">
              <a:solidFill>
                <a:schemeClr val="bg1">
                  <a:lumMod val="50000"/>
                </a:schemeClr>
              </a:solidFill>
            </a:endParaRPr>
          </a:p>
        </p:txBody>
      </p:sp>
    </p:spTree>
    <p:extLst>
      <p:ext uri="{BB962C8B-B14F-4D97-AF65-F5344CB8AC3E}">
        <p14:creationId xmlns:p14="http://schemas.microsoft.com/office/powerpoint/2010/main" val="30535654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b="1"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152</a:t>
            </a:fld>
            <a:endParaRPr lang="de-DE" dirty="0"/>
          </a:p>
        </p:txBody>
      </p:sp>
    </p:spTree>
    <p:extLst>
      <p:ext uri="{BB962C8B-B14F-4D97-AF65-F5344CB8AC3E}">
        <p14:creationId xmlns:p14="http://schemas.microsoft.com/office/powerpoint/2010/main" val="206874458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System configuration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153</a:t>
            </a:fld>
            <a:endParaRPr lang="de-DE" dirty="0"/>
          </a:p>
        </p:txBody>
      </p:sp>
      <p:pic>
        <p:nvPicPr>
          <p:cNvPr id="5" name="Picture 2" descr="C:\Users\minhtran\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79671"/>
            <a:ext cx="4888123" cy="474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68962"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endParaRPr lang="en-US" sz="1200" dirty="0">
              <a:solidFill>
                <a:schemeClr val="bg1">
                  <a:lumMod val="50000"/>
                </a:schemeClr>
              </a:solidFill>
            </a:endParaRPr>
          </a:p>
        </p:txBody>
      </p:sp>
    </p:spTree>
    <p:extLst>
      <p:ext uri="{BB962C8B-B14F-4D97-AF65-F5344CB8AC3E}">
        <p14:creationId xmlns:p14="http://schemas.microsoft.com/office/powerpoint/2010/main" val="15673453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Supported Functions</a:t>
            </a:r>
            <a:r>
              <a:rPr lang="en-US" dirty="0"/>
              <a:t> </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154</a:t>
            </a:fld>
            <a:endParaRPr lang="de-DE" dirty="0"/>
          </a:p>
        </p:txBody>
      </p:sp>
      <p:sp>
        <p:nvSpPr>
          <p:cNvPr id="4" name="Content Placeholder 3"/>
          <p:cNvSpPr>
            <a:spLocks noGrp="1"/>
          </p:cNvSpPr>
          <p:nvPr>
            <p:ph idx="1"/>
          </p:nvPr>
        </p:nvSpPr>
        <p:spPr/>
        <p:txBody>
          <a:bodyPr/>
          <a:lstStyle/>
          <a:p>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2814622311"/>
              </p:ext>
            </p:extLst>
          </p:nvPr>
        </p:nvGraphicFramePr>
        <p:xfrm>
          <a:off x="1066800" y="1828800"/>
          <a:ext cx="9104312" cy="4035552"/>
        </p:xfrm>
        <a:graphic>
          <a:graphicData uri="http://schemas.openxmlformats.org/drawingml/2006/table">
            <a:tbl>
              <a:tblPr firstRow="1" bandRow="1">
                <a:tableStyleId>{5C22544A-7EE6-4342-B048-85BDC9FD1C3A}</a:tableStyleId>
              </a:tblPr>
              <a:tblGrid>
                <a:gridCol w="1008217"/>
                <a:gridCol w="8096095"/>
              </a:tblGrid>
              <a:tr h="370840">
                <a:tc>
                  <a:txBody>
                    <a:bodyPr/>
                    <a:lstStyle/>
                    <a:p>
                      <a:r>
                        <a:rPr lang="en-US" sz="1580" dirty="0" smtClean="0"/>
                        <a:t>Name</a:t>
                      </a:r>
                      <a:endParaRPr lang="en-US" sz="1580" dirty="0"/>
                    </a:p>
                  </a:txBody>
                  <a:tcPr/>
                </a:tc>
                <a:tc>
                  <a:txBody>
                    <a:bodyPr/>
                    <a:lstStyle/>
                    <a:p>
                      <a:r>
                        <a:rPr lang="en-US" sz="1580" dirty="0" smtClean="0"/>
                        <a:t>Description</a:t>
                      </a:r>
                      <a:endParaRPr lang="en-US" sz="1580" dirty="0"/>
                    </a:p>
                  </a:txBody>
                  <a:tcPr/>
                </a:tc>
              </a:tr>
              <a:tr h="370840">
                <a:tc>
                  <a:txBody>
                    <a:bodyPr/>
                    <a:lstStyle/>
                    <a:p>
                      <a:r>
                        <a:rPr kumimoji="1" lang="en-US" sz="1580" b="0" i="0" u="none" strike="noStrike" kern="1200" baseline="0" dirty="0" smtClean="0">
                          <a:solidFill>
                            <a:schemeClr val="dk1"/>
                          </a:solidFill>
                          <a:latin typeface="+mn-lt"/>
                          <a:ea typeface="+mn-ea"/>
                          <a:cs typeface="+mn-cs"/>
                        </a:rPr>
                        <a:t>OMX</a:t>
                      </a:r>
                    </a:p>
                  </a:txBody>
                  <a:tcPr/>
                </a:tc>
                <a:tc>
                  <a:txBody>
                    <a:bodyPr/>
                    <a:lstStyle/>
                    <a:p>
                      <a:pPr marL="285750" marR="0" indent="-285750" algn="l" defTabSz="990570" rtl="0" eaLnBrk="1" fontAlgn="auto" latinLnBrk="0" hangingPunct="1">
                        <a:lnSpc>
                          <a:spcPct val="100000"/>
                        </a:lnSpc>
                        <a:spcBef>
                          <a:spcPts val="0"/>
                        </a:spcBef>
                        <a:spcAft>
                          <a:spcPts val="0"/>
                        </a:spcAft>
                        <a:buClrTx/>
                        <a:buSzTx/>
                        <a:buFontTx/>
                        <a:buChar char="-"/>
                        <a:tabLst/>
                        <a:defRPr/>
                      </a:pPr>
                      <a:r>
                        <a:rPr kumimoji="1" lang="en-US" sz="1580" b="0" i="0" u="none" strike="noStrike" kern="1200" baseline="0" dirty="0" smtClean="0">
                          <a:solidFill>
                            <a:schemeClr val="dk1"/>
                          </a:solidFill>
                          <a:latin typeface="+mn-lt"/>
                          <a:ea typeface="+mn-ea"/>
                          <a:cs typeface="+mn-cs"/>
                        </a:rPr>
                        <a:t>Process H.264 decode/encode</a:t>
                      </a: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sz="1580" b="0" i="0" u="none" strike="noStrike" kern="1200" baseline="0" dirty="0" smtClean="0">
                          <a:solidFill>
                            <a:schemeClr val="dk1"/>
                          </a:solidFill>
                          <a:latin typeface="+mn-lt"/>
                          <a:ea typeface="+mn-ea"/>
                          <a:cs typeface="+mn-cs"/>
                        </a:rPr>
                        <a:t>VSPM</a:t>
                      </a:r>
                    </a:p>
                  </a:txBody>
                  <a:tcPr/>
                </a:tc>
                <a:tc>
                  <a:txBody>
                    <a:bodyPr/>
                    <a:lstStyle/>
                    <a:p>
                      <a:pPr marL="285750" marR="0" indent="-285750" algn="l" defTabSz="990570" rtl="0" eaLnBrk="1" fontAlgn="auto" latinLnBrk="0" hangingPunct="1">
                        <a:lnSpc>
                          <a:spcPct val="100000"/>
                        </a:lnSpc>
                        <a:spcBef>
                          <a:spcPts val="0"/>
                        </a:spcBef>
                        <a:spcAft>
                          <a:spcPts val="0"/>
                        </a:spcAft>
                        <a:buClrTx/>
                        <a:buSzTx/>
                        <a:buFontTx/>
                        <a:buChar char="-"/>
                        <a:tabLst/>
                        <a:defRPr/>
                      </a:pPr>
                      <a:r>
                        <a:rPr kumimoji="1" lang="en-US" sz="1580" b="0" i="0" u="none" strike="noStrike" kern="1200" baseline="0" dirty="0" smtClean="0">
                          <a:solidFill>
                            <a:schemeClr val="dk1"/>
                          </a:solidFill>
                          <a:latin typeface="+mn-lt"/>
                          <a:ea typeface="+mn-ea"/>
                          <a:cs typeface="+mn-cs"/>
                        </a:rPr>
                        <a:t>Manages VSP and 2DDMAC resources so that more than one application can use VSP and 2DDMAC at the same time.</a:t>
                      </a: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sz="1580" b="0" i="0" u="none" strike="noStrike" kern="1200" baseline="0" dirty="0" smtClean="0">
                          <a:solidFill>
                            <a:schemeClr val="dk1"/>
                          </a:solidFill>
                          <a:latin typeface="+mn-lt"/>
                          <a:ea typeface="+mn-ea"/>
                          <a:cs typeface="+mn-cs"/>
                        </a:rPr>
                        <a:t>FDPM	</a:t>
                      </a:r>
                    </a:p>
                  </a:txBody>
                  <a:tcPr/>
                </a:tc>
                <a:tc>
                  <a:txBody>
                    <a:bodyPr/>
                    <a:lstStyle/>
                    <a:p>
                      <a:pPr marL="285750" marR="0" indent="-285750" algn="l" defTabSz="990570" rtl="0" eaLnBrk="1" fontAlgn="auto" latinLnBrk="0" hangingPunct="1">
                        <a:lnSpc>
                          <a:spcPct val="100000"/>
                        </a:lnSpc>
                        <a:spcBef>
                          <a:spcPts val="0"/>
                        </a:spcBef>
                        <a:spcAft>
                          <a:spcPts val="0"/>
                        </a:spcAft>
                        <a:buClrTx/>
                        <a:buSzTx/>
                        <a:buFontTx/>
                        <a:buChar char="-"/>
                        <a:tabLst/>
                        <a:defRPr/>
                      </a:pPr>
                      <a:r>
                        <a:rPr kumimoji="1" lang="en-US" sz="1580" b="0" i="0" u="none" strike="noStrike" kern="1200" baseline="0" dirty="0" smtClean="0">
                          <a:solidFill>
                            <a:schemeClr val="dk1"/>
                          </a:solidFill>
                          <a:latin typeface="+mn-lt"/>
                          <a:ea typeface="+mn-ea"/>
                          <a:cs typeface="+mn-cs"/>
                        </a:rPr>
                        <a:t>Manages IP conversion H/W (FDP) resource for high efficiency use</a:t>
                      </a:r>
                    </a:p>
                    <a:p>
                      <a:pPr marL="285750" marR="0" indent="-285750" algn="l" defTabSz="990570" rtl="0" eaLnBrk="1" fontAlgn="auto" latinLnBrk="0" hangingPunct="1">
                        <a:lnSpc>
                          <a:spcPct val="100000"/>
                        </a:lnSpc>
                        <a:spcBef>
                          <a:spcPts val="0"/>
                        </a:spcBef>
                        <a:spcAft>
                          <a:spcPts val="0"/>
                        </a:spcAft>
                        <a:buClrTx/>
                        <a:buSzTx/>
                        <a:buFontTx/>
                        <a:buChar char="-"/>
                        <a:tabLst/>
                        <a:defRPr/>
                      </a:pPr>
                      <a:r>
                        <a:rPr kumimoji="1" lang="en-US" sz="1580" b="0" i="0" u="none" strike="noStrike" kern="1200" baseline="0" dirty="0" smtClean="0">
                          <a:solidFill>
                            <a:schemeClr val="dk1"/>
                          </a:solidFill>
                          <a:latin typeface="+mn-lt"/>
                          <a:ea typeface="+mn-ea"/>
                          <a:cs typeface="+mn-cs"/>
                        </a:rPr>
                        <a:t>Categorizes application use condition (frame sync/</a:t>
                      </a:r>
                      <a:r>
                        <a:rPr kumimoji="1" lang="en-US" sz="1580" b="0" i="0" u="none" strike="noStrike" kern="1200" baseline="0" dirty="0" err="1" smtClean="0">
                          <a:solidFill>
                            <a:schemeClr val="dk1"/>
                          </a:solidFill>
                          <a:latin typeface="+mn-lt"/>
                          <a:ea typeface="+mn-ea"/>
                          <a:cs typeface="+mn-cs"/>
                        </a:rPr>
                        <a:t>async</a:t>
                      </a:r>
                      <a:r>
                        <a:rPr kumimoji="1" lang="en-US" sz="1580" b="0" i="0" u="none" strike="noStrike" kern="1200" baseline="0" dirty="0" smtClean="0">
                          <a:solidFill>
                            <a:schemeClr val="dk1"/>
                          </a:solidFill>
                          <a:latin typeface="+mn-lt"/>
                          <a:ea typeface="+mn-ea"/>
                          <a:cs typeface="+mn-cs"/>
                        </a:rPr>
                        <a:t> and H/W occupy/common use) and assign H/W according to categorized condition.</a:t>
                      </a: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sz="1580" b="0" i="0" u="none" strike="noStrike" kern="1200" baseline="0" dirty="0" smtClean="0">
                          <a:solidFill>
                            <a:schemeClr val="dk1"/>
                          </a:solidFill>
                          <a:latin typeface="+mn-lt"/>
                          <a:ea typeface="+mn-ea"/>
                          <a:cs typeface="+mn-cs"/>
                        </a:rPr>
                        <a:t>MMNGR</a:t>
                      </a:r>
                    </a:p>
                  </a:txBody>
                  <a:tcPr/>
                </a:tc>
                <a:tc>
                  <a:txBody>
                    <a:bodyPr/>
                    <a:lstStyle/>
                    <a:p>
                      <a:pPr marL="285750" indent="-285750">
                        <a:buFontTx/>
                        <a:buChar char="-"/>
                      </a:pPr>
                      <a:r>
                        <a:rPr kumimoji="1" lang="en-US" sz="1580" b="0" i="0" u="none" strike="noStrike" kern="1200" baseline="0" dirty="0" smtClean="0">
                          <a:solidFill>
                            <a:schemeClr val="dk1"/>
                          </a:solidFill>
                          <a:latin typeface="+mn-lt"/>
                          <a:ea typeface="+mn-ea"/>
                          <a:cs typeface="+mn-cs"/>
                        </a:rPr>
                        <a:t>Provides the following memory space to bring out the performance of the multimedia H/W IP</a:t>
                      </a:r>
                    </a:p>
                    <a:p>
                      <a:pPr marL="838185" lvl="1" indent="-342900">
                        <a:buFontTx/>
                        <a:buAutoNum type="arabicParenBoth"/>
                      </a:pPr>
                      <a:r>
                        <a:rPr kumimoji="1" lang="en-US" sz="1580" b="0" i="0" u="none" strike="noStrike" kern="1200" baseline="0" dirty="0" smtClean="0">
                          <a:solidFill>
                            <a:schemeClr val="dk1"/>
                          </a:solidFill>
                          <a:latin typeface="+mn-lt"/>
                          <a:ea typeface="+mn-ea"/>
                          <a:cs typeface="+mn-cs"/>
                        </a:rPr>
                        <a:t>The space in the kernel management, which is shared by H/W IP and CPU. </a:t>
                      </a:r>
                    </a:p>
                    <a:p>
                      <a:pPr marL="838185" lvl="1" indent="-342900">
                        <a:buFontTx/>
                        <a:buAutoNum type="arabicParenBoth"/>
                      </a:pPr>
                      <a:r>
                        <a:rPr kumimoji="1" lang="en-US" sz="1580" b="0" i="0" u="none" strike="noStrike" kern="1200" baseline="0" dirty="0" smtClean="0">
                          <a:solidFill>
                            <a:schemeClr val="dk1"/>
                          </a:solidFill>
                          <a:latin typeface="+mn-lt"/>
                          <a:ea typeface="+mn-ea"/>
                          <a:cs typeface="+mn-cs"/>
                        </a:rPr>
                        <a:t>The space out of the kernel management, which is user by H/W IP only.</a:t>
                      </a:r>
                    </a:p>
                    <a:p>
                      <a:pPr marL="838185" lvl="1" indent="-342900">
                        <a:buFontTx/>
                        <a:buAutoNum type="arabicParenBoth"/>
                      </a:pPr>
                      <a:r>
                        <a:rPr kumimoji="1" lang="en-US" sz="1580" b="0" i="0" u="none" strike="noStrike" kern="1200" baseline="0" dirty="0" smtClean="0">
                          <a:solidFill>
                            <a:schemeClr val="dk1"/>
                          </a:solidFill>
                          <a:latin typeface="+mn-lt"/>
                          <a:ea typeface="+mn-ea"/>
                          <a:cs typeface="+mn-cs"/>
                        </a:rPr>
                        <a:t>The physical contiguous space over 4MB in and out of the kernel management by one allocation request. </a:t>
                      </a: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sz="1580" b="0" i="0" u="none" strike="noStrike" kern="1200" baseline="0" dirty="0" smtClean="0">
                          <a:solidFill>
                            <a:schemeClr val="dk1"/>
                          </a:solidFill>
                          <a:latin typeface="+mn-lt"/>
                          <a:ea typeface="+mn-ea"/>
                          <a:cs typeface="+mn-cs"/>
                        </a:rPr>
                        <a:t>S3CTL</a:t>
                      </a:r>
                    </a:p>
                  </a:txBody>
                  <a:tcPr/>
                </a:tc>
                <a:tc>
                  <a:txBody>
                    <a:bodyPr/>
                    <a:lstStyle/>
                    <a:p>
                      <a:pPr marL="285750" marR="0" indent="-285750" algn="l" defTabSz="990570" rtl="0" eaLnBrk="1" fontAlgn="auto" latinLnBrk="0" hangingPunct="1">
                        <a:lnSpc>
                          <a:spcPct val="100000"/>
                        </a:lnSpc>
                        <a:spcBef>
                          <a:spcPts val="0"/>
                        </a:spcBef>
                        <a:spcAft>
                          <a:spcPts val="0"/>
                        </a:spcAft>
                        <a:buClrTx/>
                        <a:buSzTx/>
                        <a:buFontTx/>
                        <a:buChar char="-"/>
                        <a:tabLst/>
                        <a:defRPr/>
                      </a:pPr>
                      <a:r>
                        <a:rPr kumimoji="1" lang="en-US" sz="1580" b="0" i="0" u="none" strike="noStrike" kern="1200" baseline="0" dirty="0" smtClean="0">
                          <a:solidFill>
                            <a:schemeClr val="dk1"/>
                          </a:solidFill>
                          <a:latin typeface="+mn-lt"/>
                          <a:ea typeface="+mn-ea"/>
                          <a:cs typeface="+mn-cs"/>
                        </a:rPr>
                        <a:t>Provides the TL conversion </a:t>
                      </a:r>
                    </a:p>
                  </a:txBody>
                  <a:tcPr/>
                </a:tc>
              </a:tr>
            </a:tbl>
          </a:graphicData>
        </a:graphic>
      </p:graphicFrame>
      <p:sp>
        <p:nvSpPr>
          <p:cNvPr id="6" name="TextBox 1"/>
          <p:cNvSpPr txBox="1">
            <a:spLocks noChangeArrowheads="1"/>
          </p:cNvSpPr>
          <p:nvPr/>
        </p:nvSpPr>
        <p:spPr bwMode="auto">
          <a:xfrm>
            <a:off x="4419600" y="4021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spTree>
    <p:extLst>
      <p:ext uri="{BB962C8B-B14F-4D97-AF65-F5344CB8AC3E}">
        <p14:creationId xmlns:p14="http://schemas.microsoft.com/office/powerpoint/2010/main" val="19610746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OMX (H.264-Dec)</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155</a:t>
            </a:fld>
            <a:endParaRPr lang="de-DE" dirty="0"/>
          </a:p>
        </p:txBody>
      </p:sp>
      <p:sp>
        <p:nvSpPr>
          <p:cNvPr id="4" name="Content Placeholder 3"/>
          <p:cNvSpPr>
            <a:spLocks noGrp="1"/>
          </p:cNvSpPr>
          <p:nvPr>
            <p:ph idx="1"/>
          </p:nvPr>
        </p:nvSpPr>
        <p:spPr>
          <a:xfrm>
            <a:off x="1080000" y="1800000"/>
            <a:ext cx="5168400" cy="1663212"/>
          </a:xfrm>
        </p:spPr>
        <p:txBody>
          <a:bodyPr/>
          <a:lstStyle/>
          <a:p>
            <a:r>
              <a:rPr lang="en-US" sz="1400" dirty="0"/>
              <a:t>Function list</a:t>
            </a:r>
          </a:p>
          <a:p>
            <a:pPr lvl="2"/>
            <a:r>
              <a:rPr lang="en-US" sz="1200" dirty="0"/>
              <a:t>Notify error</a:t>
            </a:r>
          </a:p>
          <a:p>
            <a:pPr lvl="2"/>
            <a:r>
              <a:rPr lang="en-US" sz="1200" dirty="0"/>
              <a:t>Change output list of image (display order or decoding order)</a:t>
            </a:r>
          </a:p>
          <a:p>
            <a:pPr lvl="2"/>
            <a:r>
              <a:rPr lang="en-US" sz="1200" dirty="0"/>
              <a:t>Post processing: TL (Tile-Linear), Color format, and IP (Interlace-Progressive) conversion</a:t>
            </a:r>
          </a:p>
          <a:p>
            <a:pPr lvl="2"/>
            <a:r>
              <a:rPr lang="en-US" sz="1200" dirty="0"/>
              <a:t>Simultaneous operation: supports four codecs at the same </a:t>
            </a:r>
            <a:r>
              <a:rPr lang="en-US" sz="1200" dirty="0" smtClean="0"/>
              <a:t>time</a:t>
            </a:r>
            <a:endParaRPr lang="en-US" sz="1200" dirty="0"/>
          </a:p>
        </p:txBody>
      </p:sp>
      <p:sp>
        <p:nvSpPr>
          <p:cNvPr id="5" name="TextBox 1"/>
          <p:cNvSpPr txBox="1">
            <a:spLocks noChangeArrowheads="1"/>
          </p:cNvSpPr>
          <p:nvPr/>
        </p:nvSpPr>
        <p:spPr bwMode="auto">
          <a:xfrm>
            <a:off x="4419600" y="3069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pic>
        <p:nvPicPr>
          <p:cNvPr id="6" name="Picture 2" descr="C:\Users\minhtran\Desktop\17.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0" y="1855566"/>
            <a:ext cx="5138630" cy="4432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571646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VSPM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156</a:t>
            </a:fld>
            <a:endParaRPr lang="de-DE" dirty="0"/>
          </a:p>
        </p:txBody>
      </p:sp>
      <p:sp>
        <p:nvSpPr>
          <p:cNvPr id="4" name="Content Placeholder 3"/>
          <p:cNvSpPr>
            <a:spLocks noGrp="1"/>
          </p:cNvSpPr>
          <p:nvPr>
            <p:ph idx="1"/>
          </p:nvPr>
        </p:nvSpPr>
        <p:spPr>
          <a:xfrm>
            <a:off x="1080000" y="1800000"/>
            <a:ext cx="9000000" cy="4118050"/>
          </a:xfrm>
        </p:spPr>
        <p:txBody>
          <a:bodyPr/>
          <a:lstStyle/>
          <a:p>
            <a:r>
              <a:rPr lang="en-US" sz="1400" dirty="0"/>
              <a:t>VSPS Function list</a:t>
            </a:r>
          </a:p>
          <a:p>
            <a:pPr lvl="2"/>
            <a:r>
              <a:rPr lang="en-US" sz="1200" dirty="0"/>
              <a:t>Super-resolution</a:t>
            </a:r>
          </a:p>
          <a:p>
            <a:pPr lvl="2"/>
            <a:r>
              <a:rPr lang="en-US" sz="1200" dirty="0"/>
              <a:t>Up-down scaling (1/16～16)</a:t>
            </a:r>
          </a:p>
          <a:p>
            <a:pPr lvl="2"/>
            <a:r>
              <a:rPr lang="en-US" sz="1200" dirty="0"/>
              <a:t>Blend (4 inputs + virtual input)</a:t>
            </a:r>
          </a:p>
          <a:p>
            <a:pPr lvl="2"/>
            <a:r>
              <a:rPr lang="en-US" sz="1200" dirty="0"/>
              <a:t>Color space conversion (RGB to HSV, HSV to RGB)</a:t>
            </a:r>
          </a:p>
          <a:p>
            <a:pPr lvl="2"/>
            <a:r>
              <a:rPr lang="en-US" sz="1200" dirty="0"/>
              <a:t>Histogram detection (1 dimension, 2 dimension)</a:t>
            </a:r>
          </a:p>
          <a:p>
            <a:pPr lvl="2"/>
            <a:r>
              <a:rPr lang="en-US" sz="1200" dirty="0"/>
              <a:t>Color format conversion (RGB to YUV, YUV to RGB)</a:t>
            </a:r>
          </a:p>
          <a:p>
            <a:r>
              <a:rPr lang="en-US" sz="1400" dirty="0"/>
              <a:t>2DDMAC Function list</a:t>
            </a:r>
          </a:p>
          <a:p>
            <a:pPr lvl="2"/>
            <a:r>
              <a:rPr lang="en-US" sz="1200" dirty="0"/>
              <a:t>Clipping image</a:t>
            </a:r>
          </a:p>
          <a:p>
            <a:pPr lvl="2"/>
            <a:r>
              <a:rPr lang="en-US" sz="1200" dirty="0"/>
              <a:t>Rotation and inversion</a:t>
            </a:r>
          </a:p>
          <a:p>
            <a:pPr lvl="2"/>
            <a:r>
              <a:rPr lang="en-US" sz="1200" dirty="0"/>
              <a:t>Double size scale-up</a:t>
            </a:r>
          </a:p>
          <a:p>
            <a:pPr lvl="2"/>
            <a:r>
              <a:rPr lang="en-US" sz="1200" dirty="0"/>
              <a:t>Format conversion (bit length conversion</a:t>
            </a:r>
            <a:r>
              <a:rPr lang="en-US" sz="1200" dirty="0" smtClean="0"/>
              <a:t>)</a:t>
            </a:r>
            <a:endParaRPr lang="en-US" sz="1200" dirty="0"/>
          </a:p>
        </p:txBody>
      </p:sp>
      <p:pic>
        <p:nvPicPr>
          <p:cNvPr id="5" name="Picture 3" descr="C:\Users\minhtran\Desktop\1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0" y="1665433"/>
            <a:ext cx="4705350" cy="459249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spTree>
    <p:extLst>
      <p:ext uri="{BB962C8B-B14F-4D97-AF65-F5344CB8AC3E}">
        <p14:creationId xmlns:p14="http://schemas.microsoft.com/office/powerpoint/2010/main" val="18189869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FDPM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157</a:t>
            </a:fld>
            <a:endParaRPr lang="de-DE" dirty="0"/>
          </a:p>
        </p:txBody>
      </p:sp>
      <p:sp>
        <p:nvSpPr>
          <p:cNvPr id="4" name="Content Placeholder 3"/>
          <p:cNvSpPr>
            <a:spLocks noGrp="1"/>
          </p:cNvSpPr>
          <p:nvPr>
            <p:ph idx="1"/>
          </p:nvPr>
        </p:nvSpPr>
        <p:spPr>
          <a:xfrm>
            <a:off x="1080000" y="1800000"/>
            <a:ext cx="9000000" cy="2821285"/>
          </a:xfrm>
        </p:spPr>
        <p:txBody>
          <a:bodyPr/>
          <a:lstStyle/>
          <a:p>
            <a:r>
              <a:rPr lang="en-US" sz="1400" dirty="0"/>
              <a:t>Manager function list</a:t>
            </a:r>
          </a:p>
          <a:p>
            <a:pPr lvl="2"/>
            <a:r>
              <a:rPr lang="en-US" sz="1200" dirty="0"/>
              <a:t>Resource: Max 3 simultaneous app thread, FIFO type scheduling</a:t>
            </a:r>
          </a:p>
          <a:p>
            <a:r>
              <a:rPr lang="en-US" sz="1400" dirty="0"/>
              <a:t>Driver function list</a:t>
            </a:r>
          </a:p>
          <a:p>
            <a:pPr lvl="2"/>
            <a:r>
              <a:rPr lang="en-US" sz="1200" dirty="0" err="1"/>
              <a:t>Input/Output</a:t>
            </a:r>
            <a:r>
              <a:rPr lang="en-US" sz="1200" dirty="0"/>
              <a:t> format: NV12, NV21, NV16, YV12, YU12, YUY2</a:t>
            </a:r>
          </a:p>
          <a:p>
            <a:pPr lvl="2"/>
            <a:r>
              <a:rPr lang="en-US" sz="1200" dirty="0"/>
              <a:t>Input size:</a:t>
            </a:r>
          </a:p>
          <a:p>
            <a:pPr lvl="3"/>
            <a:r>
              <a:rPr lang="en-US" sz="1200" dirty="0"/>
              <a:t>Interlace: 80x40-1920x960</a:t>
            </a:r>
          </a:p>
          <a:p>
            <a:pPr lvl="3"/>
            <a:r>
              <a:rPr lang="en-US" sz="1200" dirty="0"/>
              <a:t>Progressive: 80x40-1920x1920</a:t>
            </a:r>
          </a:p>
          <a:p>
            <a:pPr lvl="2"/>
            <a:r>
              <a:rPr lang="en-US" sz="1200" dirty="0"/>
              <a:t>Sequence: Progressive and  Interlace </a:t>
            </a:r>
            <a:r>
              <a:rPr lang="en-US" sz="1200" dirty="0" smtClean="0"/>
              <a:t>full/half-rate</a:t>
            </a:r>
            <a:endParaRPr lang="en-US" sz="1200" dirty="0"/>
          </a:p>
        </p:txBody>
      </p:sp>
      <p:pic>
        <p:nvPicPr>
          <p:cNvPr id="5" name="Picture 2" descr="C:\Users\minhtran\Desktop\19.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46916" y="1752600"/>
            <a:ext cx="4702133" cy="45720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4021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spTree>
    <p:extLst>
      <p:ext uri="{BB962C8B-B14F-4D97-AF65-F5344CB8AC3E}">
        <p14:creationId xmlns:p14="http://schemas.microsoft.com/office/powerpoint/2010/main" val="40863581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MMNGR</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158</a:t>
            </a:fld>
            <a:endParaRPr lang="de-DE" dirty="0"/>
          </a:p>
        </p:txBody>
      </p:sp>
      <p:sp>
        <p:nvSpPr>
          <p:cNvPr id="4" name="Content Placeholder 3"/>
          <p:cNvSpPr>
            <a:spLocks noGrp="1"/>
          </p:cNvSpPr>
          <p:nvPr>
            <p:ph idx="1"/>
          </p:nvPr>
        </p:nvSpPr>
        <p:spPr>
          <a:xfrm>
            <a:off x="1080000" y="1800000"/>
            <a:ext cx="5016000" cy="1580946"/>
          </a:xfrm>
        </p:spPr>
        <p:txBody>
          <a:bodyPr/>
          <a:lstStyle/>
          <a:p>
            <a:r>
              <a:rPr lang="en-US" sz="1400" dirty="0"/>
              <a:t>Function list</a:t>
            </a:r>
          </a:p>
          <a:p>
            <a:pPr lvl="2"/>
            <a:r>
              <a:rPr lang="en-US" sz="1200" dirty="0"/>
              <a:t>Provide shared memory for between H/W IP and CPU (non-cached area</a:t>
            </a:r>
            <a:r>
              <a:rPr lang="en-US" sz="1200" dirty="0" smtClean="0"/>
              <a:t>) (Virtual Address memory)</a:t>
            </a:r>
            <a:endParaRPr lang="en-US" sz="1200" dirty="0"/>
          </a:p>
          <a:p>
            <a:pPr lvl="2"/>
            <a:r>
              <a:rPr lang="en-US" sz="1200" dirty="0"/>
              <a:t>Provide memory for H/W IP </a:t>
            </a:r>
            <a:r>
              <a:rPr lang="en-US" sz="1200" dirty="0" smtClean="0"/>
              <a:t>(Physical </a:t>
            </a:r>
            <a:r>
              <a:rPr lang="en-US" sz="1200" dirty="0"/>
              <a:t>Address memory)</a:t>
            </a:r>
          </a:p>
          <a:p>
            <a:pPr lvl="2"/>
            <a:r>
              <a:rPr lang="en-US" sz="1200" dirty="0"/>
              <a:t>Provide continued physical area</a:t>
            </a:r>
          </a:p>
        </p:txBody>
      </p:sp>
      <p:pic>
        <p:nvPicPr>
          <p:cNvPr id="5" name="Picture 2" descr="C:\Users\minhtran\Desktop\20.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3380" y="1752600"/>
            <a:ext cx="5455383" cy="454342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spTree>
    <p:extLst>
      <p:ext uri="{BB962C8B-B14F-4D97-AF65-F5344CB8AC3E}">
        <p14:creationId xmlns:p14="http://schemas.microsoft.com/office/powerpoint/2010/main" val="10399339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MMPKG – </a:t>
            </a:r>
            <a:r>
              <a:rPr lang="en-US" altLang="ja-JP" dirty="0"/>
              <a:t>S3CTL</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159</a:t>
            </a:fld>
            <a:endParaRPr lang="de-DE" dirty="0"/>
          </a:p>
        </p:txBody>
      </p:sp>
      <p:sp>
        <p:nvSpPr>
          <p:cNvPr id="4" name="Content Placeholder 3"/>
          <p:cNvSpPr>
            <a:spLocks noGrp="1"/>
          </p:cNvSpPr>
          <p:nvPr>
            <p:ph idx="1"/>
          </p:nvPr>
        </p:nvSpPr>
        <p:spPr>
          <a:xfrm>
            <a:off x="1080000" y="1800000"/>
            <a:ext cx="9000000" cy="724109"/>
          </a:xfrm>
        </p:spPr>
        <p:txBody>
          <a:bodyPr/>
          <a:lstStyle/>
          <a:p>
            <a:r>
              <a:rPr lang="en-US" sz="1400" dirty="0"/>
              <a:t>Function list</a:t>
            </a:r>
          </a:p>
          <a:p>
            <a:pPr lvl="2"/>
            <a:r>
              <a:rPr lang="en-US" sz="1200" dirty="0"/>
              <a:t>Tile-Linear conversion</a:t>
            </a:r>
          </a:p>
        </p:txBody>
      </p:sp>
      <p:pic>
        <p:nvPicPr>
          <p:cNvPr id="5" name="Picture 2" descr="C:\Users\minhtran\Desktop\2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38600" y="2057400"/>
            <a:ext cx="5172075" cy="40005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p>
        </p:txBody>
      </p:sp>
    </p:spTree>
    <p:extLst>
      <p:ext uri="{BB962C8B-B14F-4D97-AF65-F5344CB8AC3E}">
        <p14:creationId xmlns:p14="http://schemas.microsoft.com/office/powerpoint/2010/main" val="8610897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err="1" smtClean="0"/>
              <a:t>LinuX</a:t>
            </a:r>
            <a:r>
              <a:rPr lang="en-US" altLang="ja-JP" dirty="0" smtClean="0"/>
              <a:t> FOR DEVELOPMENT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a:t>
            </a:fld>
            <a:endParaRPr lang="de-D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60475" y="3356325"/>
            <a:ext cx="7181850" cy="1485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1"/>
          <p:cNvSpPr txBox="1">
            <a:spLocks noChangeArrowheads="1"/>
          </p:cNvSpPr>
          <p:nvPr/>
        </p:nvSpPr>
        <p:spPr bwMode="auto">
          <a:xfrm>
            <a:off x="62484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
        <p:nvSpPr>
          <p:cNvPr id="9" name="Content Placeholder 8"/>
          <p:cNvSpPr>
            <a:spLocks noGrp="1"/>
          </p:cNvSpPr>
          <p:nvPr>
            <p:ph idx="1"/>
          </p:nvPr>
        </p:nvSpPr>
        <p:spPr>
          <a:xfrm>
            <a:off x="1080000" y="1800000"/>
            <a:ext cx="9000000" cy="4193969"/>
          </a:xfrm>
        </p:spPr>
        <p:txBody>
          <a:bodyPr/>
          <a:lstStyle/>
          <a:p>
            <a:pPr marL="228600" indent="-228600">
              <a:buClr>
                <a:schemeClr val="tx2"/>
              </a:buClr>
              <a:buFont typeface="Wingdings" pitchFamily="2" charset="2"/>
              <a:buChar char="n"/>
            </a:pPr>
            <a:r>
              <a:rPr lang="en-US" altLang="ja-JP" sz="1400" dirty="0"/>
              <a:t>OS for Linux development: Ubuntu - widely used and easy to </a:t>
            </a:r>
            <a:r>
              <a:rPr lang="en-US" altLang="ja-JP" sz="1400" dirty="0" smtClean="0"/>
              <a:t>use</a:t>
            </a:r>
            <a:endParaRPr lang="en-US" altLang="ja-JP" sz="1400" dirty="0"/>
          </a:p>
          <a:p>
            <a:pPr marL="228600" indent="-228600">
              <a:buClr>
                <a:schemeClr val="tx2"/>
              </a:buClr>
              <a:buFont typeface="Wingdings" pitchFamily="2" charset="2"/>
              <a:buChar char="n"/>
            </a:pPr>
            <a:r>
              <a:rPr lang="en-US" altLang="ja-JP" sz="1400" dirty="0"/>
              <a:t>Root and non-root </a:t>
            </a:r>
            <a:r>
              <a:rPr lang="en-US" altLang="ja-JP" sz="1400" dirty="0" smtClean="0"/>
              <a:t>users</a:t>
            </a:r>
            <a:endParaRPr lang="en-US" altLang="ja-JP" sz="1400" dirty="0"/>
          </a:p>
          <a:p>
            <a:pPr marL="228600" indent="-228600">
              <a:buClr>
                <a:schemeClr val="tx2"/>
              </a:buClr>
              <a:buFont typeface="Wingdings" pitchFamily="2" charset="2"/>
              <a:buChar char="n"/>
            </a:pPr>
            <a:r>
              <a:rPr lang="en-US" altLang="ja-JP" sz="1400" dirty="0"/>
              <a:t>S/W packages (</a:t>
            </a:r>
            <a:r>
              <a:rPr lang="en-US" sz="1400" dirty="0">
                <a:cs typeface="Courier New" panose="02070309020205020404" pitchFamily="49" charset="0"/>
              </a:rPr>
              <a:t>.deb</a:t>
            </a:r>
            <a:r>
              <a:rPr lang="en-US" sz="1400" dirty="0"/>
              <a:t>) and Managing them (</a:t>
            </a:r>
            <a:r>
              <a:rPr lang="en-US" sz="1400" dirty="0" err="1">
                <a:cs typeface="Courier New" panose="02070309020205020404" pitchFamily="49" charset="0"/>
              </a:rPr>
              <a:t>sudo</a:t>
            </a:r>
            <a:r>
              <a:rPr lang="en-US" sz="1400" dirty="0">
                <a:cs typeface="Courier New" panose="02070309020205020404" pitchFamily="49" charset="0"/>
              </a:rPr>
              <a:t> apt-get</a:t>
            </a:r>
            <a:r>
              <a:rPr lang="en-US" sz="1400" dirty="0"/>
              <a:t> or </a:t>
            </a:r>
            <a:r>
              <a:rPr lang="en-US" sz="1400" dirty="0">
                <a:cs typeface="Courier New" panose="02070309020205020404" pitchFamily="49" charset="0"/>
              </a:rPr>
              <a:t>apt-cache</a:t>
            </a:r>
            <a:r>
              <a:rPr lang="en-US" sz="1400" dirty="0" smtClean="0"/>
              <a:t>)</a:t>
            </a:r>
            <a:endParaRPr lang="en-US" altLang="ja-JP" sz="1400" dirty="0"/>
          </a:p>
          <a:p>
            <a:pPr marL="228600" indent="-228600">
              <a:buClr>
                <a:schemeClr val="tx2"/>
              </a:buClr>
              <a:buFont typeface="Wingdings" pitchFamily="2" charset="2"/>
              <a:buChar char="n"/>
            </a:pPr>
            <a:r>
              <a:rPr lang="en-US" altLang="ja-JP" sz="1400" dirty="0"/>
              <a:t>Host vs. Target</a:t>
            </a:r>
          </a:p>
          <a:p>
            <a:pPr lvl="1"/>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endParaRPr lang="en-US" altLang="ja-JP" sz="1400" dirty="0"/>
          </a:p>
          <a:p>
            <a:pPr marL="228600" indent="-228600">
              <a:buClr>
                <a:schemeClr val="tx2"/>
              </a:buClr>
              <a:buFont typeface="Wingdings" pitchFamily="2" charset="2"/>
              <a:buChar char="n"/>
            </a:pPr>
            <a:r>
              <a:rPr lang="en-US" sz="1400" dirty="0"/>
              <a:t>Serial line communication program: </a:t>
            </a:r>
            <a:r>
              <a:rPr lang="en-US" sz="1400" dirty="0" err="1"/>
              <a:t>Minicom</a:t>
            </a:r>
            <a:r>
              <a:rPr lang="en-US" sz="1400" dirty="0"/>
              <a:t> (Linux) or </a:t>
            </a:r>
            <a:r>
              <a:rPr lang="en-US" sz="1400" dirty="0" err="1"/>
              <a:t>Teraterm</a:t>
            </a:r>
            <a:r>
              <a:rPr lang="en-US" sz="1400" dirty="0"/>
              <a:t> (Windows</a:t>
            </a:r>
            <a:r>
              <a:rPr lang="en-US" sz="1400" dirty="0" smtClean="0"/>
              <a:t>)</a:t>
            </a:r>
            <a:endParaRPr lang="en-US" sz="1400" dirty="0"/>
          </a:p>
          <a:p>
            <a:pPr marL="228600" indent="-228600">
              <a:buClr>
                <a:schemeClr val="tx2"/>
              </a:buClr>
              <a:buFont typeface="Wingdings" pitchFamily="2" charset="2"/>
              <a:buChar char="n"/>
            </a:pPr>
            <a:r>
              <a:rPr lang="en-US" sz="1400" dirty="0"/>
              <a:t>Command line for text editor (Linux): </a:t>
            </a:r>
            <a:r>
              <a:rPr lang="en-US" sz="1400" dirty="0">
                <a:cs typeface="Courier New" panose="02070309020205020404" pitchFamily="49" charset="0"/>
              </a:rPr>
              <a:t>vi</a:t>
            </a:r>
            <a:r>
              <a:rPr lang="en-US" sz="1400" dirty="0"/>
              <a:t> or </a:t>
            </a:r>
            <a:r>
              <a:rPr lang="en-US" sz="1400" dirty="0">
                <a:cs typeface="Courier New" panose="02070309020205020404" pitchFamily="49" charset="0"/>
              </a:rPr>
              <a:t>vim</a:t>
            </a:r>
            <a:endParaRPr lang="en-US" altLang="ja-JP" sz="1400" dirty="0">
              <a:cs typeface="Courier New" panose="02070309020205020404" pitchFamily="49" charset="0"/>
            </a:endParaRPr>
          </a:p>
          <a:p>
            <a:pPr marL="228600" indent="-228600">
              <a:buClr>
                <a:schemeClr val="tx2"/>
              </a:buClr>
              <a:buFont typeface="Wingdings" pitchFamily="2" charset="2"/>
              <a:buChar char="n"/>
            </a:pPr>
            <a:endParaRPr lang="en-US" sz="1200" dirty="0"/>
          </a:p>
        </p:txBody>
      </p:sp>
    </p:spTree>
    <p:extLst>
      <p:ext uri="{BB962C8B-B14F-4D97-AF65-F5344CB8AC3E}">
        <p14:creationId xmlns:p14="http://schemas.microsoft.com/office/powerpoint/2010/main" val="32680165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dirty="0"/>
              <a:t>Graphics - System Configuration &amp; Drawing Overview </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160</a:t>
            </a:fld>
            <a:endParaRPr lang="de-DE" dirty="0"/>
          </a:p>
        </p:txBody>
      </p:sp>
      <p:pic>
        <p:nvPicPr>
          <p:cNvPr id="5" name="Picture 4" descr="C:\Users\minhtran\Desktop\2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971800" y="1721543"/>
            <a:ext cx="5410200" cy="460305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RTM0RC7794GLRE0001SL33E-01-1_WL.pdf</a:t>
            </a:r>
          </a:p>
        </p:txBody>
      </p:sp>
    </p:spTree>
    <p:extLst>
      <p:ext uri="{BB962C8B-B14F-4D97-AF65-F5344CB8AC3E}">
        <p14:creationId xmlns:p14="http://schemas.microsoft.com/office/powerpoint/2010/main" val="421999264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Graphics - Drawing Procedure </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161</a:t>
            </a:fld>
            <a:endParaRPr lang="de-DE" dirty="0"/>
          </a:p>
        </p:txBody>
      </p:sp>
      <p:graphicFrame>
        <p:nvGraphicFramePr>
          <p:cNvPr id="5" name="Table 4"/>
          <p:cNvGraphicFramePr>
            <a:graphicFrameLocks noGrp="1"/>
          </p:cNvGraphicFramePr>
          <p:nvPr>
            <p:extLst>
              <p:ext uri="{D42A27DB-BD31-4B8C-83A1-F6EECF244321}">
                <p14:modId xmlns:p14="http://schemas.microsoft.com/office/powerpoint/2010/main" val="635994466"/>
              </p:ext>
            </p:extLst>
          </p:nvPr>
        </p:nvGraphicFramePr>
        <p:xfrm>
          <a:off x="9451974" y="990600"/>
          <a:ext cx="2740026" cy="256858"/>
        </p:xfrm>
        <a:graphic>
          <a:graphicData uri="http://schemas.openxmlformats.org/drawingml/2006/table">
            <a:tbl>
              <a:tblPr firstRow="1" bandRow="1">
                <a:tableStyleId>{5C22544A-7EE6-4342-B048-85BDC9FD1C3A}</a:tableStyleId>
              </a:tblPr>
              <a:tblGrid>
                <a:gridCol w="1370013"/>
                <a:gridCol w="1370013"/>
              </a:tblGrid>
              <a:tr h="256858">
                <a:tc>
                  <a:txBody>
                    <a:bodyPr/>
                    <a:lstStyle/>
                    <a:p>
                      <a:pPr algn="ctr"/>
                      <a:r>
                        <a:rPr lang="en-US" sz="900" b="0" dirty="0" smtClean="0">
                          <a:solidFill>
                            <a:schemeClr val="tx1"/>
                          </a:solidFill>
                        </a:rPr>
                        <a:t>Wayland Operation</a:t>
                      </a:r>
                      <a:endParaRPr lang="en-US" sz="900" b="0" dirty="0">
                        <a:solidFill>
                          <a:schemeClr val="tx1"/>
                        </a:solidFill>
                      </a:endParaRPr>
                    </a:p>
                  </a:txBody>
                  <a:tcPr>
                    <a:solidFill>
                      <a:schemeClr val="accent1">
                        <a:lumMod val="20000"/>
                        <a:lumOff val="80000"/>
                      </a:schemeClr>
                    </a:solidFill>
                  </a:tcPr>
                </a:tc>
                <a:tc>
                  <a:txBody>
                    <a:bodyPr/>
                    <a:lstStyle/>
                    <a:p>
                      <a:pPr algn="ctr"/>
                      <a:r>
                        <a:rPr lang="en-US" sz="900" b="0" dirty="0" smtClean="0">
                          <a:solidFill>
                            <a:schemeClr val="tx1"/>
                          </a:solidFill>
                        </a:rPr>
                        <a:t>EGL Operation</a:t>
                      </a:r>
                      <a:endParaRPr lang="en-US" sz="900" b="0" dirty="0">
                        <a:solidFill>
                          <a:schemeClr val="tx1"/>
                        </a:solidFill>
                      </a:endParaRPr>
                    </a:p>
                  </a:txBody>
                  <a:tcPr>
                    <a:solidFill>
                      <a:schemeClr val="accent4">
                        <a:lumMod val="20000"/>
                        <a:lumOff val="80000"/>
                      </a:schemeClr>
                    </a:solidFill>
                  </a:tcPr>
                </a:tc>
              </a:tr>
            </a:tbl>
          </a:graphicData>
        </a:graphic>
      </p:graphicFrame>
      <p:graphicFrame>
        <p:nvGraphicFramePr>
          <p:cNvPr id="6" name="Content Placeholder 9"/>
          <p:cNvGraphicFramePr>
            <a:graphicFrameLocks/>
          </p:cNvGraphicFramePr>
          <p:nvPr>
            <p:extLst>
              <p:ext uri="{D42A27DB-BD31-4B8C-83A1-F6EECF244321}">
                <p14:modId xmlns:p14="http://schemas.microsoft.com/office/powerpoint/2010/main" val="849766018"/>
              </p:ext>
            </p:extLst>
          </p:nvPr>
        </p:nvGraphicFramePr>
        <p:xfrm>
          <a:off x="4345024" y="1905000"/>
          <a:ext cx="6274018" cy="370840"/>
        </p:xfrm>
        <a:graphic>
          <a:graphicData uri="http://schemas.openxmlformats.org/drawingml/2006/table">
            <a:tbl>
              <a:tblPr firstRow="1" bandRow="1">
                <a:tableStyleId>{5C22544A-7EE6-4342-B048-85BDC9FD1C3A}</a:tableStyleId>
              </a:tblPr>
              <a:tblGrid>
                <a:gridCol w="2354480"/>
                <a:gridCol w="3919538"/>
              </a:tblGrid>
              <a:tr h="370840">
                <a:tc>
                  <a:txBody>
                    <a:bodyPr/>
                    <a:lstStyle/>
                    <a:p>
                      <a:r>
                        <a:rPr lang="en-US" sz="900" b="0" dirty="0" smtClean="0">
                          <a:solidFill>
                            <a:schemeClr val="tx1"/>
                          </a:solidFill>
                        </a:rPr>
                        <a:t>(1) Get </a:t>
                      </a:r>
                      <a:r>
                        <a:rPr lang="en-US" sz="900" b="0" dirty="0" smtClean="0">
                          <a:solidFill>
                            <a:srgbClr val="0070C0"/>
                          </a:solidFill>
                        </a:rPr>
                        <a:t>Display Object</a:t>
                      </a:r>
                      <a:endParaRPr lang="en-US" sz="900" b="0" dirty="0">
                        <a:solidFill>
                          <a:srgbClr val="0070C0"/>
                        </a:solidFill>
                      </a:endParaRPr>
                    </a:p>
                  </a:txBody>
                  <a:tcPr>
                    <a:solidFill>
                      <a:schemeClr val="accent1">
                        <a:lumMod val="20000"/>
                        <a:lumOff val="80000"/>
                      </a:schemeClr>
                    </a:solidFill>
                  </a:tcPr>
                </a:tc>
                <a:tc>
                  <a:txBody>
                    <a:bodyPr/>
                    <a:lstStyle/>
                    <a:p>
                      <a:r>
                        <a:rPr lang="en-US" sz="900" b="0" dirty="0" smtClean="0">
                          <a:solidFill>
                            <a:schemeClr val="tx1"/>
                          </a:solidFill>
                        </a:rPr>
                        <a:t>(2) Get display with </a:t>
                      </a:r>
                      <a:r>
                        <a:rPr lang="en-US" sz="900" b="0" dirty="0" smtClean="0">
                          <a:solidFill>
                            <a:srgbClr val="0070C0"/>
                          </a:solidFill>
                        </a:rPr>
                        <a:t>WL Display Object </a:t>
                      </a:r>
                      <a:r>
                        <a:rPr lang="en-US" sz="900" b="0" dirty="0" smtClean="0">
                          <a:solidFill>
                            <a:schemeClr val="tx1"/>
                          </a:solidFill>
                        </a:rPr>
                        <a:t>as the "native display" </a:t>
                      </a:r>
                    </a:p>
                    <a:p>
                      <a:r>
                        <a:rPr lang="en-US" sz="900" b="0" dirty="0" smtClean="0">
                          <a:solidFill>
                            <a:schemeClr val="tx1"/>
                          </a:solidFill>
                        </a:rPr>
                        <a:t>(3) Initialize EGL</a:t>
                      </a:r>
                      <a:endParaRPr lang="en-US" sz="900" b="0" dirty="0">
                        <a:solidFill>
                          <a:schemeClr val="tx1"/>
                        </a:solidFill>
                      </a:endParaRPr>
                    </a:p>
                  </a:txBody>
                  <a:tcPr>
                    <a:solidFill>
                      <a:schemeClr val="accent4">
                        <a:lumMod val="20000"/>
                        <a:lumOff val="80000"/>
                      </a:schemeClr>
                    </a:solidFill>
                  </a:tcPr>
                </a:tc>
              </a:tr>
            </a:tbl>
          </a:graphicData>
        </a:graphic>
      </p:graphicFrame>
      <p:pic>
        <p:nvPicPr>
          <p:cNvPr id="7" name="Picture 2" descr="C:\Users\minhtran\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291" y="1635124"/>
            <a:ext cx="2774734" cy="4689476"/>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Content Placeholder 9"/>
          <p:cNvGraphicFramePr>
            <a:graphicFrameLocks/>
          </p:cNvGraphicFramePr>
          <p:nvPr>
            <p:extLst>
              <p:ext uri="{D42A27DB-BD31-4B8C-83A1-F6EECF244321}">
                <p14:modId xmlns:p14="http://schemas.microsoft.com/office/powerpoint/2010/main" val="2568678983"/>
              </p:ext>
            </p:extLst>
          </p:nvPr>
        </p:nvGraphicFramePr>
        <p:xfrm>
          <a:off x="4343400" y="2654300"/>
          <a:ext cx="6274018" cy="370840"/>
        </p:xfrm>
        <a:graphic>
          <a:graphicData uri="http://schemas.openxmlformats.org/drawingml/2006/table">
            <a:tbl>
              <a:tblPr firstRow="1" bandRow="1">
                <a:tableStyleId>{5C22544A-7EE6-4342-B048-85BDC9FD1C3A}</a:tableStyleId>
              </a:tblPr>
              <a:tblGrid>
                <a:gridCol w="2343404"/>
                <a:gridCol w="3930614"/>
              </a:tblGrid>
              <a:tr h="370840">
                <a:tc>
                  <a:txBody>
                    <a:bodyPr/>
                    <a:lstStyle/>
                    <a:p>
                      <a:r>
                        <a:rPr lang="en-US" sz="900" b="0" dirty="0" smtClean="0">
                          <a:solidFill>
                            <a:schemeClr val="tx1"/>
                          </a:solidFill>
                        </a:rPr>
                        <a:t>(5) Create new </a:t>
                      </a:r>
                      <a:r>
                        <a:rPr lang="en-US" sz="900" b="0" dirty="0" smtClean="0">
                          <a:solidFill>
                            <a:srgbClr val="0070C0"/>
                          </a:solidFill>
                        </a:rPr>
                        <a:t>surface </a:t>
                      </a:r>
                      <a:r>
                        <a:rPr lang="en-US" sz="900" b="0" dirty="0" smtClean="0">
                          <a:solidFill>
                            <a:schemeClr val="tx1"/>
                          </a:solidFill>
                        </a:rPr>
                        <a:t>(memory area)</a:t>
                      </a:r>
                      <a:endParaRPr lang="en-US" sz="900" b="0" dirty="0">
                        <a:solidFill>
                          <a:schemeClr val="tx1"/>
                        </a:solidFill>
                      </a:endParaRPr>
                    </a:p>
                  </a:txBody>
                  <a:tcPr>
                    <a:solidFill>
                      <a:schemeClr val="accent1">
                        <a:lumMod val="20000"/>
                        <a:lumOff val="80000"/>
                      </a:schemeClr>
                    </a:solidFill>
                  </a:tcPr>
                </a:tc>
                <a:tc>
                  <a:txBody>
                    <a:bodyPr/>
                    <a:lstStyle/>
                    <a:p>
                      <a:r>
                        <a:rPr lang="en-US" sz="900" b="0" dirty="0" smtClean="0">
                          <a:solidFill>
                            <a:schemeClr val="tx1"/>
                          </a:solidFill>
                        </a:rPr>
                        <a:t>(6) Create window surface (on-screen surface that can be drawn) with </a:t>
                      </a:r>
                      <a:r>
                        <a:rPr lang="en-US" sz="900" b="0" dirty="0" smtClean="0">
                          <a:solidFill>
                            <a:srgbClr val="0070C0"/>
                          </a:solidFill>
                        </a:rPr>
                        <a:t>WL surface </a:t>
                      </a:r>
                      <a:r>
                        <a:rPr lang="en-US" sz="900" b="0" dirty="0" smtClean="0">
                          <a:solidFill>
                            <a:schemeClr val="tx1"/>
                          </a:solidFill>
                        </a:rPr>
                        <a:t>as the “native window” </a:t>
                      </a:r>
                    </a:p>
                  </a:txBody>
                  <a:tcPr>
                    <a:solidFill>
                      <a:schemeClr val="accent4">
                        <a:lumMod val="20000"/>
                        <a:lumOff val="80000"/>
                      </a:schemeClr>
                    </a:solidFill>
                  </a:tcPr>
                </a:tc>
              </a:tr>
            </a:tbl>
          </a:graphicData>
        </a:graphic>
      </p:graphicFrame>
      <p:graphicFrame>
        <p:nvGraphicFramePr>
          <p:cNvPr id="9" name="Content Placeholder 9"/>
          <p:cNvGraphicFramePr>
            <a:graphicFrameLocks/>
          </p:cNvGraphicFramePr>
          <p:nvPr>
            <p:extLst>
              <p:ext uri="{D42A27DB-BD31-4B8C-83A1-F6EECF244321}">
                <p14:modId xmlns:p14="http://schemas.microsoft.com/office/powerpoint/2010/main" val="2697688840"/>
              </p:ext>
            </p:extLst>
          </p:nvPr>
        </p:nvGraphicFramePr>
        <p:xfrm>
          <a:off x="4343400" y="3505200"/>
          <a:ext cx="6274018" cy="228600"/>
        </p:xfrm>
        <a:graphic>
          <a:graphicData uri="http://schemas.openxmlformats.org/drawingml/2006/table">
            <a:tbl>
              <a:tblPr firstRow="1" bandRow="1">
                <a:tableStyleId>{5C22544A-7EE6-4342-B048-85BDC9FD1C3A}</a:tableStyleId>
              </a:tblPr>
              <a:tblGrid>
                <a:gridCol w="2343404"/>
                <a:gridCol w="3930614"/>
              </a:tblGrid>
              <a:tr h="144462">
                <a:tc>
                  <a:txBody>
                    <a:bodyPr/>
                    <a:lstStyle/>
                    <a:p>
                      <a:r>
                        <a:rPr lang="en-US" sz="900" b="0" dirty="0" smtClean="0">
                          <a:solidFill>
                            <a:schemeClr val="tx1"/>
                          </a:solidFill>
                        </a:rPr>
                        <a:t>(7) Set a top level Surface</a:t>
                      </a:r>
                      <a:endParaRPr lang="en-US" sz="900" b="0" dirty="0">
                        <a:solidFill>
                          <a:schemeClr val="tx1"/>
                        </a:solidFill>
                      </a:endParaRPr>
                    </a:p>
                  </a:txBody>
                  <a:tcPr>
                    <a:solidFill>
                      <a:schemeClr val="accent1">
                        <a:lumMod val="20000"/>
                        <a:lumOff val="80000"/>
                      </a:schemeClr>
                    </a:solidFill>
                  </a:tcPr>
                </a:tc>
                <a:tc>
                  <a:txBody>
                    <a:bodyPr/>
                    <a:lstStyle/>
                    <a:p>
                      <a:r>
                        <a:rPr kumimoji="1" lang="en-US" sz="900" b="0" kern="1200" dirty="0" smtClean="0">
                          <a:solidFill>
                            <a:schemeClr val="tx1"/>
                          </a:solidFill>
                          <a:latin typeface="+mn-lt"/>
                          <a:ea typeface="+mn-ea"/>
                          <a:cs typeface="+mn-cs"/>
                        </a:rPr>
                        <a:t> </a:t>
                      </a:r>
                    </a:p>
                  </a:txBody>
                  <a:tcPr>
                    <a:solidFill>
                      <a:schemeClr val="accent4">
                        <a:lumMod val="20000"/>
                        <a:lumOff val="80000"/>
                      </a:schemeClr>
                    </a:solidFill>
                  </a:tcPr>
                </a:tc>
              </a:tr>
            </a:tbl>
          </a:graphicData>
        </a:graphic>
      </p:graphicFrame>
      <p:graphicFrame>
        <p:nvGraphicFramePr>
          <p:cNvPr id="10" name="Content Placeholder 9"/>
          <p:cNvGraphicFramePr>
            <a:graphicFrameLocks/>
          </p:cNvGraphicFramePr>
          <p:nvPr>
            <p:extLst>
              <p:ext uri="{D42A27DB-BD31-4B8C-83A1-F6EECF244321}">
                <p14:modId xmlns:p14="http://schemas.microsoft.com/office/powerpoint/2010/main" val="3680566762"/>
              </p:ext>
            </p:extLst>
          </p:nvPr>
        </p:nvGraphicFramePr>
        <p:xfrm>
          <a:off x="4343400" y="4876800"/>
          <a:ext cx="6274018" cy="228600"/>
        </p:xfrm>
        <a:graphic>
          <a:graphicData uri="http://schemas.openxmlformats.org/drawingml/2006/table">
            <a:tbl>
              <a:tblPr firstRow="1" bandRow="1">
                <a:tableStyleId>{5C22544A-7EE6-4342-B048-85BDC9FD1C3A}</a:tableStyleId>
              </a:tblPr>
              <a:tblGrid>
                <a:gridCol w="2349754"/>
                <a:gridCol w="3924264"/>
              </a:tblGrid>
              <a:tr h="144462">
                <a:tc>
                  <a:txBody>
                    <a:bodyPr/>
                    <a:lstStyle/>
                    <a:p>
                      <a:endParaRPr lang="en-US" sz="900" b="0" dirty="0">
                        <a:solidFill>
                          <a:schemeClr val="tx1"/>
                        </a:solidFill>
                      </a:endParaRPr>
                    </a:p>
                  </a:txBody>
                  <a:tcPr>
                    <a:solidFill>
                      <a:schemeClr val="accent1">
                        <a:lumMod val="20000"/>
                        <a:lumOff val="80000"/>
                      </a:schemeClr>
                    </a:solidFill>
                  </a:tcPr>
                </a:tc>
                <a:tc>
                  <a:txBody>
                    <a:bodyPr/>
                    <a:lstStyle/>
                    <a:p>
                      <a:pPr marL="0" algn="l" defTabSz="990570" rtl="0" eaLnBrk="1" latinLnBrk="0" hangingPunct="1"/>
                      <a:r>
                        <a:rPr kumimoji="1" lang="en-US" sz="900" b="0" kern="1200" dirty="0" smtClean="0">
                          <a:solidFill>
                            <a:schemeClr val="tx1"/>
                          </a:solidFill>
                          <a:latin typeface="+mn-lt"/>
                          <a:ea typeface="+mn-ea"/>
                          <a:cs typeface="+mn-cs"/>
                        </a:rPr>
                        <a:t>(8) Update display </a:t>
                      </a:r>
                    </a:p>
                  </a:txBody>
                  <a:tcPr>
                    <a:solidFill>
                      <a:schemeClr val="accent4">
                        <a:lumMod val="20000"/>
                        <a:lumOff val="80000"/>
                      </a:schemeClr>
                    </a:solidFill>
                  </a:tcPr>
                </a:tc>
              </a:tr>
            </a:tbl>
          </a:graphicData>
        </a:graphic>
      </p:graphicFrame>
      <p:graphicFrame>
        <p:nvGraphicFramePr>
          <p:cNvPr id="11" name="Content Placeholder 9"/>
          <p:cNvGraphicFramePr>
            <a:graphicFrameLocks/>
          </p:cNvGraphicFramePr>
          <p:nvPr>
            <p:extLst>
              <p:ext uri="{D42A27DB-BD31-4B8C-83A1-F6EECF244321}">
                <p14:modId xmlns:p14="http://schemas.microsoft.com/office/powerpoint/2010/main" val="4209824427"/>
              </p:ext>
            </p:extLst>
          </p:nvPr>
        </p:nvGraphicFramePr>
        <p:xfrm>
          <a:off x="4343400" y="5340350"/>
          <a:ext cx="6274018" cy="228600"/>
        </p:xfrm>
        <a:graphic>
          <a:graphicData uri="http://schemas.openxmlformats.org/drawingml/2006/table">
            <a:tbl>
              <a:tblPr firstRow="1" bandRow="1">
                <a:tableStyleId>{5C22544A-7EE6-4342-B048-85BDC9FD1C3A}</a:tableStyleId>
              </a:tblPr>
              <a:tblGrid>
                <a:gridCol w="2356104"/>
                <a:gridCol w="3917914"/>
              </a:tblGrid>
              <a:tr h="0">
                <a:tc>
                  <a:txBody>
                    <a:bodyPr/>
                    <a:lstStyle/>
                    <a:p>
                      <a:r>
                        <a:rPr lang="en-US" sz="900" b="0" dirty="0" smtClean="0">
                          <a:solidFill>
                            <a:schemeClr val="tx1"/>
                          </a:solidFill>
                        </a:rPr>
                        <a:t>(10) Delete surface created in (5)</a:t>
                      </a:r>
                    </a:p>
                  </a:txBody>
                  <a:tcPr>
                    <a:solidFill>
                      <a:schemeClr val="accent1">
                        <a:lumMod val="20000"/>
                        <a:lumOff val="80000"/>
                      </a:schemeClr>
                    </a:solidFill>
                  </a:tcPr>
                </a:tc>
                <a:tc>
                  <a:txBody>
                    <a:bodyPr/>
                    <a:lstStyle/>
                    <a:p>
                      <a:pPr marL="0" algn="l" defTabSz="990570" rtl="0" eaLnBrk="1" latinLnBrk="0" hangingPunct="1"/>
                      <a:r>
                        <a:rPr kumimoji="1" lang="en-US" sz="900" b="0" kern="1200" dirty="0" smtClean="0">
                          <a:solidFill>
                            <a:schemeClr val="tx1"/>
                          </a:solidFill>
                          <a:latin typeface="+mn-lt"/>
                          <a:ea typeface="+mn-ea"/>
                          <a:cs typeface="+mn-cs"/>
                        </a:rPr>
                        <a:t>(9) Delete window surface created in (6)</a:t>
                      </a:r>
                    </a:p>
                  </a:txBody>
                  <a:tcPr>
                    <a:solidFill>
                      <a:schemeClr val="accent4">
                        <a:lumMod val="20000"/>
                        <a:lumOff val="80000"/>
                      </a:schemeClr>
                    </a:solidFill>
                  </a:tcPr>
                </a:tc>
              </a:tr>
            </a:tbl>
          </a:graphicData>
        </a:graphic>
      </p:graphicFrame>
      <p:graphicFrame>
        <p:nvGraphicFramePr>
          <p:cNvPr id="12" name="Content Placeholder 9"/>
          <p:cNvGraphicFramePr>
            <a:graphicFrameLocks/>
          </p:cNvGraphicFramePr>
          <p:nvPr>
            <p:extLst>
              <p:ext uri="{D42A27DB-BD31-4B8C-83A1-F6EECF244321}">
                <p14:modId xmlns:p14="http://schemas.microsoft.com/office/powerpoint/2010/main" val="3985369879"/>
              </p:ext>
            </p:extLst>
          </p:nvPr>
        </p:nvGraphicFramePr>
        <p:xfrm>
          <a:off x="4343400" y="5727700"/>
          <a:ext cx="6274018" cy="228600"/>
        </p:xfrm>
        <a:graphic>
          <a:graphicData uri="http://schemas.openxmlformats.org/drawingml/2006/table">
            <a:tbl>
              <a:tblPr firstRow="1" bandRow="1">
                <a:tableStyleId>{5C22544A-7EE6-4342-B048-85BDC9FD1C3A}</a:tableStyleId>
              </a:tblPr>
              <a:tblGrid>
                <a:gridCol w="2356104"/>
                <a:gridCol w="3917914"/>
              </a:tblGrid>
              <a:tr h="0">
                <a:tc>
                  <a:txBody>
                    <a:bodyPr/>
                    <a:lstStyle/>
                    <a:p>
                      <a:endParaRPr lang="en-US" sz="900" b="0" dirty="0" smtClean="0">
                        <a:solidFill>
                          <a:schemeClr val="tx1"/>
                        </a:solidFill>
                      </a:endParaRPr>
                    </a:p>
                  </a:txBody>
                  <a:tcPr>
                    <a:solidFill>
                      <a:schemeClr val="accent1">
                        <a:lumMod val="20000"/>
                        <a:lumOff val="80000"/>
                      </a:schemeClr>
                    </a:solidFill>
                  </a:tcPr>
                </a:tc>
                <a:tc>
                  <a:txBody>
                    <a:bodyPr/>
                    <a:lstStyle/>
                    <a:p>
                      <a:r>
                        <a:rPr lang="en-US" sz="900" b="0" dirty="0" smtClean="0">
                          <a:solidFill>
                            <a:schemeClr val="tx1"/>
                          </a:solidFill>
                        </a:rPr>
                        <a:t>(11) Terminate EGL</a:t>
                      </a:r>
                    </a:p>
                  </a:txBody>
                  <a:tcPr>
                    <a:solidFill>
                      <a:schemeClr val="accent4">
                        <a:lumMod val="20000"/>
                        <a:lumOff val="80000"/>
                      </a:schemeClr>
                    </a:solidFill>
                  </a:tcPr>
                </a:tc>
              </a:tr>
            </a:tbl>
          </a:graphicData>
        </a:graphic>
      </p:graphicFrame>
      <p:sp>
        <p:nvSpPr>
          <p:cNvPr id="13" name="TextBox 1"/>
          <p:cNvSpPr txBox="1">
            <a:spLocks noChangeArrowheads="1"/>
          </p:cNvSpPr>
          <p:nvPr/>
        </p:nvSpPr>
        <p:spPr bwMode="auto">
          <a:xfrm>
            <a:off x="4442079" y="89431"/>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RTM0RC7794GLRE0001SL33E-01-1_WL.pdf</a:t>
            </a:r>
          </a:p>
        </p:txBody>
      </p:sp>
    </p:spTree>
    <p:extLst>
      <p:ext uri="{BB962C8B-B14F-4D97-AF65-F5344CB8AC3E}">
        <p14:creationId xmlns:p14="http://schemas.microsoft.com/office/powerpoint/2010/main" val="4214634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b="1" dirty="0" err="1" smtClean="0"/>
              <a:t>GStreamer</a:t>
            </a:r>
            <a:r>
              <a:rPr lang="en-US" altLang="ja-JP" sz="1200" b="1"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162</a:t>
            </a:fld>
            <a:endParaRPr lang="de-DE" dirty="0"/>
          </a:p>
        </p:txBody>
      </p:sp>
    </p:spTree>
    <p:extLst>
      <p:ext uri="{BB962C8B-B14F-4D97-AF65-F5344CB8AC3E}">
        <p14:creationId xmlns:p14="http://schemas.microsoft.com/office/powerpoint/2010/main" val="1941463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Elements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163</a:t>
            </a:fld>
            <a:endParaRPr lang="de-DE" dirty="0"/>
          </a:p>
        </p:txBody>
      </p:sp>
      <p:sp>
        <p:nvSpPr>
          <p:cNvPr id="4" name="Content Placeholder 3"/>
          <p:cNvSpPr>
            <a:spLocks noGrp="1"/>
          </p:cNvSpPr>
          <p:nvPr>
            <p:ph idx="1"/>
          </p:nvPr>
        </p:nvSpPr>
        <p:spPr>
          <a:xfrm>
            <a:off x="1080000" y="1800000"/>
            <a:ext cx="9000000" cy="3645100"/>
          </a:xfrm>
        </p:spPr>
        <p:txBody>
          <a:bodyPr/>
          <a:lstStyle/>
          <a:p>
            <a:r>
              <a:rPr lang="en-US" sz="1400" dirty="0"/>
              <a:t>Element states</a:t>
            </a:r>
          </a:p>
          <a:p>
            <a:pPr lvl="2"/>
            <a:r>
              <a:rPr lang="en-US" sz="1200" dirty="0"/>
              <a:t>After being created, an element will not actually perform any actions yet. You need to change elements state to make it do something. </a:t>
            </a:r>
            <a:r>
              <a:rPr lang="en-US" sz="1200" dirty="0" err="1"/>
              <a:t>GStreamer</a:t>
            </a:r>
            <a:r>
              <a:rPr lang="en-US" sz="1200" dirty="0"/>
              <a:t> knows four element states, each with a very specific meaning: </a:t>
            </a:r>
          </a:p>
          <a:p>
            <a:pPr lvl="2"/>
            <a:endParaRPr lang="en-US" sz="1200" dirty="0"/>
          </a:p>
          <a:p>
            <a:pPr lvl="2"/>
            <a:endParaRPr lang="en-US" sz="1200" dirty="0"/>
          </a:p>
          <a:p>
            <a:pPr lvl="2"/>
            <a:endParaRPr lang="en-US" sz="1200" dirty="0"/>
          </a:p>
          <a:p>
            <a:pPr lvl="3"/>
            <a:r>
              <a:rPr lang="en-US" sz="1200" dirty="0">
                <a:cs typeface="Courier New" panose="02070309020205020404" pitchFamily="49" charset="0"/>
              </a:rPr>
              <a:t>NULL: this is the default state. No resources are allocated in this state, so, transitioning to it will free all resources.</a:t>
            </a:r>
          </a:p>
          <a:p>
            <a:pPr lvl="3"/>
            <a:r>
              <a:rPr lang="en-US" sz="1200" dirty="0">
                <a:cs typeface="Courier New" panose="02070309020205020404" pitchFamily="49" charset="0"/>
              </a:rPr>
              <a:t>READY: an element has allocated all of its global resources, such as opening devices, allocating buffers and so on. If a stream was previously opened, it should be closed in this state, and position, properties and such should be reset. </a:t>
            </a:r>
          </a:p>
          <a:p>
            <a:pPr lvl="3"/>
            <a:r>
              <a:rPr lang="en-US" sz="1200" dirty="0">
                <a:cs typeface="Courier New" panose="02070309020205020404" pitchFamily="49" charset="0"/>
              </a:rPr>
              <a:t>PAUSE: an element has opened the stream, modify a stream's position, read and process data and such to prepare for playback as soon as state is changed to PLAYING, but it is not allowed to play the data.</a:t>
            </a:r>
          </a:p>
          <a:p>
            <a:pPr lvl="3"/>
            <a:r>
              <a:rPr lang="en-US" sz="1200" dirty="0">
                <a:cs typeface="Courier New" panose="02070309020205020404" pitchFamily="49" charset="0"/>
              </a:rPr>
              <a:t>PLAYING: an element does exactly the same as in the PAUSED state, except that the clock now runs. </a:t>
            </a: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
        <p:nvSpPr>
          <p:cNvPr id="6" name="Oval 5"/>
          <p:cNvSpPr/>
          <p:nvPr/>
        </p:nvSpPr>
        <p:spPr>
          <a:xfrm>
            <a:off x="1857375" y="3038755"/>
            <a:ext cx="1390650" cy="457200"/>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300" b="1" dirty="0" smtClean="0">
                <a:latin typeface="Courier New" panose="02070309020205020404" pitchFamily="49" charset="0"/>
                <a:ea typeface="MS Mincho"/>
                <a:cs typeface="Courier New" panose="02070309020205020404" pitchFamily="49" charset="0"/>
              </a:rPr>
              <a:t>NULL</a:t>
            </a:r>
            <a:endParaRPr lang="en-US" sz="1300" b="1" dirty="0">
              <a:effectLst/>
              <a:latin typeface="Courier New" panose="02070309020205020404" pitchFamily="49" charset="0"/>
              <a:ea typeface="MS Mincho"/>
              <a:cs typeface="Courier New" panose="02070309020205020404" pitchFamily="49" charset="0"/>
            </a:endParaRPr>
          </a:p>
        </p:txBody>
      </p:sp>
      <p:sp>
        <p:nvSpPr>
          <p:cNvPr id="7" name="Oval 6"/>
          <p:cNvSpPr/>
          <p:nvPr/>
        </p:nvSpPr>
        <p:spPr>
          <a:xfrm>
            <a:off x="7315200" y="3038755"/>
            <a:ext cx="1390650" cy="457200"/>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300" b="1" dirty="0" smtClean="0">
                <a:latin typeface="Courier New" panose="02070309020205020404" pitchFamily="49" charset="0"/>
                <a:ea typeface="MS Mincho"/>
                <a:cs typeface="Courier New" panose="02070309020205020404" pitchFamily="49" charset="0"/>
              </a:rPr>
              <a:t>PLAYING</a:t>
            </a:r>
            <a:endParaRPr lang="en-US" sz="1300" b="1" dirty="0">
              <a:effectLst/>
              <a:latin typeface="Courier New" panose="02070309020205020404" pitchFamily="49" charset="0"/>
              <a:ea typeface="MS Mincho"/>
              <a:cs typeface="Courier New" panose="02070309020205020404" pitchFamily="49" charset="0"/>
            </a:endParaRPr>
          </a:p>
        </p:txBody>
      </p:sp>
      <p:sp>
        <p:nvSpPr>
          <p:cNvPr id="8" name="Oval 7"/>
          <p:cNvSpPr/>
          <p:nvPr/>
        </p:nvSpPr>
        <p:spPr>
          <a:xfrm>
            <a:off x="5486400" y="3038755"/>
            <a:ext cx="1390650" cy="457200"/>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300" b="1" dirty="0" smtClean="0">
                <a:latin typeface="Courier New" panose="02070309020205020404" pitchFamily="49" charset="0"/>
                <a:ea typeface="MS Mincho"/>
                <a:cs typeface="Courier New" panose="02070309020205020404" pitchFamily="49" charset="0"/>
              </a:rPr>
              <a:t>PAUSED</a:t>
            </a:r>
            <a:endParaRPr lang="en-US" sz="1300" b="1" dirty="0">
              <a:effectLst/>
              <a:latin typeface="Courier New" panose="02070309020205020404" pitchFamily="49" charset="0"/>
              <a:ea typeface="MS Mincho"/>
              <a:cs typeface="Courier New" panose="02070309020205020404" pitchFamily="49" charset="0"/>
            </a:endParaRPr>
          </a:p>
        </p:txBody>
      </p:sp>
      <p:sp>
        <p:nvSpPr>
          <p:cNvPr id="9" name="Oval 8"/>
          <p:cNvSpPr/>
          <p:nvPr/>
        </p:nvSpPr>
        <p:spPr>
          <a:xfrm>
            <a:off x="3657600" y="3038755"/>
            <a:ext cx="1390650" cy="457200"/>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300" b="1" dirty="0" smtClean="0">
                <a:latin typeface="Courier New" panose="02070309020205020404" pitchFamily="49" charset="0"/>
                <a:ea typeface="MS Mincho"/>
                <a:cs typeface="Courier New" panose="02070309020205020404" pitchFamily="49" charset="0"/>
              </a:rPr>
              <a:t>READY</a:t>
            </a:r>
            <a:endParaRPr lang="en-US" sz="1300" b="1" dirty="0">
              <a:effectLst/>
              <a:latin typeface="Courier New" panose="02070309020205020404" pitchFamily="49" charset="0"/>
              <a:ea typeface="MS Mincho"/>
              <a:cs typeface="Courier New" panose="02070309020205020404" pitchFamily="49" charset="0"/>
            </a:endParaRPr>
          </a:p>
        </p:txBody>
      </p:sp>
      <p:cxnSp>
        <p:nvCxnSpPr>
          <p:cNvPr id="10" name="Straight Arrow Connector 9"/>
          <p:cNvCxnSpPr>
            <a:stCxn id="6" idx="7"/>
            <a:endCxn id="9" idx="1"/>
          </p:cNvCxnSpPr>
          <p:nvPr/>
        </p:nvCxnSpPr>
        <p:spPr>
          <a:xfrm>
            <a:off x="3044369" y="3105710"/>
            <a:ext cx="8168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a:stCxn id="9" idx="3"/>
            <a:endCxn id="6" idx="5"/>
          </p:cNvCxnSpPr>
          <p:nvPr/>
        </p:nvCxnSpPr>
        <p:spPr>
          <a:xfrm flipH="1">
            <a:off x="3044369" y="3429000"/>
            <a:ext cx="816887"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a:stCxn id="9" idx="7"/>
            <a:endCxn id="8" idx="1"/>
          </p:cNvCxnSpPr>
          <p:nvPr/>
        </p:nvCxnSpPr>
        <p:spPr>
          <a:xfrm>
            <a:off x="4844594" y="3105710"/>
            <a:ext cx="8454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8" idx="3"/>
            <a:endCxn id="9" idx="5"/>
          </p:cNvCxnSpPr>
          <p:nvPr/>
        </p:nvCxnSpPr>
        <p:spPr>
          <a:xfrm flipH="1">
            <a:off x="4844594" y="3429000"/>
            <a:ext cx="8454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8" idx="7"/>
            <a:endCxn id="7" idx="1"/>
          </p:cNvCxnSpPr>
          <p:nvPr/>
        </p:nvCxnSpPr>
        <p:spPr>
          <a:xfrm>
            <a:off x="6673394" y="3105710"/>
            <a:ext cx="8454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7" idx="3"/>
            <a:endCxn id="8" idx="5"/>
          </p:cNvCxnSpPr>
          <p:nvPr/>
        </p:nvCxnSpPr>
        <p:spPr>
          <a:xfrm flipH="1">
            <a:off x="6673394" y="3429000"/>
            <a:ext cx="845462" cy="0"/>
          </a:xfrm>
          <a:prstGeom prst="straightConnector1">
            <a:avLst/>
          </a:prstGeom>
          <a:ln>
            <a:solidFill>
              <a:schemeClr val="tx1"/>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34555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Pads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164</a:t>
            </a:fld>
            <a:endParaRPr lang="de-DE" dirty="0"/>
          </a:p>
        </p:txBody>
      </p:sp>
      <p:sp>
        <p:nvSpPr>
          <p:cNvPr id="4" name="Content Placeholder 3"/>
          <p:cNvSpPr>
            <a:spLocks noGrp="1"/>
          </p:cNvSpPr>
          <p:nvPr>
            <p:ph idx="1"/>
          </p:nvPr>
        </p:nvSpPr>
        <p:spPr>
          <a:xfrm>
            <a:off x="1080000" y="1800000"/>
            <a:ext cx="9000000" cy="3469796"/>
          </a:xfrm>
        </p:spPr>
        <p:txBody>
          <a:bodyPr/>
          <a:lstStyle/>
          <a:p>
            <a:r>
              <a:rPr lang="en-US" sz="1800" dirty="0"/>
              <a:t>What capabilities are used for</a:t>
            </a:r>
          </a:p>
          <a:p>
            <a:pPr lvl="2"/>
            <a:r>
              <a:rPr lang="en-US" sz="1580" dirty="0" err="1"/>
              <a:t>Autoplugging</a:t>
            </a:r>
            <a:r>
              <a:rPr lang="en-US" sz="1580" dirty="0"/>
              <a:t>: automatically finding elements to link to a pad based on its capabilities. All </a:t>
            </a:r>
            <a:r>
              <a:rPr lang="en-US" sz="1580" dirty="0" err="1"/>
              <a:t>autopluggers</a:t>
            </a:r>
            <a:r>
              <a:rPr lang="en-US" sz="1580" dirty="0"/>
              <a:t> use this method.</a:t>
            </a:r>
          </a:p>
          <a:p>
            <a:pPr lvl="2"/>
            <a:r>
              <a:rPr lang="en-US" sz="1580" dirty="0"/>
              <a:t>Compatibility detection (caps negotiation): when two pads are linked, </a:t>
            </a:r>
            <a:r>
              <a:rPr lang="en-US" sz="1580" dirty="0" err="1"/>
              <a:t>GStreamer</a:t>
            </a:r>
            <a:r>
              <a:rPr lang="en-US" sz="1580" dirty="0"/>
              <a:t> can verify if the two pads are talking about the same media type.</a:t>
            </a:r>
          </a:p>
          <a:p>
            <a:pPr lvl="2"/>
            <a:r>
              <a:rPr lang="en-US" sz="1580" dirty="0"/>
              <a:t>Metadata: by reading the capabilities from a pad, applications can provide information about the type of media that is being streamed over the pad, which is information about the stream that is currently being played back.</a:t>
            </a:r>
          </a:p>
          <a:p>
            <a:pPr lvl="2"/>
            <a:r>
              <a:rPr lang="en-US" sz="1580" dirty="0"/>
              <a:t>Filtering: an application can use capabilities to limit the possible media types that can stream between two pads to a specific subset of their supported stream types. </a:t>
            </a:r>
            <a:endParaRPr lang="en-US" sz="1580" dirty="0">
              <a:cs typeface="Courier New" panose="02070309020205020404" pitchFamily="49" charset="0"/>
            </a:endParaRP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17675270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Bins and pipelines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165</a:t>
            </a:fld>
            <a:endParaRPr lang="de-DE" dirty="0"/>
          </a:p>
        </p:txBody>
      </p:sp>
      <p:sp>
        <p:nvSpPr>
          <p:cNvPr id="4" name="Content Placeholder 3"/>
          <p:cNvSpPr>
            <a:spLocks noGrp="1"/>
          </p:cNvSpPr>
          <p:nvPr>
            <p:ph idx="1"/>
          </p:nvPr>
        </p:nvSpPr>
        <p:spPr>
          <a:xfrm>
            <a:off x="1080000" y="1800000"/>
            <a:ext cx="9000000" cy="2215991"/>
          </a:xfrm>
        </p:spPr>
        <p:txBody>
          <a:bodyPr/>
          <a:lstStyle/>
          <a:p>
            <a:r>
              <a:rPr lang="en-US" sz="1400" dirty="0"/>
              <a:t>A bin is a container element for a collection of elements.</a:t>
            </a:r>
          </a:p>
          <a:p>
            <a:endParaRPr lang="en-US" sz="1400" dirty="0"/>
          </a:p>
          <a:p>
            <a:endParaRPr lang="en-US" sz="1400" dirty="0"/>
          </a:p>
          <a:p>
            <a:pPr marL="0" indent="0">
              <a:buNone/>
            </a:pPr>
            <a:endParaRPr lang="en-US" sz="1400" dirty="0"/>
          </a:p>
          <a:p>
            <a:r>
              <a:rPr lang="en-US" sz="1400" dirty="0"/>
              <a:t>A pipeline is top-level bin that manages the synchronization and bus messages of the contained elements</a:t>
            </a:r>
            <a:r>
              <a:rPr lang="en-US" sz="1400" dirty="0" smtClean="0"/>
              <a:t>.</a:t>
            </a:r>
            <a:endParaRPr lang="en-US" sz="1400" dirty="0"/>
          </a:p>
        </p:txBody>
      </p:sp>
      <p:pic>
        <p:nvPicPr>
          <p:cNvPr id="5" name="Picture 2" descr="Visualisation of a bin with some elements in i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1" y="2132647"/>
            <a:ext cx="4820322" cy="147129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GStreamer pipeline for a simple ogg play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4114800"/>
            <a:ext cx="5867400" cy="2170641"/>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17665637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Communication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166</a:t>
            </a:fld>
            <a:endParaRPr lang="de-DE" dirty="0"/>
          </a:p>
        </p:txBody>
      </p:sp>
      <p:sp>
        <p:nvSpPr>
          <p:cNvPr id="4" name="Content Placeholder 3"/>
          <p:cNvSpPr>
            <a:spLocks noGrp="1"/>
          </p:cNvSpPr>
          <p:nvPr>
            <p:ph idx="1"/>
          </p:nvPr>
        </p:nvSpPr>
        <p:spPr>
          <a:xfrm>
            <a:off x="1080000" y="1800000"/>
            <a:ext cx="9000000" cy="4451475"/>
          </a:xfrm>
        </p:spPr>
        <p:txBody>
          <a:bodyPr/>
          <a:lstStyle/>
          <a:p>
            <a:r>
              <a:rPr lang="en-US" sz="1400" dirty="0" err="1"/>
              <a:t>GStreamer</a:t>
            </a:r>
            <a:r>
              <a:rPr lang="en-US" sz="1400" dirty="0"/>
              <a:t> provides several mechanisms for communication and data exchange between the application and the pipeline over the bus.</a:t>
            </a:r>
          </a:p>
          <a:p>
            <a:pPr marL="0" indent="0">
              <a:buNone/>
            </a:pPr>
            <a:endParaRPr lang="en-US" sz="1400" dirty="0">
              <a:cs typeface="Courier New" panose="02070309020205020404" pitchFamily="49" charset="0"/>
            </a:endParaRPr>
          </a:p>
          <a:p>
            <a:endParaRPr lang="en-US" sz="1400" dirty="0">
              <a:cs typeface="Courier New" panose="02070309020205020404" pitchFamily="49" charset="0"/>
            </a:endParaRPr>
          </a:p>
          <a:p>
            <a:endParaRPr lang="en-US" sz="1400" dirty="0">
              <a:cs typeface="Courier New" panose="02070309020205020404" pitchFamily="49" charset="0"/>
            </a:endParaRPr>
          </a:p>
          <a:p>
            <a:endParaRPr lang="en-US" sz="1400" dirty="0">
              <a:cs typeface="Courier New" panose="02070309020205020404" pitchFamily="49" charset="0"/>
            </a:endParaRPr>
          </a:p>
          <a:p>
            <a:endParaRPr lang="en-US" sz="1400" dirty="0">
              <a:cs typeface="Courier New" panose="02070309020205020404" pitchFamily="49" charset="0"/>
            </a:endParaRPr>
          </a:p>
          <a:p>
            <a:r>
              <a:rPr lang="en-US" sz="1400" dirty="0">
                <a:cs typeface="Courier New" panose="02070309020205020404" pitchFamily="49" charset="0"/>
              </a:rPr>
              <a:t>Bus</a:t>
            </a:r>
          </a:p>
          <a:p>
            <a:pPr lvl="2"/>
            <a:r>
              <a:rPr lang="en-US" sz="1200" dirty="0"/>
              <a:t>Forward messages from streaming threads to an application in its own thread</a:t>
            </a:r>
          </a:p>
          <a:p>
            <a:pPr lvl="2"/>
            <a:r>
              <a:rPr lang="en-US" sz="1200" dirty="0"/>
              <a:t>When the </a:t>
            </a:r>
            <a:r>
              <a:rPr lang="en-US" sz="1200" dirty="0" err="1"/>
              <a:t>mainloop</a:t>
            </a:r>
            <a:r>
              <a:rPr lang="en-US" sz="1200" dirty="0"/>
              <a:t> is running, the bus will periodically be checked, and the callback (message handler) will be called when any new message is available.</a:t>
            </a:r>
            <a:endParaRPr lang="en-US" sz="1200" dirty="0">
              <a:cs typeface="Courier New" panose="02070309020205020404" pitchFamily="49" charset="0"/>
            </a:endParaRPr>
          </a:p>
        </p:txBody>
      </p:sp>
      <p:pic>
        <p:nvPicPr>
          <p:cNvPr id="5" name="Picture 2" descr="GStreamer pipeline with different communication flow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2346960"/>
            <a:ext cx="6515100" cy="260604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2464673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Communication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167</a:t>
            </a:fld>
            <a:endParaRPr lang="de-DE" dirty="0"/>
          </a:p>
        </p:txBody>
      </p:sp>
      <p:sp>
        <p:nvSpPr>
          <p:cNvPr id="4" name="Content Placeholder 3"/>
          <p:cNvSpPr>
            <a:spLocks noGrp="1"/>
          </p:cNvSpPr>
          <p:nvPr>
            <p:ph idx="1"/>
          </p:nvPr>
        </p:nvSpPr>
        <p:spPr>
          <a:xfrm>
            <a:off x="1080000" y="1800000"/>
            <a:ext cx="9000000" cy="4921540"/>
          </a:xfrm>
        </p:spPr>
        <p:txBody>
          <a:bodyPr/>
          <a:lstStyle/>
          <a:p>
            <a:r>
              <a:rPr lang="en-US" sz="1400" dirty="0"/>
              <a:t>Mechanisms</a:t>
            </a:r>
          </a:p>
          <a:p>
            <a:pPr lvl="2"/>
            <a:r>
              <a:rPr lang="en-US" sz="1200" dirty="0">
                <a:cs typeface="Courier New" panose="02070309020205020404" pitchFamily="49" charset="0"/>
              </a:rPr>
              <a:t>Buffers: </a:t>
            </a:r>
            <a:r>
              <a:rPr lang="en-US" sz="1200" dirty="0"/>
              <a:t>actual media data</a:t>
            </a:r>
            <a:endParaRPr lang="en-US" sz="1200" dirty="0">
              <a:cs typeface="Courier New" panose="02070309020205020404" pitchFamily="49" charset="0"/>
            </a:endParaRPr>
          </a:p>
          <a:p>
            <a:pPr lvl="3"/>
            <a:r>
              <a:rPr lang="en-US" sz="1200" dirty="0">
                <a:cs typeface="Courier New" panose="02070309020205020404" pitchFamily="49" charset="0"/>
              </a:rPr>
              <a:t>Pass streaming data from sources to sinks elements (downstream) in the pipeline</a:t>
            </a:r>
          </a:p>
          <a:p>
            <a:pPr lvl="3"/>
            <a:r>
              <a:rPr lang="en-US" sz="1200" dirty="0">
                <a:cs typeface="Courier New" panose="02070309020205020404" pitchFamily="49" charset="0"/>
              </a:rPr>
              <a:t>Consists of Pointers to memory objects, A timestamp, A </a:t>
            </a:r>
            <a:r>
              <a:rPr lang="en-US" sz="1200" dirty="0" err="1">
                <a:cs typeface="Courier New" panose="02070309020205020404" pitchFamily="49" charset="0"/>
              </a:rPr>
              <a:t>refcount</a:t>
            </a:r>
            <a:r>
              <a:rPr lang="en-US" sz="1200" dirty="0">
                <a:cs typeface="Courier New" panose="02070309020205020404" pitchFamily="49" charset="0"/>
              </a:rPr>
              <a:t> that indicates how many elements are using this buffer, and Buffer flags. </a:t>
            </a:r>
          </a:p>
          <a:p>
            <a:pPr lvl="2"/>
            <a:r>
              <a:rPr lang="en-US" sz="1200" dirty="0">
                <a:cs typeface="Courier New" panose="02070309020205020404" pitchFamily="49" charset="0"/>
              </a:rPr>
              <a:t>Events: control information such as seeking, flushes, end-of-stream notifications and so on.</a:t>
            </a:r>
          </a:p>
          <a:p>
            <a:pPr lvl="3"/>
            <a:r>
              <a:rPr lang="en-US" sz="1200" dirty="0">
                <a:cs typeface="Courier New" panose="02070309020205020404" pitchFamily="49" charset="0"/>
              </a:rPr>
              <a:t>Sent between elements (upstream and downstream) or from the application to elements</a:t>
            </a:r>
          </a:p>
          <a:p>
            <a:pPr lvl="2"/>
            <a:r>
              <a:rPr lang="en-US" sz="1200" dirty="0">
                <a:cs typeface="Courier New" panose="02070309020205020404" pitchFamily="49" charset="0"/>
              </a:rPr>
              <a:t>Messages: information such as errors, tags, state changes, buffering state, redirects etc. </a:t>
            </a:r>
          </a:p>
          <a:p>
            <a:pPr lvl="3"/>
            <a:r>
              <a:rPr lang="en-US" sz="1200" dirty="0">
                <a:cs typeface="Courier New" panose="02070309020205020404" pitchFamily="49" charset="0"/>
              </a:rPr>
              <a:t>Posted by elements on the pipeline's message bus, where they will be held for collection by the application</a:t>
            </a:r>
          </a:p>
          <a:p>
            <a:pPr lvl="3"/>
            <a:r>
              <a:rPr lang="en-US" sz="1200" dirty="0">
                <a:cs typeface="Courier New" panose="02070309020205020404" pitchFamily="49" charset="0"/>
              </a:rPr>
              <a:t>Consists of message source (which element emits), type and timestamp.</a:t>
            </a:r>
          </a:p>
          <a:p>
            <a:pPr lvl="2"/>
            <a:r>
              <a:rPr lang="en-US" sz="1200" dirty="0">
                <a:cs typeface="Courier New" panose="02070309020205020404" pitchFamily="49" charset="0"/>
              </a:rPr>
              <a:t>Queries</a:t>
            </a:r>
          </a:p>
          <a:p>
            <a:pPr lvl="3"/>
            <a:r>
              <a:rPr lang="en-US" sz="1200" dirty="0">
                <a:cs typeface="Courier New" panose="02070309020205020404" pitchFamily="49" charset="0"/>
              </a:rPr>
              <a:t>Allow applications to request information such as duration or current playback position from the pipeline, always answered synchronously</a:t>
            </a:r>
          </a:p>
          <a:p>
            <a:pPr lvl="3"/>
            <a:r>
              <a:rPr lang="en-US" sz="1200" dirty="0">
                <a:cs typeface="Courier New" panose="02070309020205020404" pitchFamily="49" charset="0"/>
              </a:rPr>
              <a:t>Allow elements to request information from their peer elements (such as the file size or duration), can be used both ways within a pipeline.</a:t>
            </a:r>
          </a:p>
          <a:p>
            <a:endParaRPr lang="en-US" sz="1200"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19351409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Higher-level interfaces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168</a:t>
            </a:fld>
            <a:endParaRPr lang="de-DE" dirty="0"/>
          </a:p>
        </p:txBody>
      </p:sp>
      <p:sp>
        <p:nvSpPr>
          <p:cNvPr id="4" name="Content Placeholder 3"/>
          <p:cNvSpPr>
            <a:spLocks noGrp="1"/>
          </p:cNvSpPr>
          <p:nvPr>
            <p:ph idx="1"/>
          </p:nvPr>
        </p:nvSpPr>
        <p:spPr>
          <a:xfrm>
            <a:off x="1080000" y="1800000"/>
            <a:ext cx="9000000" cy="3559116"/>
          </a:xfrm>
        </p:spPr>
        <p:txBody>
          <a:bodyPr/>
          <a:lstStyle/>
          <a:p>
            <a:r>
              <a:rPr lang="en-US" sz="1400" dirty="0"/>
              <a:t>Playback Components: to simplify an media playback application development by integrating with a </a:t>
            </a:r>
            <a:r>
              <a:rPr lang="en-US" sz="1400" dirty="0" err="1"/>
              <a:t>GStreamer</a:t>
            </a:r>
            <a:r>
              <a:rPr lang="en-US" sz="1400" dirty="0"/>
              <a:t> pipeline.</a:t>
            </a:r>
          </a:p>
          <a:p>
            <a:pPr lvl="2"/>
            <a:r>
              <a:rPr lang="en-US" sz="1200" dirty="0" err="1">
                <a:cs typeface="Courier New" panose="02070309020205020404" pitchFamily="49" charset="0"/>
              </a:rPr>
              <a:t>Playbin</a:t>
            </a:r>
            <a:r>
              <a:rPr lang="en-US" sz="1200" dirty="0">
                <a:cs typeface="Courier New" panose="02070309020205020404" pitchFamily="49" charset="0"/>
              </a:rPr>
              <a:t>: simple playback of media</a:t>
            </a:r>
          </a:p>
          <a:p>
            <a:pPr lvl="3"/>
            <a:r>
              <a:rPr lang="en-US" sz="1200" dirty="0">
                <a:cs typeface="Courier New" panose="02070309020205020404" pitchFamily="49" charset="0"/>
              </a:rPr>
              <a:t>Settable video and audio output (using the “video-sink” and “audio-sink” properties).</a:t>
            </a:r>
          </a:p>
          <a:p>
            <a:pPr lvl="3"/>
            <a:r>
              <a:rPr lang="en-US" sz="1200" dirty="0">
                <a:cs typeface="Courier New" panose="02070309020205020404" pitchFamily="49" charset="0"/>
              </a:rPr>
              <a:t>Mostly controllable and </a:t>
            </a:r>
            <a:r>
              <a:rPr lang="en-US" sz="1200" dirty="0" err="1">
                <a:cs typeface="Courier New" panose="02070309020205020404" pitchFamily="49" charset="0"/>
              </a:rPr>
              <a:t>trackable</a:t>
            </a:r>
            <a:r>
              <a:rPr lang="en-US" sz="1200" dirty="0">
                <a:cs typeface="Courier New" panose="02070309020205020404" pitchFamily="49" charset="0"/>
              </a:rPr>
              <a:t> as a </a:t>
            </a:r>
            <a:r>
              <a:rPr lang="en-US" sz="1200" dirty="0" err="1">
                <a:cs typeface="Courier New" panose="02070309020205020404" pitchFamily="49" charset="0"/>
              </a:rPr>
              <a:t>GstElement</a:t>
            </a:r>
            <a:r>
              <a:rPr lang="en-US" sz="1200" dirty="0">
                <a:cs typeface="Courier New" panose="02070309020205020404" pitchFamily="49" charset="0"/>
              </a:rPr>
              <a:t>, including error handling, </a:t>
            </a:r>
            <a:r>
              <a:rPr lang="en-US" sz="1200" dirty="0" err="1">
                <a:cs typeface="Courier New" panose="02070309020205020404" pitchFamily="49" charset="0"/>
              </a:rPr>
              <a:t>eos</a:t>
            </a:r>
            <a:r>
              <a:rPr lang="en-US" sz="1200" dirty="0">
                <a:cs typeface="Courier New" panose="02070309020205020404" pitchFamily="49" charset="0"/>
              </a:rPr>
              <a:t> handling, tag handling, state handling (through the </a:t>
            </a:r>
            <a:r>
              <a:rPr lang="en-US" sz="1200" dirty="0" err="1">
                <a:cs typeface="Courier New" panose="02070309020205020404" pitchFamily="49" charset="0"/>
              </a:rPr>
              <a:t>GstBus</a:t>
            </a:r>
            <a:r>
              <a:rPr lang="en-US" sz="1200" dirty="0">
                <a:cs typeface="Courier New" panose="02070309020205020404" pitchFamily="49" charset="0"/>
              </a:rPr>
              <a:t>), media position handling and seeking.</a:t>
            </a:r>
          </a:p>
          <a:p>
            <a:pPr lvl="3"/>
            <a:r>
              <a:rPr lang="en-US" sz="1200" dirty="0">
                <a:cs typeface="Courier New" panose="02070309020205020404" pitchFamily="49" charset="0"/>
              </a:rPr>
              <a:t>Buffers network-sources, with buffer fullness notifications being passed through the </a:t>
            </a:r>
            <a:r>
              <a:rPr lang="en-US" sz="1200" dirty="0" err="1">
                <a:cs typeface="Courier New" panose="02070309020205020404" pitchFamily="49" charset="0"/>
              </a:rPr>
              <a:t>GstBus</a:t>
            </a:r>
            <a:r>
              <a:rPr lang="en-US" sz="1200" dirty="0">
                <a:cs typeface="Courier New" panose="02070309020205020404" pitchFamily="49" charset="0"/>
              </a:rPr>
              <a:t>.</a:t>
            </a:r>
          </a:p>
          <a:p>
            <a:pPr lvl="3"/>
            <a:r>
              <a:rPr lang="en-US" sz="1200" dirty="0">
                <a:cs typeface="Courier New" panose="02070309020205020404" pitchFamily="49" charset="0"/>
              </a:rPr>
              <a:t>Supports visualizations for audio-only media.</a:t>
            </a:r>
          </a:p>
          <a:p>
            <a:pPr lvl="3"/>
            <a:r>
              <a:rPr lang="en-US" sz="1200" dirty="0">
                <a:cs typeface="Courier New" panose="02070309020205020404" pitchFamily="49" charset="0"/>
              </a:rPr>
              <a:t>Supports subtitles, both in the media as well as from separate files. For separate subtitle files, use the “</a:t>
            </a:r>
            <a:r>
              <a:rPr lang="en-US" sz="1200" dirty="0" err="1">
                <a:cs typeface="Courier New" panose="02070309020205020404" pitchFamily="49" charset="0"/>
              </a:rPr>
              <a:t>suburi</a:t>
            </a:r>
            <a:r>
              <a:rPr lang="en-US" sz="1200" dirty="0">
                <a:cs typeface="Courier New" panose="02070309020205020404" pitchFamily="49" charset="0"/>
              </a:rPr>
              <a:t>” property.</a:t>
            </a:r>
          </a:p>
          <a:p>
            <a:pPr lvl="3"/>
            <a:r>
              <a:rPr lang="en-US" sz="1200" dirty="0">
                <a:cs typeface="Courier New" panose="02070309020205020404" pitchFamily="49" charset="0"/>
              </a:rPr>
              <a:t>Supports stream selection and disabling. If your media has multiple audio or subtitle tracks, you can dynamically choose which one to play back, or decide to turn it off altogether (which is especially useful to turn off subtitles). For each of those, use the “current-text” and other related properties. </a:t>
            </a: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25252925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Higher-level interfaces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169</a:t>
            </a:fld>
            <a:endParaRPr lang="de-DE" dirty="0"/>
          </a:p>
        </p:txBody>
      </p:sp>
      <p:sp>
        <p:nvSpPr>
          <p:cNvPr id="4" name="Content Placeholder 3"/>
          <p:cNvSpPr>
            <a:spLocks noGrp="1"/>
          </p:cNvSpPr>
          <p:nvPr>
            <p:ph idx="1"/>
          </p:nvPr>
        </p:nvSpPr>
        <p:spPr>
          <a:xfrm>
            <a:off x="1080000" y="1800000"/>
            <a:ext cx="9000000" cy="3429144"/>
          </a:xfrm>
        </p:spPr>
        <p:txBody>
          <a:bodyPr/>
          <a:lstStyle/>
          <a:p>
            <a:r>
              <a:rPr lang="en-US" dirty="0"/>
              <a:t>Playback Components</a:t>
            </a:r>
          </a:p>
          <a:p>
            <a:pPr lvl="2"/>
            <a:r>
              <a:rPr lang="en-US" sz="1400" dirty="0" err="1">
                <a:cs typeface="Courier New" panose="02070309020205020404" pitchFamily="49" charset="0"/>
              </a:rPr>
              <a:t>Decodebin</a:t>
            </a:r>
            <a:r>
              <a:rPr lang="en-US" sz="1400" dirty="0">
                <a:cs typeface="Courier New" panose="02070309020205020404" pitchFamily="49" charset="0"/>
              </a:rPr>
              <a:t>: a more flexible </a:t>
            </a:r>
            <a:r>
              <a:rPr lang="en-US" sz="1400" dirty="0" err="1">
                <a:cs typeface="Courier New" panose="02070309020205020404" pitchFamily="49" charset="0"/>
              </a:rPr>
              <a:t>autoplugger</a:t>
            </a:r>
            <a:r>
              <a:rPr lang="en-US" sz="1400" dirty="0">
                <a:cs typeface="Courier New" panose="02070309020205020404" pitchFamily="49" charset="0"/>
              </a:rPr>
              <a:t> that could be used to add more advanced features</a:t>
            </a:r>
            <a:r>
              <a:rPr lang="en-US" sz="1400" dirty="0"/>
              <a:t>, such as playlist support, crossfading of audio tracks and so on.</a:t>
            </a:r>
          </a:p>
          <a:p>
            <a:pPr lvl="3"/>
            <a:r>
              <a:rPr lang="en-US" sz="1400" dirty="0"/>
              <a:t>Supports the following features</a:t>
            </a:r>
          </a:p>
          <a:p>
            <a:pPr lvl="4"/>
            <a:r>
              <a:rPr lang="en-US" sz="1200" dirty="0"/>
              <a:t>Can decode an unlimited number of contained streams to decoded output pads.</a:t>
            </a:r>
          </a:p>
          <a:p>
            <a:pPr lvl="4"/>
            <a:r>
              <a:rPr lang="en-US" sz="1200" dirty="0"/>
              <a:t>Is handled as a </a:t>
            </a:r>
            <a:r>
              <a:rPr lang="en-US" sz="1200" dirty="0" err="1"/>
              <a:t>GstElement</a:t>
            </a:r>
            <a:r>
              <a:rPr lang="en-US" sz="1200" dirty="0"/>
              <a:t> in all ways, including tag or error forwarding and state handling. </a:t>
            </a:r>
          </a:p>
          <a:p>
            <a:pPr lvl="3"/>
            <a:r>
              <a:rPr lang="en-US" sz="1400" dirty="0"/>
              <a:t>Does not do and is not intended to do</a:t>
            </a:r>
            <a:endParaRPr lang="en-US" sz="1400" dirty="0">
              <a:cs typeface="Courier New" panose="02070309020205020404" pitchFamily="49" charset="0"/>
            </a:endParaRPr>
          </a:p>
          <a:p>
            <a:pPr lvl="4"/>
            <a:r>
              <a:rPr lang="en-US" sz="1200" dirty="0"/>
              <a:t>Taking care of input streams with a known media type (e.g. a DVD, an audio-CD or such).</a:t>
            </a:r>
          </a:p>
          <a:p>
            <a:pPr lvl="4"/>
            <a:r>
              <a:rPr lang="en-US" sz="1200" dirty="0"/>
              <a:t>Selection of streams (e.g. which audio track to play in case of multi-language media streams).</a:t>
            </a:r>
          </a:p>
          <a:p>
            <a:pPr lvl="4"/>
            <a:r>
              <a:rPr lang="en-US" sz="1200" dirty="0"/>
              <a:t>Overlaying subtitles over a decoded video stream</a:t>
            </a:r>
            <a:r>
              <a:rPr lang="en-US" sz="1200" dirty="0" smtClean="0"/>
              <a:t>.</a:t>
            </a:r>
            <a:endParaRPr lang="en-US" sz="1400" dirty="0">
              <a:cs typeface="Courier New" panose="02070309020205020404" pitchFamily="49" charset="0"/>
            </a:endParaRP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24168759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Global architecture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a:t>
            </a:fld>
            <a:endParaRPr lang="de-DE" dirty="0"/>
          </a:p>
        </p:txBody>
      </p:sp>
      <p:pic>
        <p:nvPicPr>
          <p:cNvPr id="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8300" y="1695450"/>
            <a:ext cx="8267700" cy="462922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TextBox 1"/>
          <p:cNvSpPr txBox="1">
            <a:spLocks noChangeArrowheads="1"/>
          </p:cNvSpPr>
          <p:nvPr/>
        </p:nvSpPr>
        <p:spPr bwMode="auto">
          <a:xfrm>
            <a:off x="62484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
        <p:nvSpPr>
          <p:cNvPr id="4" name="Rectangle 3"/>
          <p:cNvSpPr/>
          <p:nvPr/>
        </p:nvSpPr>
        <p:spPr>
          <a:xfrm>
            <a:off x="0" y="-16133"/>
            <a:ext cx="2646878" cy="276999"/>
          </a:xfrm>
          <a:prstGeom prst="rect">
            <a:avLst/>
          </a:prstGeom>
        </p:spPr>
        <p:txBody>
          <a:bodyPr wrap="none">
            <a:spAutoFit/>
          </a:bodyPr>
          <a:lstStyle/>
          <a:p>
            <a:r>
              <a:rPr lang="en-US" altLang="ja-JP" sz="1200" dirty="0"/>
              <a:t>Explanation about Embedded Linux </a:t>
            </a:r>
          </a:p>
        </p:txBody>
      </p:sp>
      <p:sp>
        <p:nvSpPr>
          <p:cNvPr id="5" name="Right Brace 4"/>
          <p:cNvSpPr/>
          <p:nvPr/>
        </p:nvSpPr>
        <p:spPr>
          <a:xfrm>
            <a:off x="10104249" y="1712240"/>
            <a:ext cx="228600" cy="3181350"/>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Right Brace 7"/>
          <p:cNvSpPr/>
          <p:nvPr/>
        </p:nvSpPr>
        <p:spPr>
          <a:xfrm>
            <a:off x="10104249" y="5096559"/>
            <a:ext cx="228600" cy="1075641"/>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angle 8"/>
          <p:cNvSpPr/>
          <p:nvPr/>
        </p:nvSpPr>
        <p:spPr>
          <a:xfrm>
            <a:off x="10332849" y="3164415"/>
            <a:ext cx="1255472" cy="338554"/>
          </a:xfrm>
          <a:prstGeom prst="rect">
            <a:avLst/>
          </a:prstGeom>
        </p:spPr>
        <p:txBody>
          <a:bodyPr wrap="none">
            <a:spAutoFit/>
          </a:bodyPr>
          <a:lstStyle/>
          <a:p>
            <a:r>
              <a:rPr lang="en-US" altLang="ja-JP" sz="1600" dirty="0" smtClean="0"/>
              <a:t>User Space</a:t>
            </a:r>
            <a:endParaRPr lang="en-US" altLang="ja-JP" sz="1600" dirty="0"/>
          </a:p>
        </p:txBody>
      </p:sp>
      <p:sp>
        <p:nvSpPr>
          <p:cNvPr id="10" name="Rectangle 9"/>
          <p:cNvSpPr/>
          <p:nvPr/>
        </p:nvSpPr>
        <p:spPr>
          <a:xfrm>
            <a:off x="10363200" y="5486400"/>
            <a:ext cx="1414170" cy="338554"/>
          </a:xfrm>
          <a:prstGeom prst="rect">
            <a:avLst/>
          </a:prstGeom>
        </p:spPr>
        <p:txBody>
          <a:bodyPr wrap="none">
            <a:spAutoFit/>
          </a:bodyPr>
          <a:lstStyle/>
          <a:p>
            <a:r>
              <a:rPr lang="en-US" altLang="ja-JP" sz="1600" dirty="0" smtClean="0"/>
              <a:t>Kernel Space</a:t>
            </a:r>
            <a:endParaRPr lang="en-US" altLang="ja-JP" sz="1600" dirty="0"/>
          </a:p>
        </p:txBody>
      </p:sp>
    </p:spTree>
    <p:extLst>
      <p:ext uri="{BB962C8B-B14F-4D97-AF65-F5344CB8AC3E}">
        <p14:creationId xmlns:p14="http://schemas.microsoft.com/office/powerpoint/2010/main" val="5490553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Higher-level interfaces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170</a:t>
            </a:fld>
            <a:endParaRPr lang="de-DE" dirty="0"/>
          </a:p>
        </p:txBody>
      </p:sp>
      <p:sp>
        <p:nvSpPr>
          <p:cNvPr id="4" name="Content Placeholder 3"/>
          <p:cNvSpPr>
            <a:spLocks noGrp="1"/>
          </p:cNvSpPr>
          <p:nvPr>
            <p:ph idx="1"/>
          </p:nvPr>
        </p:nvSpPr>
        <p:spPr>
          <a:xfrm>
            <a:off x="1080000" y="1800000"/>
            <a:ext cx="9000000" cy="2873800"/>
          </a:xfrm>
        </p:spPr>
        <p:txBody>
          <a:bodyPr/>
          <a:lstStyle/>
          <a:p>
            <a:r>
              <a:rPr lang="en-US" sz="1400" dirty="0"/>
              <a:t>Playback Components</a:t>
            </a:r>
          </a:p>
          <a:p>
            <a:pPr lvl="2"/>
            <a:r>
              <a:rPr lang="en-US" sz="1200" dirty="0" err="1">
                <a:cs typeface="Courier New" panose="02070309020205020404" pitchFamily="49" charset="0"/>
              </a:rPr>
              <a:t>URIDecodebin</a:t>
            </a:r>
            <a:r>
              <a:rPr lang="en-US" sz="1200" dirty="0">
                <a:cs typeface="Courier New" panose="02070309020205020404" pitchFamily="49" charset="0"/>
              </a:rPr>
              <a:t>: </a:t>
            </a:r>
            <a:r>
              <a:rPr lang="en-US" sz="1200" dirty="0"/>
              <a:t>similar to </a:t>
            </a:r>
            <a:r>
              <a:rPr lang="en-US" sz="1200" dirty="0" err="1"/>
              <a:t>decodebin</a:t>
            </a:r>
            <a:r>
              <a:rPr lang="en-US" sz="1200" dirty="0"/>
              <a:t>, only that it automatically plugs a source plugin based on the protocol of the URI given. </a:t>
            </a:r>
          </a:p>
          <a:p>
            <a:pPr lvl="3"/>
            <a:r>
              <a:rPr lang="en-US" sz="1200" dirty="0">
                <a:cs typeface="Courier New" panose="02070309020205020404" pitchFamily="49" charset="0"/>
              </a:rPr>
              <a:t>The buffer-size property allows you to configure a maximum size in bytes for the buffer element.</a:t>
            </a:r>
          </a:p>
          <a:p>
            <a:pPr lvl="3"/>
            <a:r>
              <a:rPr lang="en-US" sz="1200" dirty="0">
                <a:cs typeface="Courier New" panose="02070309020205020404" pitchFamily="49" charset="0"/>
              </a:rPr>
              <a:t>The buffer-duration property allows you to configure a maximum size in time for the buffer element. The time will be estimated based on the bitrate of the network.</a:t>
            </a:r>
          </a:p>
          <a:p>
            <a:pPr lvl="3"/>
            <a:r>
              <a:rPr lang="en-US" sz="1200" dirty="0">
                <a:cs typeface="Courier New" panose="02070309020205020404" pitchFamily="49" charset="0"/>
              </a:rPr>
              <a:t>With the download property you can enable the download buffering method as described in the section called “Download buffering ”. Setting this option to TRUE will only enable download buffering for selected formats such as </a:t>
            </a:r>
            <a:r>
              <a:rPr lang="en-US" sz="1200" dirty="0" err="1">
                <a:cs typeface="Courier New" panose="02070309020205020404" pitchFamily="49" charset="0"/>
              </a:rPr>
              <a:t>quicktime</a:t>
            </a:r>
            <a:r>
              <a:rPr lang="en-US" sz="1200" dirty="0">
                <a:cs typeface="Courier New" panose="02070309020205020404" pitchFamily="49" charset="0"/>
              </a:rPr>
              <a:t>, flash video, </a:t>
            </a:r>
            <a:r>
              <a:rPr lang="en-US" sz="1200" dirty="0" err="1">
                <a:cs typeface="Courier New" panose="02070309020205020404" pitchFamily="49" charset="0"/>
              </a:rPr>
              <a:t>avi</a:t>
            </a:r>
            <a:r>
              <a:rPr lang="en-US" sz="1200" dirty="0">
                <a:cs typeface="Courier New" panose="02070309020205020404" pitchFamily="49" charset="0"/>
              </a:rPr>
              <a:t> and </a:t>
            </a:r>
            <a:r>
              <a:rPr lang="en-US" sz="1200" dirty="0" err="1">
                <a:cs typeface="Courier New" panose="02070309020205020404" pitchFamily="49" charset="0"/>
              </a:rPr>
              <a:t>webm</a:t>
            </a:r>
            <a:r>
              <a:rPr lang="en-US" sz="1200" dirty="0">
                <a:cs typeface="Courier New" panose="02070309020205020404" pitchFamily="49" charset="0"/>
              </a:rPr>
              <a:t>.</a:t>
            </a:r>
          </a:p>
          <a:p>
            <a:pPr lvl="3"/>
            <a:r>
              <a:rPr lang="en-US" sz="1200" dirty="0">
                <a:cs typeface="Courier New" panose="02070309020205020404" pitchFamily="49" charset="0"/>
              </a:rPr>
              <a:t>You can also enable buffering on the parsed/</a:t>
            </a:r>
            <a:r>
              <a:rPr lang="en-US" sz="1200" dirty="0" err="1">
                <a:cs typeface="Courier New" panose="02070309020205020404" pitchFamily="49" charset="0"/>
              </a:rPr>
              <a:t>demuxed</a:t>
            </a:r>
            <a:r>
              <a:rPr lang="en-US" sz="1200" dirty="0">
                <a:cs typeface="Courier New" panose="02070309020205020404" pitchFamily="49" charset="0"/>
              </a:rPr>
              <a:t> data with the use-buffering property. This is interesting to enable buffering on slower random access media such as a network file server.</a:t>
            </a: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36971325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Higher-level interfaces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171</a:t>
            </a:fld>
            <a:endParaRPr lang="de-DE" dirty="0"/>
          </a:p>
        </p:txBody>
      </p:sp>
      <p:sp>
        <p:nvSpPr>
          <p:cNvPr id="4" name="Content Placeholder 3"/>
          <p:cNvSpPr>
            <a:spLocks noGrp="1"/>
          </p:cNvSpPr>
          <p:nvPr>
            <p:ph idx="1"/>
          </p:nvPr>
        </p:nvSpPr>
        <p:spPr>
          <a:xfrm>
            <a:off x="1080000" y="1800000"/>
            <a:ext cx="9000000" cy="3078984"/>
          </a:xfrm>
        </p:spPr>
        <p:txBody>
          <a:bodyPr/>
          <a:lstStyle/>
          <a:p>
            <a:r>
              <a:rPr lang="en-US" sz="1400" dirty="0"/>
              <a:t>Playback Components</a:t>
            </a:r>
          </a:p>
          <a:p>
            <a:pPr lvl="2"/>
            <a:r>
              <a:rPr lang="en-US" sz="1200" dirty="0" err="1">
                <a:cs typeface="Courier New" panose="02070309020205020404" pitchFamily="49" charset="0"/>
              </a:rPr>
              <a:t>Playsink</a:t>
            </a:r>
            <a:r>
              <a:rPr lang="en-US" sz="1200" dirty="0">
                <a:cs typeface="Courier New" panose="02070309020205020404" pitchFamily="49" charset="0"/>
              </a:rPr>
              <a:t>: </a:t>
            </a:r>
            <a:r>
              <a:rPr lang="en-US" sz="1200" dirty="0"/>
              <a:t>a powerful sink element, with request pads for raw decoded audio, video and text and it will configure itself to play the media streams.</a:t>
            </a:r>
          </a:p>
          <a:p>
            <a:pPr lvl="3"/>
            <a:r>
              <a:rPr lang="en-US" sz="1200" dirty="0">
                <a:cs typeface="Courier New" panose="02070309020205020404" pitchFamily="49" charset="0"/>
              </a:rPr>
              <a:t>It exposes </a:t>
            </a:r>
            <a:r>
              <a:rPr lang="en-US" sz="1200" dirty="0" err="1">
                <a:cs typeface="Courier New" panose="02070309020205020404" pitchFamily="49" charset="0"/>
              </a:rPr>
              <a:t>GstStreamVolume</a:t>
            </a:r>
            <a:r>
              <a:rPr lang="en-US" sz="1200" dirty="0">
                <a:cs typeface="Courier New" panose="02070309020205020404" pitchFamily="49" charset="0"/>
              </a:rPr>
              <a:t>, </a:t>
            </a:r>
            <a:r>
              <a:rPr lang="en-US" sz="1200" dirty="0" err="1">
                <a:cs typeface="Courier New" panose="02070309020205020404" pitchFamily="49" charset="0"/>
              </a:rPr>
              <a:t>GstVideoOverlay</a:t>
            </a:r>
            <a:r>
              <a:rPr lang="en-US" sz="1200" dirty="0">
                <a:cs typeface="Courier New" panose="02070309020205020404" pitchFamily="49" charset="0"/>
              </a:rPr>
              <a:t>, </a:t>
            </a:r>
            <a:r>
              <a:rPr lang="en-US" sz="1200" dirty="0" err="1">
                <a:cs typeface="Courier New" panose="02070309020205020404" pitchFamily="49" charset="0"/>
              </a:rPr>
              <a:t>GstNavigation</a:t>
            </a:r>
            <a:r>
              <a:rPr lang="en-US" sz="1200" dirty="0">
                <a:cs typeface="Courier New" panose="02070309020205020404" pitchFamily="49" charset="0"/>
              </a:rPr>
              <a:t> and </a:t>
            </a:r>
            <a:r>
              <a:rPr lang="en-US" sz="1200" dirty="0" err="1">
                <a:cs typeface="Courier New" panose="02070309020205020404" pitchFamily="49" charset="0"/>
              </a:rPr>
              <a:t>GstColorBalance</a:t>
            </a:r>
            <a:r>
              <a:rPr lang="en-US" sz="1200" dirty="0">
                <a:cs typeface="Courier New" panose="02070309020205020404" pitchFamily="49" charset="0"/>
              </a:rPr>
              <a:t> interfaces and automatically plugs software elements to implement the interfaces when needed.</a:t>
            </a:r>
          </a:p>
          <a:p>
            <a:pPr lvl="3"/>
            <a:r>
              <a:rPr lang="en-US" sz="1200" dirty="0">
                <a:cs typeface="Courier New" panose="02070309020205020404" pitchFamily="49" charset="0"/>
              </a:rPr>
              <a:t>It will automatically plug conversion elements.</a:t>
            </a:r>
          </a:p>
          <a:p>
            <a:pPr lvl="3"/>
            <a:r>
              <a:rPr lang="en-US" sz="1200" dirty="0">
                <a:cs typeface="Courier New" panose="02070309020205020404" pitchFamily="49" charset="0"/>
              </a:rPr>
              <a:t>Can optionally render visualizations when there is no video input.</a:t>
            </a:r>
          </a:p>
          <a:p>
            <a:pPr lvl="3"/>
            <a:r>
              <a:rPr lang="en-US" sz="1200" dirty="0">
                <a:cs typeface="Courier New" panose="02070309020205020404" pitchFamily="49" charset="0"/>
              </a:rPr>
              <a:t>Configurable sink elements.</a:t>
            </a:r>
          </a:p>
          <a:p>
            <a:pPr lvl="3"/>
            <a:r>
              <a:rPr lang="en-US" sz="1200" dirty="0">
                <a:cs typeface="Courier New" panose="02070309020205020404" pitchFamily="49" charset="0"/>
              </a:rPr>
              <a:t>Configurable audio/video sync offset to fine-tune synchronization in badly </a:t>
            </a:r>
            <a:r>
              <a:rPr lang="en-US" sz="1200" dirty="0" err="1">
                <a:cs typeface="Courier New" panose="02070309020205020404" pitchFamily="49" charset="0"/>
              </a:rPr>
              <a:t>muxed</a:t>
            </a:r>
            <a:r>
              <a:rPr lang="en-US" sz="1200" dirty="0">
                <a:cs typeface="Courier New" panose="02070309020205020404" pitchFamily="49" charset="0"/>
              </a:rPr>
              <a:t> files.</a:t>
            </a:r>
          </a:p>
          <a:p>
            <a:pPr lvl="3"/>
            <a:r>
              <a:rPr lang="en-US" sz="1200" dirty="0">
                <a:cs typeface="Courier New" panose="02070309020205020404" pitchFamily="49" charset="0"/>
              </a:rPr>
              <a:t>Support for taking a snapshot of the last video frame.</a:t>
            </a:r>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http://gstreamer.freedesktop.org/data/doc/gstreamer/head/manual/manual.pdf</a:t>
            </a:r>
          </a:p>
        </p:txBody>
      </p:sp>
    </p:spTree>
    <p:extLst>
      <p:ext uri="{BB962C8B-B14F-4D97-AF65-F5344CB8AC3E}">
        <p14:creationId xmlns:p14="http://schemas.microsoft.com/office/powerpoint/2010/main" val="3571889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Hello world with </a:t>
            </a:r>
            <a:r>
              <a:rPr lang="en-US" altLang="ja-JP" dirty="0" err="1"/>
              <a:t>playbin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172</a:t>
            </a:fld>
            <a:endParaRPr lang="de-DE" dirty="0"/>
          </a:p>
        </p:txBody>
      </p:sp>
      <p:sp>
        <p:nvSpPr>
          <p:cNvPr id="4" name="Content Placeholder 3"/>
          <p:cNvSpPr>
            <a:spLocks noGrp="1"/>
          </p:cNvSpPr>
          <p:nvPr>
            <p:ph idx="1"/>
          </p:nvPr>
        </p:nvSpPr>
        <p:spPr>
          <a:xfrm>
            <a:off x="1080000" y="1800000"/>
            <a:ext cx="9000000" cy="747897"/>
          </a:xfrm>
        </p:spPr>
        <p:txBody>
          <a:bodyPr/>
          <a:lstStyle/>
          <a:p>
            <a:r>
              <a:rPr lang="en-US" sz="1400" dirty="0">
                <a:cs typeface="Courier New" panose="02070309020205020404" pitchFamily="49" charset="0"/>
              </a:rPr>
              <a:t>Goal: </a:t>
            </a:r>
            <a:r>
              <a:rPr lang="en-US" sz="1400" dirty="0"/>
              <a:t>play a movie with only 1 line of code which makes the difference. </a:t>
            </a:r>
            <a:endParaRPr lang="en-US" sz="1400" dirty="0">
              <a:cs typeface="Courier New" panose="02070309020205020404" pitchFamily="49" charset="0"/>
            </a:endParaRPr>
          </a:p>
          <a:p>
            <a:r>
              <a:rPr lang="en-US" sz="1400" dirty="0">
                <a:cs typeface="Courier New" panose="02070309020205020404" pitchFamily="49" charset="0"/>
              </a:rPr>
              <a:t>Pipeline introduction with two </a:t>
            </a:r>
            <a:r>
              <a:rPr lang="en-US" sz="1400" dirty="0" smtClean="0">
                <a:cs typeface="Courier New" panose="02070309020205020404" pitchFamily="49" charset="0"/>
              </a:rPr>
              <a:t>branches</a:t>
            </a:r>
            <a:endParaRPr lang="en-US" sz="1400" dirty="0">
              <a:cs typeface="Courier New" panose="02070309020205020404" pitchFamily="49" charset="0"/>
            </a:endParaRPr>
          </a:p>
        </p:txBody>
      </p:sp>
      <p:pic>
        <p:nvPicPr>
          <p:cNvPr id="5" name="Picture 2" descr="http://docs.gstreamer.com/download/attachments/327784/simple-player.png?version=1&amp;modificationDate=133344299536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2667000"/>
            <a:ext cx="8047418" cy="2977138"/>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docs.gstreamer.com/pages/viewpage.action?pageId=327735</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://docs.gstreamer.com/display/GstSDK/Basic+tutorial+3%3A+Dynamic+pipelines</a:t>
            </a:r>
          </a:p>
        </p:txBody>
      </p:sp>
    </p:spTree>
    <p:extLst>
      <p:ext uri="{BB962C8B-B14F-4D97-AF65-F5344CB8AC3E}">
        <p14:creationId xmlns:p14="http://schemas.microsoft.com/office/powerpoint/2010/main" val="8995870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 Hello world with </a:t>
            </a:r>
            <a:r>
              <a:rPr lang="en-US" altLang="ja-JP" dirty="0" err="1"/>
              <a:t>playbin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173</a:t>
            </a:fld>
            <a:endParaRPr lang="de-DE" dirty="0"/>
          </a:p>
        </p:txBody>
      </p:sp>
      <p:sp>
        <p:nvSpPr>
          <p:cNvPr id="4" name="Content Placeholder 3"/>
          <p:cNvSpPr>
            <a:spLocks noGrp="1"/>
          </p:cNvSpPr>
          <p:nvPr>
            <p:ph idx="1"/>
          </p:nvPr>
        </p:nvSpPr>
        <p:spPr>
          <a:xfrm>
            <a:off x="1080000" y="1800000"/>
            <a:ext cx="9000000" cy="4173450"/>
          </a:xfrm>
        </p:spPr>
        <p:txBody>
          <a:bodyPr/>
          <a:lstStyle/>
          <a:p>
            <a:r>
              <a:rPr lang="en-US" sz="1400" dirty="0">
                <a:cs typeface="Courier New" panose="02070309020205020404" pitchFamily="49" charset="0"/>
              </a:rPr>
              <a:t>Walkthrough</a:t>
            </a:r>
          </a:p>
          <a:p>
            <a:pPr lvl="2">
              <a:spcAft>
                <a:spcPts val="600"/>
              </a:spcAft>
            </a:pPr>
            <a:r>
              <a:rPr lang="en-US" sz="1400" dirty="0">
                <a:cs typeface="Courier New" panose="02070309020205020404" pitchFamily="49" charset="0"/>
              </a:rPr>
              <a:t>Initialize </a:t>
            </a:r>
            <a:r>
              <a:rPr lang="en-US" sz="1400" dirty="0" err="1">
                <a:cs typeface="Courier New" panose="02070309020205020404" pitchFamily="49" charset="0"/>
              </a:rPr>
              <a:t>Gstreamer</a:t>
            </a:r>
            <a:endParaRPr lang="en-US" sz="1400" dirty="0">
              <a:cs typeface="Courier New" panose="02070309020205020404" pitchFamily="49" charset="0"/>
            </a:endParaRPr>
          </a:p>
          <a:p>
            <a:pPr lvl="2">
              <a:spcAft>
                <a:spcPts val="600"/>
              </a:spcAft>
            </a:pPr>
            <a:r>
              <a:rPr lang="en-US" sz="1400" dirty="0">
                <a:cs typeface="Courier New" panose="02070309020205020404" pitchFamily="49" charset="0"/>
              </a:rPr>
              <a:t>Build pipeline by </a:t>
            </a:r>
            <a:r>
              <a:rPr lang="en-US" sz="1400" dirty="0" err="1">
                <a:cs typeface="Courier New" panose="02070309020205020404" pitchFamily="49" charset="0"/>
              </a:rPr>
              <a:t>gst_parse_launch</a:t>
            </a:r>
            <a:r>
              <a:rPr lang="en-US" sz="1400" dirty="0">
                <a:cs typeface="Courier New" panose="02070309020205020404" pitchFamily="49" charset="0"/>
              </a:rPr>
              <a:t> and </a:t>
            </a:r>
            <a:r>
              <a:rPr lang="en-US" sz="1400" dirty="0" err="1">
                <a:cs typeface="Courier New" panose="02070309020205020404" pitchFamily="49" charset="0"/>
              </a:rPr>
              <a:t>playbin</a:t>
            </a:r>
            <a:endParaRPr lang="en-US" sz="1400" dirty="0">
              <a:cs typeface="Courier New" panose="02070309020205020404" pitchFamily="49" charset="0"/>
            </a:endParaRPr>
          </a:p>
          <a:p>
            <a:pPr lvl="2">
              <a:spcAft>
                <a:spcPts val="600"/>
              </a:spcAft>
            </a:pPr>
            <a:endParaRPr lang="en-US" sz="1400" dirty="0">
              <a:cs typeface="Courier New" panose="02070309020205020404" pitchFamily="49" charset="0"/>
            </a:endParaRPr>
          </a:p>
          <a:p>
            <a:pPr lvl="3">
              <a:spcAft>
                <a:spcPts val="600"/>
              </a:spcAft>
            </a:pPr>
            <a:r>
              <a:rPr lang="en-US" sz="1400" dirty="0" err="1">
                <a:cs typeface="Courier New" panose="02070309020205020404" pitchFamily="49" charset="0"/>
              </a:rPr>
              <a:t>gst_parse_launch</a:t>
            </a:r>
            <a:r>
              <a:rPr lang="en-US" sz="1400" dirty="0">
                <a:cs typeface="Courier New" panose="02070309020205020404" pitchFamily="49" charset="0"/>
              </a:rPr>
              <a:t>: a shortcut to build an easy pipeline without any advanced features</a:t>
            </a:r>
          </a:p>
          <a:p>
            <a:pPr lvl="3">
              <a:spcAft>
                <a:spcPts val="600"/>
              </a:spcAft>
            </a:pPr>
            <a:r>
              <a:rPr lang="en-US" sz="1400" dirty="0" err="1">
                <a:cs typeface="Courier New" panose="02070309020205020404" pitchFamily="49" charset="0"/>
              </a:rPr>
              <a:t>Playbin</a:t>
            </a:r>
            <a:endParaRPr lang="en-US" sz="1400" dirty="0">
              <a:cs typeface="Courier New" panose="02070309020205020404" pitchFamily="49" charset="0"/>
            </a:endParaRPr>
          </a:p>
          <a:p>
            <a:pPr lvl="4">
              <a:spcAft>
                <a:spcPts val="600"/>
              </a:spcAft>
            </a:pPr>
            <a:r>
              <a:rPr lang="en-US" sz="1200" dirty="0">
                <a:cs typeface="Courier New" panose="02070309020205020404" pitchFamily="49" charset="0"/>
              </a:rPr>
              <a:t>a special element which acts as a source and as a sink, and is capable of implementing a whole pipeline. Internally, it creates and connects all the necessary elements to play your media, so you do not have to worry about it.</a:t>
            </a:r>
          </a:p>
          <a:p>
            <a:pPr lvl="4">
              <a:spcAft>
                <a:spcPts val="600"/>
              </a:spcAft>
            </a:pPr>
            <a:r>
              <a:rPr lang="en-US" sz="1200" dirty="0">
                <a:cs typeface="Courier New" panose="02070309020205020404" pitchFamily="49" charset="0"/>
              </a:rPr>
              <a:t>does not allow the control granularity that a manual pipeline does, but, still, it permits enough customization to suffice for a wide range of applications, including the URI of the media we want to play in this tutorial.</a:t>
            </a:r>
          </a:p>
          <a:p>
            <a:pPr lvl="2">
              <a:spcAft>
                <a:spcPts val="600"/>
              </a:spcAft>
            </a:pPr>
            <a:r>
              <a:rPr lang="en-US" sz="1400" dirty="0">
                <a:cs typeface="Courier New" panose="02070309020205020404" pitchFamily="49" charset="0"/>
              </a:rPr>
              <a:t>Play</a:t>
            </a:r>
          </a:p>
          <a:p>
            <a:pPr lvl="2">
              <a:spcAft>
                <a:spcPts val="600"/>
              </a:spcAft>
            </a:pPr>
            <a:r>
              <a:rPr lang="en-US" sz="1400" dirty="0">
                <a:cs typeface="Courier New" panose="02070309020205020404" pitchFamily="49" charset="0"/>
              </a:rPr>
              <a:t>Check error on </a:t>
            </a:r>
            <a:r>
              <a:rPr lang="en-US" sz="1400" dirty="0" err="1">
                <a:cs typeface="Courier New" panose="02070309020205020404" pitchFamily="49" charset="0"/>
              </a:rPr>
              <a:t>GStreamer</a:t>
            </a:r>
            <a:r>
              <a:rPr lang="en-US" sz="1400" dirty="0">
                <a:cs typeface="Courier New" panose="02070309020205020404" pitchFamily="49" charset="0"/>
              </a:rPr>
              <a:t> bus</a:t>
            </a:r>
          </a:p>
          <a:p>
            <a:pPr lvl="2">
              <a:spcAft>
                <a:spcPts val="600"/>
              </a:spcAft>
            </a:pPr>
            <a:r>
              <a:rPr lang="en-US" sz="1400" dirty="0">
                <a:cs typeface="Courier New" panose="02070309020205020404" pitchFamily="49" charset="0"/>
              </a:rPr>
              <a:t>Clean </a:t>
            </a:r>
            <a:r>
              <a:rPr lang="en-US" sz="1400" dirty="0" smtClean="0">
                <a:cs typeface="Courier New" panose="02070309020205020404" pitchFamily="49" charset="0"/>
              </a:rPr>
              <a:t>up</a:t>
            </a:r>
            <a:endParaRPr lang="en-US" sz="1400" dirty="0">
              <a:cs typeface="Courier New" panose="02070309020205020404" pitchFamily="49" charset="0"/>
            </a:endParaRPr>
          </a:p>
        </p:txBody>
      </p:sp>
      <p:sp>
        <p:nvSpPr>
          <p:cNvPr id="5" name="TextBox 1"/>
          <p:cNvSpPr txBox="1">
            <a:spLocks noChangeArrowheads="1"/>
          </p:cNvSpPr>
          <p:nvPr/>
        </p:nvSpPr>
        <p:spPr bwMode="auto">
          <a:xfrm>
            <a:off x="3352800" y="76200"/>
            <a:ext cx="8744012"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docs.gstreamer.com/pages/viewpage.action?pageId=327735</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docs.gstreamer.com/display/GstSDK/Basic+tutorial+3%3A+Dynamic+pipelines</a:t>
            </a:r>
          </a:p>
          <a:p>
            <a:pPr algn="r" eaLnBrk="1" hangingPunct="1">
              <a:spcBef>
                <a:spcPct val="0"/>
              </a:spcBef>
              <a:buClrTx/>
              <a:buFontTx/>
              <a:buNone/>
              <a:defRPr/>
            </a:pPr>
            <a:r>
              <a:rPr lang="en-US" sz="1200" dirty="0">
                <a:solidFill>
                  <a:schemeClr val="bg1">
                    <a:lumMod val="50000"/>
                  </a:schemeClr>
                </a:solidFill>
              </a:rPr>
              <a:t>http://gstreamer.freedesktop.org/data/doc/gstreamer/head/gst-plugins-base-plugins/html/gst-plugins-base-plugins-playbin.html</a:t>
            </a:r>
          </a:p>
        </p:txBody>
      </p:sp>
    </p:spTree>
    <p:extLst>
      <p:ext uri="{BB962C8B-B14F-4D97-AF65-F5344CB8AC3E}">
        <p14:creationId xmlns:p14="http://schemas.microsoft.com/office/powerpoint/2010/main" val="19795380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dirty="0" smtClean="0"/>
              <a:t> </a:t>
            </a:r>
            <a:r>
              <a:rPr lang="en-US" dirty="0"/>
              <a:t>– </a:t>
            </a:r>
            <a:r>
              <a:rPr lang="en-US" dirty="0" err="1"/>
              <a:t>gst</a:t>
            </a:r>
            <a:r>
              <a:rPr lang="en-US" dirty="0"/>
              <a:t>-launch</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174</a:t>
            </a:fld>
            <a:endParaRPr lang="de-DE" dirty="0"/>
          </a:p>
        </p:txBody>
      </p:sp>
      <p:sp>
        <p:nvSpPr>
          <p:cNvPr id="4" name="Content Placeholder 3"/>
          <p:cNvSpPr>
            <a:spLocks noGrp="1"/>
          </p:cNvSpPr>
          <p:nvPr>
            <p:ph idx="1"/>
          </p:nvPr>
        </p:nvSpPr>
        <p:spPr>
          <a:xfrm>
            <a:off x="1080000" y="1800000"/>
            <a:ext cx="9000000" cy="3867725"/>
          </a:xfrm>
        </p:spPr>
        <p:txBody>
          <a:bodyPr/>
          <a:lstStyle/>
          <a:p>
            <a:r>
              <a:rPr lang="en-US" sz="1400" dirty="0"/>
              <a:t>Function: construct pipelines based on a command-line syntax.</a:t>
            </a:r>
          </a:p>
          <a:p>
            <a:r>
              <a:rPr lang="en-US" sz="1400" dirty="0" smtClean="0"/>
              <a:t>Synopsis</a:t>
            </a:r>
            <a:endParaRPr lang="en-US" sz="1400" dirty="0"/>
          </a:p>
          <a:p>
            <a:endParaRPr lang="en-US" sz="1400" dirty="0"/>
          </a:p>
          <a:p>
            <a:r>
              <a:rPr lang="en-US" sz="1400" dirty="0"/>
              <a:t>Description</a:t>
            </a:r>
          </a:p>
          <a:p>
            <a:pPr lvl="2">
              <a:spcAft>
                <a:spcPts val="600"/>
              </a:spcAft>
            </a:pPr>
            <a:r>
              <a:rPr lang="en-US" sz="1200" dirty="0"/>
              <a:t>Elements: a PIPELINE-DESCRIPTION is a list of element types separated by exclamation marks (!)</a:t>
            </a:r>
          </a:p>
          <a:p>
            <a:pPr lvl="2"/>
            <a:endParaRPr lang="en-US" sz="1200" dirty="0"/>
          </a:p>
          <a:p>
            <a:pPr lvl="2">
              <a:spcAft>
                <a:spcPts val="600"/>
              </a:spcAft>
            </a:pPr>
            <a:r>
              <a:rPr lang="en-US" sz="1200" dirty="0"/>
              <a:t>Properties: may be appended to elements, in the form property=value (multiple properties can be specified, separated by spaces</a:t>
            </a:r>
            <a:r>
              <a:rPr lang="en-US" sz="1200" dirty="0" smtClean="0"/>
              <a:t>)</a:t>
            </a:r>
          </a:p>
          <a:p>
            <a:pPr marL="127000" lvl="2" indent="0">
              <a:buNone/>
            </a:pPr>
            <a:endParaRPr lang="en-US" sz="1200" dirty="0" smtClean="0"/>
          </a:p>
          <a:p>
            <a:pPr lvl="2"/>
            <a:r>
              <a:rPr lang="en-US" sz="1200" dirty="0" smtClean="0"/>
              <a:t>Named </a:t>
            </a:r>
            <a:r>
              <a:rPr lang="en-US" sz="1200" dirty="0"/>
              <a:t>elements: Elements can be named using the name property, to create complex pipelines involving branches. Named elements are referred to using their name followed by a dot</a:t>
            </a:r>
            <a:r>
              <a:rPr lang="en-US" sz="1200" dirty="0" smtClean="0"/>
              <a:t>.</a:t>
            </a:r>
            <a:endParaRPr lang="en-US" sz="1200" dirty="0"/>
          </a:p>
        </p:txBody>
      </p:sp>
      <p:sp>
        <p:nvSpPr>
          <p:cNvPr id="5" name="Rectangle 4"/>
          <p:cNvSpPr/>
          <p:nvPr/>
        </p:nvSpPr>
        <p:spPr>
          <a:xfrm>
            <a:off x="1314448" y="266700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-launch </a:t>
            </a:r>
            <a:r>
              <a:rPr lang="en-US" sz="1300" dirty="0">
                <a:solidFill>
                  <a:schemeClr val="tx1"/>
                </a:solidFill>
                <a:latin typeface="Courier New" panose="02070309020205020404" pitchFamily="49" charset="0"/>
                <a:ea typeface="MS Mincho"/>
                <a:cs typeface="Courier New" panose="02070309020205020404" pitchFamily="49" charset="0"/>
              </a:rPr>
              <a:t>[OPTION...] PIPELINE-DESCRIPTION</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6" name="Rectangle 5"/>
          <p:cNvSpPr/>
          <p:nvPr/>
        </p:nvSpPr>
        <p:spPr>
          <a:xfrm>
            <a:off x="1447800" y="403103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gst-launch-1.0 </a:t>
            </a:r>
            <a:r>
              <a:rPr lang="en-US" sz="1300" b="1" dirty="0" err="1">
                <a:solidFill>
                  <a:srgbClr val="0070C0"/>
                </a:solidFill>
                <a:latin typeface="Courier New" panose="02070309020205020404" pitchFamily="49" charset="0"/>
                <a:ea typeface="MS Mincho"/>
                <a:cs typeface="Courier New" panose="02070309020205020404" pitchFamily="49" charset="0"/>
              </a:rPr>
              <a:t>audiotestsrc</a:t>
            </a:r>
            <a:r>
              <a:rPr lang="en-US" sz="1300" dirty="0">
                <a:solidFill>
                  <a:srgbClr val="0070C0"/>
                </a:solidFill>
                <a:latin typeface="Courier New" panose="02070309020205020404" pitchFamily="49" charset="0"/>
                <a:ea typeface="MS Mincho"/>
                <a:cs typeface="Courier New" panose="02070309020205020404" pitchFamily="49" charset="0"/>
              </a:rPr>
              <a:t>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err="1">
                <a:solidFill>
                  <a:srgbClr val="0070C0"/>
                </a:solidFill>
                <a:latin typeface="Courier New" panose="02070309020205020404" pitchFamily="49" charset="0"/>
                <a:ea typeface="MS Mincho"/>
                <a:cs typeface="Courier New" panose="02070309020205020404" pitchFamily="49" charset="0"/>
              </a:rPr>
              <a:t>alsasink</a:t>
            </a:r>
            <a:endParaRPr lang="en-US" sz="1300" b="1" dirty="0">
              <a:solidFill>
                <a:srgbClr val="0070C0"/>
              </a:solidFill>
              <a:latin typeface="Courier New" panose="02070309020205020404" pitchFamily="49" charset="0"/>
              <a:ea typeface="MS Mincho"/>
              <a:cs typeface="Courier New" panose="02070309020205020404" pitchFamily="49" charset="0"/>
            </a:endParaRPr>
          </a:p>
        </p:txBody>
      </p:sp>
      <p:sp>
        <p:nvSpPr>
          <p:cNvPr id="7" name="Rectangle 6"/>
          <p:cNvSpPr/>
          <p:nvPr/>
        </p:nvSpPr>
        <p:spPr>
          <a:xfrm>
            <a:off x="1419225" y="4843205"/>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location=file.mp4</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 omxh264dec !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8" name="Rectangle 7"/>
          <p:cNvSpPr/>
          <p:nvPr/>
        </p:nvSpPr>
        <p:spPr>
          <a:xfrm>
            <a:off x="1447800" y="5669498"/>
            <a:ext cx="7972425"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location=file.mp4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name=</a:t>
            </a:r>
            <a:r>
              <a:rPr lang="en-US" sz="1300" b="1" dirty="0" err="1">
                <a:solidFill>
                  <a:srgbClr val="0070C0"/>
                </a:solidFill>
                <a:latin typeface="Courier New" panose="02070309020205020404" pitchFamily="49" charset="0"/>
                <a:ea typeface="MS Mincho"/>
                <a:cs typeface="Courier New" panose="02070309020205020404" pitchFamily="49" charset="0"/>
              </a:rPr>
              <a:t>demuxer</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smtClean="0">
                <a:solidFill>
                  <a:schemeClr val="tx1"/>
                </a:solidFill>
                <a:latin typeface="Courier New" panose="02070309020205020404" pitchFamily="49" charset="0"/>
                <a:ea typeface="MS Mincho"/>
                <a:cs typeface="Courier New" panose="02070309020205020404" pitchFamily="49" charset="0"/>
              </a:rPr>
              <a:t>queue ! omxh264dec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err="1">
                <a:solidFill>
                  <a:srgbClr val="0070C0"/>
                </a:solidFill>
                <a:latin typeface="Courier New" panose="02070309020205020404" pitchFamily="49" charset="0"/>
                <a:ea typeface="MS Mincho"/>
                <a:cs typeface="Courier New" panose="02070309020205020404" pitchFamily="49" charset="0"/>
              </a:rPr>
              <a:t>demuxer</a:t>
            </a:r>
            <a:r>
              <a:rPr lang="en-US" sz="1300" b="1" dirty="0">
                <a:solidFill>
                  <a:srgbClr val="0070C0"/>
                </a:solidFill>
                <a:latin typeface="Courier New" panose="02070309020205020404" pitchFamily="49" charset="0"/>
                <a:ea typeface="MS Mincho"/>
                <a:cs typeface="Courier New" panose="02070309020205020404" pitchFamily="49" charset="0"/>
              </a:rPr>
              <a:t>.</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smtClean="0">
                <a:solidFill>
                  <a:schemeClr val="tx1"/>
                </a:solidFill>
                <a:latin typeface="Courier New" panose="02070309020205020404" pitchFamily="49" charset="0"/>
                <a:ea typeface="MS Mincho"/>
                <a:cs typeface="Courier New" panose="02070309020205020404" pitchFamily="49" charset="0"/>
              </a:rPr>
              <a:t>queue ! </a:t>
            </a:r>
            <a:r>
              <a:rPr lang="en-US" sz="1300" dirty="0" err="1" smtClean="0">
                <a:solidFill>
                  <a:schemeClr val="tx1"/>
                </a:solidFill>
                <a:latin typeface="Courier New" panose="02070309020205020404" pitchFamily="49" charset="0"/>
                <a:ea typeface="MS Mincho"/>
                <a:cs typeface="Courier New" panose="02070309020205020404" pitchFamily="49" charset="0"/>
              </a:rPr>
              <a:t>faad</a:t>
            </a:r>
            <a:r>
              <a:rPr lang="en-US" sz="1300" dirty="0" smtClean="0">
                <a:solidFill>
                  <a:schemeClr val="tx1"/>
                </a:solidFill>
                <a:latin typeface="Courier New" panose="02070309020205020404" pitchFamily="49" charset="0"/>
                <a:ea typeface="MS Mincho"/>
                <a:cs typeface="Courier New" panose="02070309020205020404" pitchFamily="49" charset="0"/>
              </a:rPr>
              <a:t>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a:solidFill>
                  <a:schemeClr val="tx1"/>
                </a:solidFill>
                <a:latin typeface="Courier New" panose="02070309020205020404" pitchFamily="49" charset="0"/>
                <a:ea typeface="MS Mincho"/>
                <a:cs typeface="Courier New" panose="02070309020205020404" pitchFamily="49" charset="0"/>
              </a:rPr>
              <a:t>alsasink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9" name="TextBox 1"/>
          <p:cNvSpPr txBox="1">
            <a:spLocks noChangeArrowheads="1"/>
          </p:cNvSpPr>
          <p:nvPr/>
        </p:nvSpPr>
        <p:spPr bwMode="auto">
          <a:xfrm>
            <a:off x="4419600" y="37171"/>
            <a:ext cx="765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docs.gstreamer.com/display/GstSDK/gst-launch</a:t>
            </a:r>
          </a:p>
          <a:p>
            <a:pPr algn="r" eaLnBrk="1" hangingPunct="1">
              <a:spcBef>
                <a:spcPct val="0"/>
              </a:spcBef>
              <a:buClrTx/>
              <a:buFontTx/>
              <a:buNone/>
              <a:defRPr/>
            </a:pPr>
            <a:r>
              <a:rPr lang="en-US" sz="1200" dirty="0">
                <a:solidFill>
                  <a:schemeClr val="bg1">
                    <a:lumMod val="50000"/>
                  </a:schemeClr>
                </a:solidFill>
              </a:rPr>
              <a:t>http://docs.gstreamer.com/display/GstSDK/Basic+tutorial+10%3A+GStreamer+tools</a:t>
            </a:r>
          </a:p>
        </p:txBody>
      </p:sp>
    </p:spTree>
    <p:extLst>
      <p:ext uri="{BB962C8B-B14F-4D97-AF65-F5344CB8AC3E}">
        <p14:creationId xmlns:p14="http://schemas.microsoft.com/office/powerpoint/2010/main" val="24231020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a:t>
            </a:r>
            <a:r>
              <a:rPr lang="en-US" dirty="0" smtClean="0"/>
              <a:t>Debugging </a:t>
            </a:r>
            <a:r>
              <a:rPr lang="en-US" dirty="0"/>
              <a:t>tools – debug log</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175</a:t>
            </a:fld>
            <a:endParaRPr lang="de-DE" dirty="0"/>
          </a:p>
        </p:txBody>
      </p:sp>
      <p:sp>
        <p:nvSpPr>
          <p:cNvPr id="4" name="Content Placeholder 3"/>
          <p:cNvSpPr>
            <a:spLocks noGrp="1"/>
          </p:cNvSpPr>
          <p:nvPr>
            <p:ph idx="1"/>
          </p:nvPr>
        </p:nvSpPr>
        <p:spPr>
          <a:xfrm>
            <a:off x="1080000" y="1800000"/>
            <a:ext cx="9000000" cy="4001095"/>
          </a:xfrm>
        </p:spPr>
        <p:txBody>
          <a:bodyPr/>
          <a:lstStyle/>
          <a:p>
            <a:pPr>
              <a:lnSpc>
                <a:spcPct val="100000"/>
              </a:lnSpc>
              <a:spcAft>
                <a:spcPts val="1200"/>
              </a:spcAft>
            </a:pPr>
            <a:r>
              <a:rPr lang="en-US" sz="1400" dirty="0"/>
              <a:t>GST_DEBUG</a:t>
            </a:r>
          </a:p>
          <a:p>
            <a:pPr lvl="2">
              <a:lnSpc>
                <a:spcPct val="100000"/>
              </a:lnSpc>
            </a:pPr>
            <a:r>
              <a:rPr lang="en-US" sz="1200" dirty="0"/>
              <a:t>Debug </a:t>
            </a:r>
            <a:r>
              <a:rPr lang="en-US" sz="1200" dirty="0" smtClean="0"/>
              <a:t>Level</a:t>
            </a: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smtClean="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smtClean="0"/>
          </a:p>
          <a:p>
            <a:pPr lvl="2">
              <a:lnSpc>
                <a:spcPct val="100000"/>
              </a:lnSpc>
            </a:pPr>
            <a:r>
              <a:rPr lang="en-US" sz="1200" dirty="0" smtClean="0"/>
              <a:t>Usage</a:t>
            </a:r>
            <a:r>
              <a:rPr lang="en-US" sz="1200" dirty="0"/>
              <a:t>: Comma-separated list of debug categories and </a:t>
            </a:r>
            <a:r>
              <a:rPr lang="en-US" sz="1200" dirty="0" smtClean="0"/>
              <a:t>levels</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3835157812"/>
              </p:ext>
            </p:extLst>
          </p:nvPr>
        </p:nvGraphicFramePr>
        <p:xfrm>
          <a:off x="1416051" y="2371725"/>
          <a:ext cx="9480549" cy="3181556"/>
        </p:xfrm>
        <a:graphic>
          <a:graphicData uri="http://schemas.openxmlformats.org/drawingml/2006/table">
            <a:tbl>
              <a:tblPr firstRow="1" bandRow="1">
                <a:tableStyleId>{5940675A-B579-460E-94D1-54222C63F5DA}</a:tableStyleId>
              </a:tblPr>
              <a:tblGrid>
                <a:gridCol w="1428575"/>
                <a:gridCol w="8051974"/>
              </a:tblGrid>
              <a:tr h="280968">
                <a:tc>
                  <a:txBody>
                    <a:bodyPr/>
                    <a:lstStyle/>
                    <a:p>
                      <a:r>
                        <a:rPr lang="en-US" sz="900" dirty="0"/>
                        <a:t>1 - ERROR</a:t>
                      </a:r>
                    </a:p>
                  </a:txBody>
                  <a:tcPr marL="82847" marR="82847" marT="41424" marB="41424" anchor="ctr"/>
                </a:tc>
                <a:tc>
                  <a:txBody>
                    <a:bodyPr/>
                    <a:lstStyle/>
                    <a:p>
                      <a:r>
                        <a:rPr lang="en-US" sz="900" dirty="0"/>
                        <a:t>Logs all fatal errors. These are errors that do not allow the core or elements to perform the requested action. The application can still recover if programmed to handle the conditions that triggered the error. </a:t>
                      </a:r>
                    </a:p>
                  </a:txBody>
                  <a:tcPr marL="82847" marR="82847" marT="41424" marB="41424" anchor="ctr"/>
                </a:tc>
              </a:tr>
              <a:tr h="340381">
                <a:tc>
                  <a:txBody>
                    <a:bodyPr/>
                    <a:lstStyle/>
                    <a:p>
                      <a:r>
                        <a:rPr lang="en-US" sz="900" dirty="0"/>
                        <a:t>2 - WARNING</a:t>
                      </a:r>
                    </a:p>
                  </a:txBody>
                  <a:tcPr marL="82847" marR="82847" marT="41424" marB="41424" anchor="ctr"/>
                </a:tc>
                <a:tc>
                  <a:txBody>
                    <a:bodyPr/>
                    <a:lstStyle/>
                    <a:p>
                      <a:r>
                        <a:rPr lang="en-US" sz="900"/>
                        <a:t>Logs all warnings. Typically these are non-fatal, but user-visible problems are expected to happen. </a:t>
                      </a:r>
                    </a:p>
                  </a:txBody>
                  <a:tcPr marL="82847" marR="82847" marT="41424" marB="41424" anchor="ctr"/>
                </a:tc>
              </a:tr>
              <a:tr h="543815">
                <a:tc>
                  <a:txBody>
                    <a:bodyPr/>
                    <a:lstStyle/>
                    <a:p>
                      <a:r>
                        <a:rPr lang="en-US" sz="900" dirty="0"/>
                        <a:t>3 - FIXME</a:t>
                      </a:r>
                    </a:p>
                  </a:txBody>
                  <a:tcPr marL="82847" marR="82847" marT="41424" marB="41424" anchor="ctr"/>
                </a:tc>
                <a:tc>
                  <a:txBody>
                    <a:bodyPr/>
                    <a:lstStyle/>
                    <a:p>
                      <a:r>
                        <a:rPr lang="en-US" sz="900" dirty="0"/>
                        <a:t>Logs all </a:t>
                      </a:r>
                      <a:r>
                        <a:rPr lang="en-US" sz="900" dirty="0" err="1"/>
                        <a:t>fixme</a:t>
                      </a:r>
                      <a:r>
                        <a:rPr lang="en-US" sz="900" dirty="0"/>
                        <a:t> messages. </a:t>
                      </a:r>
                      <a:r>
                        <a:rPr lang="en-US" sz="900" dirty="0" err="1"/>
                        <a:t>Fixme</a:t>
                      </a:r>
                      <a:r>
                        <a:rPr lang="en-US" sz="900" dirty="0"/>
                        <a:t> messages are </a:t>
                      </a:r>
                      <a:r>
                        <a:rPr lang="en-US" sz="900" dirty="0" smtClean="0"/>
                        <a:t>messages </a:t>
                      </a:r>
                      <a:r>
                        <a:rPr lang="en-US" sz="900" dirty="0"/>
                        <a:t>that indicate that something in the executed code path is not fully implemented or handled yet. The purpose of this message is to make it easier to spot incomplete/unfinished pieces of code when reading the debug log. </a:t>
                      </a:r>
                    </a:p>
                  </a:txBody>
                  <a:tcPr marL="82847" marR="82847" marT="41424" marB="41424" anchor="ctr"/>
                </a:tc>
              </a:tr>
              <a:tr h="354663">
                <a:tc>
                  <a:txBody>
                    <a:bodyPr/>
                    <a:lstStyle/>
                    <a:p>
                      <a:r>
                        <a:rPr lang="en-US" sz="900"/>
                        <a:t>4 - INFO</a:t>
                      </a:r>
                    </a:p>
                  </a:txBody>
                  <a:tcPr marL="82847" marR="82847" marT="41424" marB="41424" anchor="ctr"/>
                </a:tc>
                <a:tc>
                  <a:txBody>
                    <a:bodyPr/>
                    <a:lstStyle/>
                    <a:p>
                      <a:r>
                        <a:rPr lang="en-US" sz="900" dirty="0"/>
                        <a:t>Logs all informational messages. These are typically used for events in the system that only happen once, or are important and rare enough to be logged at this level. </a:t>
                      </a:r>
                    </a:p>
                  </a:txBody>
                  <a:tcPr marL="82847" marR="82847" marT="41424" marB="41424" anchor="ctr"/>
                </a:tc>
              </a:tr>
              <a:tr h="471094">
                <a:tc>
                  <a:txBody>
                    <a:bodyPr/>
                    <a:lstStyle/>
                    <a:p>
                      <a:r>
                        <a:rPr lang="en-US" sz="900"/>
                        <a:t>5 - DEBUG</a:t>
                      </a:r>
                    </a:p>
                  </a:txBody>
                  <a:tcPr marL="82847" marR="82847" marT="41424" marB="41424" anchor="ctr"/>
                </a:tc>
                <a:tc>
                  <a:txBody>
                    <a:bodyPr/>
                    <a:lstStyle/>
                    <a:p>
                      <a:r>
                        <a:rPr lang="en-US" sz="900" dirty="0"/>
                        <a:t>Logs all debug messages. These are general debug messages for events that happen only a limited number of times during an object's lifetime; these include setup, teardown, change of parameters, ... </a:t>
                      </a:r>
                    </a:p>
                  </a:txBody>
                  <a:tcPr marL="82847" marR="82847" marT="41424" marB="41424" anchor="ctr"/>
                </a:tc>
              </a:tr>
              <a:tr h="354663">
                <a:tc>
                  <a:txBody>
                    <a:bodyPr/>
                    <a:lstStyle/>
                    <a:p>
                      <a:r>
                        <a:rPr lang="en-US" sz="900"/>
                        <a:t>6 - LOG</a:t>
                      </a:r>
                    </a:p>
                  </a:txBody>
                  <a:tcPr marL="82847" marR="82847" marT="41424" marB="41424" anchor="ctr"/>
                </a:tc>
                <a:tc>
                  <a:txBody>
                    <a:bodyPr/>
                    <a:lstStyle/>
                    <a:p>
                      <a:r>
                        <a:rPr lang="en-US" sz="900" dirty="0"/>
                        <a:t>Logs all log messages. These are messages for events that happen repeatedly during an object's lifetime; these include streaming and steady-state conditions. </a:t>
                      </a:r>
                    </a:p>
                  </a:txBody>
                  <a:tcPr marL="82847" marR="82847" marT="41424" marB="41424" anchor="ctr"/>
                </a:tc>
              </a:tr>
              <a:tr h="354663">
                <a:tc>
                  <a:txBody>
                    <a:bodyPr/>
                    <a:lstStyle/>
                    <a:p>
                      <a:r>
                        <a:rPr lang="en-US" sz="900" dirty="0"/>
                        <a:t>7 - TRACE</a:t>
                      </a:r>
                    </a:p>
                  </a:txBody>
                  <a:tcPr marL="82847" marR="82847" marT="41424" marB="41424" anchor="ctr"/>
                </a:tc>
                <a:tc>
                  <a:txBody>
                    <a:bodyPr/>
                    <a:lstStyle/>
                    <a:p>
                      <a:r>
                        <a:rPr lang="en-US" sz="900" dirty="0"/>
                        <a:t>Logs all trace messages. These messages for events that happen repeatedly during an object's lifetime such as the ref/</a:t>
                      </a:r>
                      <a:r>
                        <a:rPr lang="en-US" sz="900" dirty="0" err="1"/>
                        <a:t>unref</a:t>
                      </a:r>
                      <a:r>
                        <a:rPr lang="en-US" sz="900" dirty="0"/>
                        <a:t> cycles. </a:t>
                      </a:r>
                    </a:p>
                  </a:txBody>
                  <a:tcPr marL="82847" marR="82847" marT="41424" marB="41424" anchor="ctr"/>
                </a:tc>
              </a:tr>
              <a:tr h="400099">
                <a:tc>
                  <a:txBody>
                    <a:bodyPr/>
                    <a:lstStyle/>
                    <a:p>
                      <a:r>
                        <a:rPr lang="en-US" sz="900" dirty="0"/>
                        <a:t>9 - MEMDUMP</a:t>
                      </a:r>
                    </a:p>
                  </a:txBody>
                  <a:tcPr marL="82847" marR="82847" marT="41424" marB="41424" anchor="ctr"/>
                </a:tc>
                <a:tc>
                  <a:txBody>
                    <a:bodyPr/>
                    <a:lstStyle/>
                    <a:p>
                      <a:r>
                        <a:rPr lang="en-US" sz="900" dirty="0"/>
                        <a:t>Log all memory dump messages. Memory dump messages are used to log (small) chunks of data as memory dumps in the log. They will be displayed as </a:t>
                      </a:r>
                      <a:r>
                        <a:rPr lang="en-US" sz="900" dirty="0" err="1"/>
                        <a:t>hexdump</a:t>
                      </a:r>
                      <a:r>
                        <a:rPr lang="en-US" sz="900" dirty="0"/>
                        <a:t> with ASCII characters. </a:t>
                      </a:r>
                    </a:p>
                  </a:txBody>
                  <a:tcPr marL="82847" marR="82847" marT="41424" marB="41424" anchor="ctr"/>
                </a:tc>
              </a:tr>
            </a:tbl>
          </a:graphicData>
        </a:graphic>
      </p:graphicFrame>
      <p:sp>
        <p:nvSpPr>
          <p:cNvPr id="6" name="Rectangle 5"/>
          <p:cNvSpPr/>
          <p:nvPr/>
        </p:nvSpPr>
        <p:spPr>
          <a:xfrm>
            <a:off x="1447801" y="5791200"/>
            <a:ext cx="9448800"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GST_DEBUG=2,pulse*:0</a:t>
            </a:r>
            <a:r>
              <a:rPr lang="en-US" sz="1300" dirty="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location=file.ogg ! </a:t>
            </a:r>
            <a:r>
              <a:rPr lang="en-US" sz="1300" dirty="0" err="1">
                <a:solidFill>
                  <a:schemeClr val="tx1"/>
                </a:solidFill>
                <a:latin typeface="Courier New" panose="02070309020205020404" pitchFamily="49" charset="0"/>
                <a:ea typeface="MS Mincho"/>
                <a:cs typeface="Courier New" panose="02070309020205020404" pitchFamily="49" charset="0"/>
              </a:rPr>
              <a:t>decodebin</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err="1">
                <a:solidFill>
                  <a:schemeClr val="tx1"/>
                </a:solidFill>
                <a:latin typeface="Courier New" panose="02070309020205020404" pitchFamily="49" charset="0"/>
                <a:ea typeface="MS Mincho"/>
                <a:cs typeface="Courier New" panose="02070309020205020404" pitchFamily="49" charset="0"/>
              </a:rPr>
              <a:t>audioconvert</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err="1">
                <a:solidFill>
                  <a:schemeClr val="tx1"/>
                </a:solidFill>
                <a:latin typeface="Courier New" panose="02070309020205020404" pitchFamily="49" charset="0"/>
                <a:ea typeface="MS Mincho"/>
                <a:cs typeface="Courier New" panose="02070309020205020404" pitchFamily="49" charset="0"/>
              </a:rPr>
              <a:t>audioresample</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smtClean="0">
                <a:solidFill>
                  <a:schemeClr val="tx1"/>
                </a:solidFill>
                <a:latin typeface="Courier New" panose="02070309020205020404" pitchFamily="49" charset="0"/>
                <a:ea typeface="MS Mincho"/>
                <a:cs typeface="Courier New" panose="02070309020205020404" pitchFamily="49" charset="0"/>
              </a:rPr>
              <a:t>! </a:t>
            </a:r>
            <a:r>
              <a:rPr lang="en-US" sz="1300" dirty="0" err="1" smtClean="0">
                <a:solidFill>
                  <a:schemeClr val="tx1"/>
                </a:solidFill>
                <a:latin typeface="Courier New" panose="02070309020205020404" pitchFamily="49" charset="0"/>
                <a:ea typeface="MS Mincho"/>
                <a:cs typeface="Courier New" panose="02070309020205020404" pitchFamily="49" charset="0"/>
              </a:rPr>
              <a:t>autoaudiosink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7"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http://docs.gstreamer.com/display/GstSDK/gst-launch</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://docs.gstreamer.com/display/GstSDK/Basic+tutorial+11%3A+Debugging+tools</a:t>
            </a:r>
          </a:p>
        </p:txBody>
      </p:sp>
    </p:spTree>
    <p:extLst>
      <p:ext uri="{BB962C8B-B14F-4D97-AF65-F5344CB8AC3E}">
        <p14:creationId xmlns:p14="http://schemas.microsoft.com/office/powerpoint/2010/main" val="4217130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GStreamer</a:t>
            </a:r>
            <a:r>
              <a:rPr lang="en-US" altLang="ja-JP" dirty="0"/>
              <a:t> </a:t>
            </a:r>
            <a:r>
              <a:rPr lang="en-US" dirty="0" smtClean="0"/>
              <a:t>Debugging </a:t>
            </a:r>
            <a:r>
              <a:rPr lang="en-US" dirty="0"/>
              <a:t>tools – debug log</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176</a:t>
            </a:fld>
            <a:endParaRPr lang="de-DE" dirty="0"/>
          </a:p>
        </p:txBody>
      </p:sp>
      <p:sp>
        <p:nvSpPr>
          <p:cNvPr id="4" name="Content Placeholder 3"/>
          <p:cNvSpPr>
            <a:spLocks noGrp="1"/>
          </p:cNvSpPr>
          <p:nvPr>
            <p:ph idx="1"/>
          </p:nvPr>
        </p:nvSpPr>
        <p:spPr>
          <a:xfrm>
            <a:off x="1080000" y="1800000"/>
            <a:ext cx="9000000" cy="724109"/>
          </a:xfrm>
        </p:spPr>
        <p:txBody>
          <a:bodyPr/>
          <a:lstStyle/>
          <a:p>
            <a:r>
              <a:rPr lang="en-US" sz="1400" dirty="0"/>
              <a:t>GST_DEBUG</a:t>
            </a:r>
          </a:p>
          <a:p>
            <a:pPr lvl="2"/>
            <a:r>
              <a:rPr lang="en-US" sz="1200" dirty="0" smtClean="0"/>
              <a:t>Example</a:t>
            </a:r>
            <a:endParaRPr lang="en-US" sz="1200" dirty="0"/>
          </a:p>
        </p:txBody>
      </p:sp>
      <p:sp>
        <p:nvSpPr>
          <p:cNvPr id="5" name="Rectangle 4"/>
          <p:cNvSpPr/>
          <p:nvPr/>
        </p:nvSpPr>
        <p:spPr>
          <a:xfrm>
            <a:off x="1447802" y="2633842"/>
            <a:ext cx="7972425" cy="707886"/>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0:00:00.868050000  1592   09F62420 WARN                 </a:t>
            </a:r>
            <a:r>
              <a:rPr lang="en-US" sz="1300" dirty="0" err="1" smtClean="0">
                <a:solidFill>
                  <a:schemeClr val="tx1"/>
                </a:solidFill>
                <a:latin typeface="Courier New" panose="02070309020205020404" pitchFamily="49" charset="0"/>
                <a:ea typeface="MS Mincho"/>
                <a:cs typeface="Courier New" panose="02070309020205020404" pitchFamily="49" charset="0"/>
              </a:rPr>
              <a:t>filesrc</a:t>
            </a:r>
            <a:r>
              <a:rPr lang="en-US" sz="1300" dirty="0" smtClean="0">
                <a:solidFill>
                  <a:schemeClr val="tx1"/>
                </a:solidFill>
                <a:latin typeface="Courier New" panose="02070309020205020404" pitchFamily="49" charset="0"/>
                <a:ea typeface="MS Mincho"/>
                <a:cs typeface="Courier New" panose="02070309020205020404" pitchFamily="49" charset="0"/>
              </a:rPr>
              <a:t> gstfilesrc.c:1044:gst_file_src_start:&lt;filesrc0&gt; error: No such file "non-existing-</a:t>
            </a:r>
            <a:r>
              <a:rPr lang="en-US" sz="1300" dirty="0" err="1" smtClean="0">
                <a:solidFill>
                  <a:schemeClr val="tx1"/>
                </a:solidFill>
                <a:latin typeface="Courier New" panose="02070309020205020404" pitchFamily="49" charset="0"/>
                <a:ea typeface="MS Mincho"/>
                <a:cs typeface="Courier New" panose="02070309020205020404" pitchFamily="49" charset="0"/>
              </a:rPr>
              <a:t>file.webm</a:t>
            </a:r>
            <a:r>
              <a:rPr lang="en-US" sz="1300" dirty="0" smtClean="0">
                <a:solidFill>
                  <a:schemeClr val="tx1"/>
                </a:solidFill>
                <a:latin typeface="Courier New" panose="02070309020205020404" pitchFamily="49" charset="0"/>
                <a:ea typeface="MS Mincho"/>
                <a:cs typeface="Courier New" panose="02070309020205020404" pitchFamily="49" charset="0"/>
              </a:rPr>
              <a:t>"</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graphicFrame>
        <p:nvGraphicFramePr>
          <p:cNvPr id="6" name="Table 5"/>
          <p:cNvGraphicFramePr>
            <a:graphicFrameLocks noGrp="1"/>
          </p:cNvGraphicFramePr>
          <p:nvPr>
            <p:extLst>
              <p:ext uri="{D42A27DB-BD31-4B8C-83A1-F6EECF244321}">
                <p14:modId xmlns:p14="http://schemas.microsoft.com/office/powerpoint/2010/main" val="793247052"/>
              </p:ext>
            </p:extLst>
          </p:nvPr>
        </p:nvGraphicFramePr>
        <p:xfrm>
          <a:off x="1447800" y="3514725"/>
          <a:ext cx="7972426" cy="2715186"/>
        </p:xfrm>
        <a:graphic>
          <a:graphicData uri="http://schemas.openxmlformats.org/drawingml/2006/table">
            <a:tbl>
              <a:tblPr/>
              <a:tblGrid>
                <a:gridCol w="2114935"/>
                <a:gridCol w="5857491"/>
              </a:tblGrid>
              <a:tr h="283590">
                <a:tc>
                  <a:txBody>
                    <a:bodyPr/>
                    <a:lstStyle/>
                    <a:p>
                      <a:r>
                        <a:rPr lang="en-US" sz="1300" dirty="0">
                          <a:latin typeface="Courier New" panose="02070309020205020404" pitchFamily="49" charset="0"/>
                          <a:cs typeface="Courier New" panose="02070309020205020404" pitchFamily="49" charset="0"/>
                        </a:rPr>
                        <a:t>0:00:00.868050000</a:t>
                      </a:r>
                    </a:p>
                  </a:txBody>
                  <a:tcPr marL="46576" marR="46576" marT="23288" marB="23288">
                    <a:lnL>
                      <a:noFill/>
                    </a:lnL>
                    <a:lnR>
                      <a:noFill/>
                    </a:lnR>
                    <a:lnT>
                      <a:noFill/>
                    </a:lnT>
                    <a:lnB>
                      <a:noFill/>
                    </a:lnB>
                    <a:solidFill>
                      <a:schemeClr val="accent1">
                        <a:lumMod val="20000"/>
                        <a:lumOff val="80000"/>
                      </a:schemeClr>
                    </a:solidFill>
                  </a:tcPr>
                </a:tc>
                <a:tc>
                  <a:txBody>
                    <a:bodyPr/>
                    <a:lstStyle/>
                    <a:p>
                      <a:r>
                        <a:rPr lang="en-US" sz="1300" dirty="0"/>
                        <a:t>Time stamp in </a:t>
                      </a:r>
                      <a:r>
                        <a:rPr lang="en-US" sz="1300" dirty="0" err="1"/>
                        <a:t>HH:MM:SS.sssssssss</a:t>
                      </a:r>
                      <a:r>
                        <a:rPr lang="en-US" sz="1300" dirty="0"/>
                        <a:t> format since the start of the program</a:t>
                      </a:r>
                    </a:p>
                  </a:txBody>
                  <a:tcPr marL="46576" marR="46576" marT="23288" marB="23288">
                    <a:lnL>
                      <a:noFill/>
                    </a:lnL>
                    <a:lnR>
                      <a:noFill/>
                    </a:lnR>
                    <a:lnT>
                      <a:noFill/>
                    </a:lnT>
                    <a:lnB>
                      <a:noFill/>
                    </a:lnB>
                    <a:solidFill>
                      <a:schemeClr val="accent1">
                        <a:lumMod val="20000"/>
                        <a:lumOff val="80000"/>
                      </a:schemeClr>
                    </a:solidFill>
                  </a:tcPr>
                </a:tc>
              </a:tr>
              <a:tr h="283590">
                <a:tc>
                  <a:txBody>
                    <a:bodyPr/>
                    <a:lstStyle/>
                    <a:p>
                      <a:r>
                        <a:rPr lang="en-US" sz="1300" dirty="0">
                          <a:latin typeface="Courier New" panose="02070309020205020404" pitchFamily="49" charset="0"/>
                          <a:cs typeface="Courier New" panose="02070309020205020404" pitchFamily="49" charset="0"/>
                        </a:rPr>
                        <a:t>1592</a:t>
                      </a:r>
                    </a:p>
                  </a:txBody>
                  <a:tcPr marL="46576" marR="46576" marT="23288" marB="23288">
                    <a:lnL>
                      <a:noFill/>
                    </a:lnL>
                    <a:lnR>
                      <a:noFill/>
                    </a:lnR>
                    <a:lnT>
                      <a:noFill/>
                    </a:lnT>
                    <a:lnB>
                      <a:noFill/>
                    </a:lnB>
                    <a:solidFill>
                      <a:schemeClr val="accent4">
                        <a:lumMod val="20000"/>
                        <a:lumOff val="80000"/>
                      </a:schemeClr>
                    </a:solidFill>
                  </a:tcPr>
                </a:tc>
                <a:tc>
                  <a:txBody>
                    <a:bodyPr/>
                    <a:lstStyle/>
                    <a:p>
                      <a:r>
                        <a:rPr lang="en-US" sz="1300" dirty="0"/>
                        <a:t>Process ID </a:t>
                      </a:r>
                      <a:r>
                        <a:rPr lang="en-US" sz="1300" dirty="0" smtClean="0"/>
                        <a:t>issues the message,</a:t>
                      </a:r>
                      <a:r>
                        <a:rPr lang="en-US" sz="1300" baseline="0" dirty="0" smtClean="0"/>
                        <a:t> u</a:t>
                      </a:r>
                      <a:r>
                        <a:rPr lang="en-US" sz="1300" dirty="0" smtClean="0"/>
                        <a:t>seful </a:t>
                      </a:r>
                      <a:r>
                        <a:rPr lang="en-US" sz="1300" dirty="0"/>
                        <a:t>when </a:t>
                      </a:r>
                      <a:r>
                        <a:rPr lang="en-US" sz="1300" dirty="0" smtClean="0"/>
                        <a:t>involving </a:t>
                      </a:r>
                      <a:r>
                        <a:rPr lang="en-US" sz="1300" dirty="0"/>
                        <a:t>multiple processes</a:t>
                      </a:r>
                    </a:p>
                  </a:txBody>
                  <a:tcPr marL="46576" marR="46576" marT="23288" marB="23288">
                    <a:lnL>
                      <a:noFill/>
                    </a:lnL>
                    <a:lnR>
                      <a:noFill/>
                    </a:lnR>
                    <a:lnT>
                      <a:noFill/>
                    </a:lnT>
                    <a:lnB>
                      <a:noFill/>
                    </a:lnB>
                    <a:solidFill>
                      <a:schemeClr val="accent4">
                        <a:lumMod val="20000"/>
                        <a:lumOff val="80000"/>
                      </a:schemeClr>
                    </a:solidFill>
                  </a:tcPr>
                </a:tc>
              </a:tr>
              <a:tr h="283590">
                <a:tc>
                  <a:txBody>
                    <a:bodyPr/>
                    <a:lstStyle/>
                    <a:p>
                      <a:r>
                        <a:rPr lang="en-US" sz="1300" dirty="0">
                          <a:latin typeface="Courier New" panose="02070309020205020404" pitchFamily="49" charset="0"/>
                          <a:cs typeface="Courier New" panose="02070309020205020404" pitchFamily="49" charset="0"/>
                        </a:rPr>
                        <a:t>09F62420</a:t>
                      </a:r>
                    </a:p>
                  </a:txBody>
                  <a:tcPr marL="46576" marR="46576" marT="23288" marB="23288">
                    <a:lnL>
                      <a:noFill/>
                    </a:lnL>
                    <a:lnR>
                      <a:noFill/>
                    </a:lnR>
                    <a:lnT>
                      <a:noFill/>
                    </a:lnT>
                    <a:lnB>
                      <a:noFill/>
                    </a:lnB>
                    <a:solidFill>
                      <a:schemeClr val="accent1">
                        <a:lumMod val="20000"/>
                        <a:lumOff val="80000"/>
                      </a:schemeClr>
                    </a:solidFill>
                  </a:tcPr>
                </a:tc>
                <a:tc>
                  <a:txBody>
                    <a:bodyPr/>
                    <a:lstStyle/>
                    <a:p>
                      <a:r>
                        <a:rPr lang="en-US" sz="1300" dirty="0"/>
                        <a:t>Thread ID </a:t>
                      </a:r>
                      <a:r>
                        <a:rPr lang="en-US" sz="1300" dirty="0" smtClean="0"/>
                        <a:t>issues the message,</a:t>
                      </a:r>
                      <a:r>
                        <a:rPr lang="en-US" sz="1300" baseline="0" dirty="0" smtClean="0"/>
                        <a:t> u</a:t>
                      </a:r>
                      <a:r>
                        <a:rPr lang="en-US" sz="1300" dirty="0" smtClean="0"/>
                        <a:t>seful </a:t>
                      </a:r>
                      <a:r>
                        <a:rPr lang="en-US" sz="1300" dirty="0"/>
                        <a:t>when </a:t>
                      </a:r>
                      <a:r>
                        <a:rPr lang="en-US" sz="1300" dirty="0" smtClean="0"/>
                        <a:t>involving </a:t>
                      </a:r>
                      <a:r>
                        <a:rPr lang="en-US" sz="1300" dirty="0"/>
                        <a:t>multiple threads</a:t>
                      </a:r>
                    </a:p>
                  </a:txBody>
                  <a:tcPr marL="46576" marR="46576" marT="23288" marB="23288">
                    <a:lnL>
                      <a:noFill/>
                    </a:lnL>
                    <a:lnR>
                      <a:noFill/>
                    </a:lnR>
                    <a:lnT>
                      <a:noFill/>
                    </a:lnT>
                    <a:lnB>
                      <a:noFill/>
                    </a:lnB>
                    <a:solidFill>
                      <a:schemeClr val="accent1">
                        <a:lumMod val="20000"/>
                        <a:lumOff val="80000"/>
                      </a:schemeClr>
                    </a:solidFill>
                  </a:tcPr>
                </a:tc>
              </a:tr>
              <a:tr h="156709">
                <a:tc>
                  <a:txBody>
                    <a:bodyPr/>
                    <a:lstStyle/>
                    <a:p>
                      <a:r>
                        <a:rPr lang="en-US" sz="1300" dirty="0">
                          <a:latin typeface="Courier New" panose="02070309020205020404" pitchFamily="49" charset="0"/>
                          <a:cs typeface="Courier New" panose="02070309020205020404" pitchFamily="49" charset="0"/>
                        </a:rPr>
                        <a:t>WARN</a:t>
                      </a:r>
                    </a:p>
                  </a:txBody>
                  <a:tcPr marL="46576" marR="46576" marT="23288" marB="23288">
                    <a:lnL>
                      <a:noFill/>
                    </a:lnL>
                    <a:lnR>
                      <a:noFill/>
                    </a:lnR>
                    <a:lnT>
                      <a:noFill/>
                    </a:lnT>
                    <a:lnB>
                      <a:noFill/>
                    </a:lnB>
                    <a:solidFill>
                      <a:schemeClr val="accent4">
                        <a:lumMod val="20000"/>
                        <a:lumOff val="80000"/>
                      </a:schemeClr>
                    </a:solidFill>
                  </a:tcPr>
                </a:tc>
                <a:tc>
                  <a:txBody>
                    <a:bodyPr/>
                    <a:lstStyle/>
                    <a:p>
                      <a:r>
                        <a:rPr lang="en-US" sz="1300" dirty="0"/>
                        <a:t>Debug level of the message</a:t>
                      </a:r>
                    </a:p>
                  </a:txBody>
                  <a:tcPr marL="46576" marR="46576" marT="23288" marB="23288">
                    <a:lnL>
                      <a:noFill/>
                    </a:lnL>
                    <a:lnR>
                      <a:noFill/>
                    </a:lnR>
                    <a:lnT>
                      <a:noFill/>
                    </a:lnT>
                    <a:lnB>
                      <a:noFill/>
                    </a:lnB>
                    <a:solidFill>
                      <a:schemeClr val="accent4">
                        <a:lumMod val="20000"/>
                        <a:lumOff val="80000"/>
                      </a:schemeClr>
                    </a:solidFill>
                  </a:tcPr>
                </a:tc>
              </a:tr>
              <a:tr h="156709">
                <a:tc>
                  <a:txBody>
                    <a:bodyPr/>
                    <a:lstStyle/>
                    <a:p>
                      <a:r>
                        <a:rPr lang="en-US" sz="1300" dirty="0" err="1">
                          <a:latin typeface="Courier New" panose="02070309020205020404" pitchFamily="49" charset="0"/>
                          <a:cs typeface="Courier New" panose="02070309020205020404" pitchFamily="49" charset="0"/>
                        </a:rPr>
                        <a:t>filesrc</a:t>
                      </a:r>
                      <a:endParaRPr lang="en-US" sz="1300" dirty="0">
                        <a:latin typeface="Courier New" panose="02070309020205020404" pitchFamily="49" charset="0"/>
                        <a:cs typeface="Courier New" panose="02070309020205020404" pitchFamily="49" charset="0"/>
                      </a:endParaRPr>
                    </a:p>
                  </a:txBody>
                  <a:tcPr marL="46576" marR="46576" marT="23288" marB="23288">
                    <a:lnL>
                      <a:noFill/>
                    </a:lnL>
                    <a:lnR>
                      <a:noFill/>
                    </a:lnR>
                    <a:lnT>
                      <a:noFill/>
                    </a:lnT>
                    <a:lnB>
                      <a:noFill/>
                    </a:lnB>
                    <a:solidFill>
                      <a:schemeClr val="accent1">
                        <a:lumMod val="20000"/>
                        <a:lumOff val="80000"/>
                      </a:schemeClr>
                    </a:solidFill>
                  </a:tcPr>
                </a:tc>
                <a:tc>
                  <a:txBody>
                    <a:bodyPr/>
                    <a:lstStyle/>
                    <a:p>
                      <a:r>
                        <a:rPr lang="en-US" sz="1300" dirty="0"/>
                        <a:t>Debug Category of the message</a:t>
                      </a:r>
                    </a:p>
                  </a:txBody>
                  <a:tcPr marL="46576" marR="46576" marT="23288" marB="23288">
                    <a:lnL>
                      <a:noFill/>
                    </a:lnL>
                    <a:lnR>
                      <a:noFill/>
                    </a:lnR>
                    <a:lnT>
                      <a:noFill/>
                    </a:lnT>
                    <a:lnB>
                      <a:noFill/>
                    </a:lnB>
                    <a:solidFill>
                      <a:schemeClr val="accent1">
                        <a:lumMod val="20000"/>
                        <a:lumOff val="80000"/>
                      </a:schemeClr>
                    </a:solidFill>
                  </a:tcPr>
                </a:tc>
              </a:tr>
              <a:tr h="156709">
                <a:tc>
                  <a:txBody>
                    <a:bodyPr/>
                    <a:lstStyle/>
                    <a:p>
                      <a:r>
                        <a:rPr lang="en-US" sz="1300" dirty="0">
                          <a:latin typeface="Courier New" panose="02070309020205020404" pitchFamily="49" charset="0"/>
                          <a:cs typeface="Courier New" panose="02070309020205020404" pitchFamily="49" charset="0"/>
                        </a:rPr>
                        <a:t>gstfilesrc.c:1044</a:t>
                      </a:r>
                    </a:p>
                  </a:txBody>
                  <a:tcPr marL="46576" marR="46576" marT="23288" marB="23288">
                    <a:lnL>
                      <a:noFill/>
                    </a:lnL>
                    <a:lnR>
                      <a:noFill/>
                    </a:lnR>
                    <a:lnT>
                      <a:noFill/>
                    </a:lnT>
                    <a:lnB>
                      <a:noFill/>
                    </a:lnB>
                    <a:solidFill>
                      <a:schemeClr val="accent4">
                        <a:lumMod val="20000"/>
                        <a:lumOff val="80000"/>
                      </a:schemeClr>
                    </a:solidFill>
                  </a:tcPr>
                </a:tc>
                <a:tc>
                  <a:txBody>
                    <a:bodyPr/>
                    <a:lstStyle/>
                    <a:p>
                      <a:r>
                        <a:rPr lang="en-US" sz="1300" dirty="0" smtClean="0"/>
                        <a:t>Location of </a:t>
                      </a:r>
                      <a:r>
                        <a:rPr lang="en-US" sz="1300" dirty="0"/>
                        <a:t>this </a:t>
                      </a:r>
                      <a:r>
                        <a:rPr lang="en-US" sz="1300" dirty="0" smtClean="0"/>
                        <a:t>message</a:t>
                      </a:r>
                      <a:endParaRPr lang="en-US" sz="1300" dirty="0"/>
                    </a:p>
                  </a:txBody>
                  <a:tcPr marL="46576" marR="46576" marT="23288" marB="23288">
                    <a:lnL>
                      <a:noFill/>
                    </a:lnL>
                    <a:lnR>
                      <a:noFill/>
                    </a:lnR>
                    <a:lnT>
                      <a:noFill/>
                    </a:lnT>
                    <a:lnB>
                      <a:noFill/>
                    </a:lnB>
                    <a:solidFill>
                      <a:schemeClr val="accent4">
                        <a:lumMod val="20000"/>
                        <a:lumOff val="80000"/>
                      </a:schemeClr>
                    </a:solidFill>
                  </a:tcPr>
                </a:tc>
              </a:tr>
              <a:tr h="156709">
                <a:tc>
                  <a:txBody>
                    <a:bodyPr/>
                    <a:lstStyle/>
                    <a:p>
                      <a:r>
                        <a:rPr lang="en-US" sz="1300" dirty="0" err="1">
                          <a:latin typeface="Courier New" panose="02070309020205020404" pitchFamily="49" charset="0"/>
                          <a:cs typeface="Courier New" panose="02070309020205020404" pitchFamily="49" charset="0"/>
                        </a:rPr>
                        <a:t>gst_file_src_start</a:t>
                      </a:r>
                      <a:endParaRPr lang="en-US" sz="1300" dirty="0">
                        <a:latin typeface="Courier New" panose="02070309020205020404" pitchFamily="49" charset="0"/>
                        <a:cs typeface="Courier New" panose="02070309020205020404" pitchFamily="49" charset="0"/>
                      </a:endParaRPr>
                    </a:p>
                  </a:txBody>
                  <a:tcPr marL="46576" marR="46576" marT="23288" marB="23288">
                    <a:lnL>
                      <a:noFill/>
                    </a:lnL>
                    <a:lnR>
                      <a:noFill/>
                    </a:lnR>
                    <a:lnT>
                      <a:noFill/>
                    </a:lnT>
                    <a:lnB>
                      <a:noFill/>
                    </a:lnB>
                    <a:solidFill>
                      <a:schemeClr val="accent1">
                        <a:lumMod val="20000"/>
                        <a:lumOff val="80000"/>
                      </a:schemeClr>
                    </a:solidFill>
                  </a:tcPr>
                </a:tc>
                <a:tc>
                  <a:txBody>
                    <a:bodyPr/>
                    <a:lstStyle/>
                    <a:p>
                      <a:r>
                        <a:rPr lang="en-US" sz="1300" dirty="0" smtClean="0"/>
                        <a:t>Function issues the message</a:t>
                      </a:r>
                      <a:endParaRPr lang="en-US" sz="1300" dirty="0"/>
                    </a:p>
                  </a:txBody>
                  <a:tcPr marL="46576" marR="46576" marT="23288" marB="23288">
                    <a:lnL>
                      <a:noFill/>
                    </a:lnL>
                    <a:lnR>
                      <a:noFill/>
                    </a:lnR>
                    <a:lnT>
                      <a:noFill/>
                    </a:lnT>
                    <a:lnB>
                      <a:noFill/>
                    </a:lnB>
                    <a:solidFill>
                      <a:schemeClr val="accent1">
                        <a:lumMod val="20000"/>
                        <a:lumOff val="80000"/>
                      </a:schemeClr>
                    </a:solidFill>
                  </a:tcPr>
                </a:tc>
              </a:tr>
              <a:tr h="430656">
                <a:tc>
                  <a:txBody>
                    <a:bodyPr/>
                    <a:lstStyle/>
                    <a:p>
                      <a:r>
                        <a:rPr lang="en-US" sz="1300" dirty="0">
                          <a:latin typeface="Courier New" panose="02070309020205020404" pitchFamily="49" charset="0"/>
                          <a:cs typeface="Courier New" panose="02070309020205020404" pitchFamily="49" charset="0"/>
                        </a:rPr>
                        <a:t>&lt;filesrc0&gt;</a:t>
                      </a:r>
                    </a:p>
                  </a:txBody>
                  <a:tcPr marL="46576" marR="46576" marT="23288" marB="23288">
                    <a:lnL>
                      <a:noFill/>
                    </a:lnL>
                    <a:lnR>
                      <a:noFill/>
                    </a:lnR>
                    <a:lnT>
                      <a:noFill/>
                    </a:lnT>
                    <a:lnB>
                      <a:noFill/>
                    </a:lnB>
                    <a:solidFill>
                      <a:schemeClr val="accent4">
                        <a:lumMod val="20000"/>
                        <a:lumOff val="80000"/>
                      </a:schemeClr>
                    </a:solidFill>
                  </a:tcPr>
                </a:tc>
                <a:tc>
                  <a:txBody>
                    <a:bodyPr/>
                    <a:lstStyle/>
                    <a:p>
                      <a:r>
                        <a:rPr lang="en-US" sz="1300" dirty="0"/>
                        <a:t>Name of the object </a:t>
                      </a:r>
                      <a:r>
                        <a:rPr lang="en-US" sz="1300" dirty="0" smtClean="0"/>
                        <a:t>issues the message,</a:t>
                      </a:r>
                      <a:r>
                        <a:rPr lang="en-US" sz="1300" baseline="0" dirty="0" smtClean="0"/>
                        <a:t> useful </a:t>
                      </a:r>
                      <a:r>
                        <a:rPr lang="en-US" sz="1300" dirty="0" smtClean="0"/>
                        <a:t>when </a:t>
                      </a:r>
                      <a:r>
                        <a:rPr lang="en-US" sz="1300" dirty="0"/>
                        <a:t>you have multiple elements of the same kind and need to distinguish among </a:t>
                      </a:r>
                      <a:r>
                        <a:rPr lang="en-US" sz="1300" dirty="0" smtClean="0"/>
                        <a:t>them</a:t>
                      </a:r>
                      <a:endParaRPr lang="en-US" sz="1300" dirty="0"/>
                    </a:p>
                  </a:txBody>
                  <a:tcPr marL="46576" marR="46576" marT="23288" marB="23288">
                    <a:lnL>
                      <a:noFill/>
                    </a:lnL>
                    <a:lnR>
                      <a:noFill/>
                    </a:lnR>
                    <a:lnT>
                      <a:noFill/>
                    </a:lnT>
                    <a:lnB>
                      <a:noFill/>
                    </a:lnB>
                    <a:solidFill>
                      <a:schemeClr val="accent4">
                        <a:lumMod val="20000"/>
                        <a:lumOff val="80000"/>
                      </a:schemeClr>
                    </a:solidFill>
                  </a:tcPr>
                </a:tc>
              </a:tr>
              <a:tr h="410470">
                <a:tc>
                  <a:txBody>
                    <a:bodyPr/>
                    <a:lstStyle/>
                    <a:p>
                      <a:r>
                        <a:rPr lang="en-US" sz="1300" dirty="0">
                          <a:latin typeface="Courier New" panose="02070309020205020404" pitchFamily="49" charset="0"/>
                          <a:cs typeface="Courier New" panose="02070309020205020404" pitchFamily="49" charset="0"/>
                        </a:rPr>
                        <a:t>error: No such file </a:t>
                      </a:r>
                      <a:r>
                        <a:rPr lang="en-US" sz="1300" dirty="0" smtClean="0">
                          <a:latin typeface="Courier New" panose="02070309020205020404" pitchFamily="49" charset="0"/>
                          <a:cs typeface="Courier New" panose="02070309020205020404" pitchFamily="49" charset="0"/>
                        </a:rPr>
                        <a:t>"file.ogg"</a:t>
                      </a:r>
                      <a:endParaRPr lang="en-US" sz="1300" dirty="0">
                        <a:latin typeface="Courier New" panose="02070309020205020404" pitchFamily="49" charset="0"/>
                        <a:cs typeface="Courier New" panose="02070309020205020404" pitchFamily="49" charset="0"/>
                      </a:endParaRPr>
                    </a:p>
                  </a:txBody>
                  <a:tcPr marL="46576" marR="46576" marT="23288" marB="23288">
                    <a:lnL>
                      <a:noFill/>
                    </a:lnL>
                    <a:lnR>
                      <a:noFill/>
                    </a:lnR>
                    <a:lnT>
                      <a:noFill/>
                    </a:lnT>
                    <a:lnB>
                      <a:noFill/>
                    </a:lnB>
                    <a:solidFill>
                      <a:schemeClr val="accent1">
                        <a:lumMod val="20000"/>
                        <a:lumOff val="80000"/>
                      </a:schemeClr>
                    </a:solidFill>
                  </a:tcPr>
                </a:tc>
                <a:tc>
                  <a:txBody>
                    <a:bodyPr/>
                    <a:lstStyle/>
                    <a:p>
                      <a:r>
                        <a:rPr lang="en-US" sz="1300" dirty="0"/>
                        <a:t>The actual </a:t>
                      </a:r>
                      <a:r>
                        <a:rPr lang="en-US" sz="1300" dirty="0" smtClean="0"/>
                        <a:t>message</a:t>
                      </a:r>
                      <a:endParaRPr lang="en-US" sz="1300" dirty="0"/>
                    </a:p>
                  </a:txBody>
                  <a:tcPr marL="46576" marR="46576" marT="23288" marB="23288">
                    <a:lnL>
                      <a:noFill/>
                    </a:lnL>
                    <a:lnR>
                      <a:noFill/>
                    </a:lnR>
                    <a:lnT>
                      <a:noFill/>
                    </a:lnT>
                    <a:lnB>
                      <a:noFill/>
                    </a:lnB>
                    <a:solidFill>
                      <a:schemeClr val="accent1">
                        <a:lumMod val="20000"/>
                        <a:lumOff val="80000"/>
                      </a:schemeClr>
                    </a:solidFill>
                  </a:tcPr>
                </a:tc>
              </a:tr>
            </a:tbl>
          </a:graphicData>
        </a:graphic>
      </p:graphicFrame>
      <p:sp>
        <p:nvSpPr>
          <p:cNvPr id="7" name="TextBox 1"/>
          <p:cNvSpPr txBox="1">
            <a:spLocks noChangeArrowheads="1"/>
          </p:cNvSpPr>
          <p:nvPr/>
        </p:nvSpPr>
        <p:spPr bwMode="auto">
          <a:xfrm>
            <a:off x="4419600" y="24491"/>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http://docs.gstreamer.com/display/GstSDK/gst-launch</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://docs.gstreamer.com/display/GstSDK/Basic+tutorial+11%3A+Debugging+tools</a:t>
            </a:r>
          </a:p>
        </p:txBody>
      </p:sp>
    </p:spTree>
    <p:extLst>
      <p:ext uri="{BB962C8B-B14F-4D97-AF65-F5344CB8AC3E}">
        <p14:creationId xmlns:p14="http://schemas.microsoft.com/office/powerpoint/2010/main" val="173360567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err="1"/>
              <a:t>GStreamer</a:t>
            </a:r>
            <a:r>
              <a:rPr lang="en-US" altLang="ja-JP" dirty="0"/>
              <a:t> </a:t>
            </a:r>
            <a:r>
              <a:rPr lang="en-US" dirty="0" smtClean="0"/>
              <a:t>Debugging </a:t>
            </a:r>
            <a:r>
              <a:rPr lang="en-US" dirty="0"/>
              <a:t>tools – pipeline </a:t>
            </a:r>
            <a:r>
              <a:rPr lang="en-US" dirty="0" smtClean="0"/>
              <a:t>graphs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177</a:t>
            </a:fld>
            <a:endParaRPr lang="de-DE" dirty="0"/>
          </a:p>
        </p:txBody>
      </p:sp>
      <p:sp>
        <p:nvSpPr>
          <p:cNvPr id="4" name="Content Placeholder 3"/>
          <p:cNvSpPr>
            <a:spLocks noGrp="1"/>
          </p:cNvSpPr>
          <p:nvPr>
            <p:ph idx="1"/>
          </p:nvPr>
        </p:nvSpPr>
        <p:spPr>
          <a:xfrm>
            <a:off x="1080000" y="1800000"/>
            <a:ext cx="9000000" cy="2328010"/>
          </a:xfrm>
        </p:spPr>
        <p:txBody>
          <a:bodyPr/>
          <a:lstStyle/>
          <a:p>
            <a:r>
              <a:rPr lang="en-US" sz="1400" dirty="0"/>
              <a:t>GST_DEBUG_DUMP_DOT_DIR</a:t>
            </a:r>
          </a:p>
          <a:p>
            <a:pPr lvl="2"/>
            <a:r>
              <a:rPr lang="en-US" sz="1200" dirty="0"/>
              <a:t>Usage: When set to a </a:t>
            </a:r>
            <a:r>
              <a:rPr lang="en-US" sz="1200" dirty="0" err="1"/>
              <a:t>filesystem</a:t>
            </a:r>
            <a:r>
              <a:rPr lang="en-US" sz="1200" dirty="0"/>
              <a:t> path, store dot files of pipeline graphs there.</a:t>
            </a:r>
          </a:p>
          <a:p>
            <a:pPr lvl="3"/>
            <a:r>
              <a:rPr lang="en-US" sz="1200" dirty="0"/>
              <a:t>For those cases where your pipeline starts to grow too large and you lose track of what is connected with what, </a:t>
            </a:r>
            <a:r>
              <a:rPr lang="en-US" sz="1200" dirty="0" err="1"/>
              <a:t>GStreamer</a:t>
            </a:r>
            <a:r>
              <a:rPr lang="en-US" sz="1200" dirty="0"/>
              <a:t> has the capability to output graph files. These are .dot files, readable with free programs like </a:t>
            </a:r>
            <a:r>
              <a:rPr lang="en-US" sz="1200" dirty="0" err="1"/>
              <a:t>GraphViz</a:t>
            </a:r>
            <a:r>
              <a:rPr lang="en-US" sz="1200" dirty="0"/>
              <a:t>, that describe the topology of your pipeline, along with the caps negotiated in each link.</a:t>
            </a:r>
          </a:p>
          <a:p>
            <a:pPr lvl="3"/>
            <a:r>
              <a:rPr lang="en-US" sz="1200" dirty="0"/>
              <a:t>This is also very handy when using all-in-one elements like </a:t>
            </a:r>
            <a:r>
              <a:rPr lang="en-US" sz="1200" dirty="0" err="1"/>
              <a:t>playbin</a:t>
            </a:r>
            <a:r>
              <a:rPr lang="en-US" sz="1200" dirty="0"/>
              <a:t> or </a:t>
            </a:r>
            <a:r>
              <a:rPr lang="en-US" sz="1200" dirty="0" err="1"/>
              <a:t>uridecodebin</a:t>
            </a:r>
            <a:r>
              <a:rPr lang="en-US" sz="1200" dirty="0"/>
              <a:t>, which instantiate several elements inside them. Use the .dot files to learn what pipeline they have created inside.</a:t>
            </a:r>
          </a:p>
          <a:p>
            <a:pPr lvl="2"/>
            <a:r>
              <a:rPr lang="en-US" sz="1200" dirty="0" smtClean="0"/>
              <a:t>Example</a:t>
            </a:r>
            <a:endParaRPr lang="en-US" sz="1200" dirty="0"/>
          </a:p>
        </p:txBody>
      </p:sp>
      <p:pic>
        <p:nvPicPr>
          <p:cNvPr id="5" name="Picture 2" descr="http://docs.gstreamer.com/download/attachments/327830/playbin2.png?version=1&amp;modificationDate=1338799150808"/>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07717" y="4209845"/>
            <a:ext cx="10237873" cy="1505155"/>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http://docs.gstreamer.com/display/GstSDK/gst-launch</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://docs.gstreamer.com/display/GstSDK/Basic+tutorial+11%3A+Debugging+tools</a:t>
            </a:r>
          </a:p>
        </p:txBody>
      </p:sp>
    </p:spTree>
    <p:extLst>
      <p:ext uri="{BB962C8B-B14F-4D97-AF65-F5344CB8AC3E}">
        <p14:creationId xmlns:p14="http://schemas.microsoft.com/office/powerpoint/2010/main" val="22037041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RZ/G GST </a:t>
            </a:r>
            <a:r>
              <a:rPr lang="en-US" altLang="ja-JP" dirty="0" smtClean="0"/>
              <a:t>plugins – Supported functions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178</a:t>
            </a:fld>
            <a:endParaRPr lang="de-DE" dirty="0"/>
          </a:p>
        </p:txBody>
      </p:sp>
      <p:sp>
        <p:nvSpPr>
          <p:cNvPr id="4" name="Content Placeholder 3"/>
          <p:cNvSpPr>
            <a:spLocks noGrp="1"/>
          </p:cNvSpPr>
          <p:nvPr>
            <p:ph idx="1"/>
          </p:nvPr>
        </p:nvSpPr>
        <p:spPr/>
        <p:txBody>
          <a:bodyPr/>
          <a:lstStyle/>
          <a:p>
            <a:endParaRPr lang="en-US"/>
          </a:p>
        </p:txBody>
      </p:sp>
      <p:graphicFrame>
        <p:nvGraphicFramePr>
          <p:cNvPr id="5" name="Content Placeholder 4"/>
          <p:cNvGraphicFramePr>
            <a:graphicFrameLocks/>
          </p:cNvGraphicFramePr>
          <p:nvPr>
            <p:extLst>
              <p:ext uri="{D42A27DB-BD31-4B8C-83A1-F6EECF244321}">
                <p14:modId xmlns:p14="http://schemas.microsoft.com/office/powerpoint/2010/main" val="2893670058"/>
              </p:ext>
            </p:extLst>
          </p:nvPr>
        </p:nvGraphicFramePr>
        <p:xfrm>
          <a:off x="1143000" y="1828800"/>
          <a:ext cx="9104314" cy="4382008"/>
        </p:xfrm>
        <a:graphic>
          <a:graphicData uri="http://schemas.openxmlformats.org/drawingml/2006/table">
            <a:tbl>
              <a:tblPr firstRow="1" bandRow="1">
                <a:tableStyleId>{5C22544A-7EE6-4342-B048-85BDC9FD1C3A}</a:tableStyleId>
              </a:tblPr>
              <a:tblGrid>
                <a:gridCol w="1036764"/>
                <a:gridCol w="2212848"/>
                <a:gridCol w="1481328"/>
                <a:gridCol w="4373374"/>
              </a:tblGrid>
              <a:tr h="370840">
                <a:tc>
                  <a:txBody>
                    <a:bodyPr/>
                    <a:lstStyle/>
                    <a:p>
                      <a:r>
                        <a:rPr lang="en-US" sz="1580" dirty="0" smtClean="0"/>
                        <a:t>Type</a:t>
                      </a:r>
                      <a:endParaRPr lang="en-US" sz="1580" dirty="0"/>
                    </a:p>
                  </a:txBody>
                  <a:tcPr/>
                </a:tc>
                <a:tc>
                  <a:txBody>
                    <a:bodyPr/>
                    <a:lstStyle/>
                    <a:p>
                      <a:r>
                        <a:rPr lang="en-US" sz="1580" dirty="0" smtClean="0"/>
                        <a:t>Plugin</a:t>
                      </a:r>
                      <a:endParaRPr lang="en-US" sz="1580" dirty="0"/>
                    </a:p>
                  </a:txBody>
                  <a:tcPr/>
                </a:tc>
                <a:tc>
                  <a:txBody>
                    <a:bodyPr/>
                    <a:lstStyle/>
                    <a:p>
                      <a:r>
                        <a:rPr lang="en-US" sz="1580" dirty="0" smtClean="0"/>
                        <a:t>Element</a:t>
                      </a:r>
                      <a:endParaRPr lang="en-US" sz="1580" dirty="0"/>
                    </a:p>
                  </a:txBody>
                  <a:tcPr/>
                </a:tc>
                <a:tc>
                  <a:txBody>
                    <a:bodyPr/>
                    <a:lstStyle/>
                    <a:p>
                      <a:r>
                        <a:rPr lang="en-US" sz="1580" dirty="0" smtClean="0"/>
                        <a:t>Explanation</a:t>
                      </a:r>
                      <a:endParaRPr lang="en-US" sz="1580" dirty="0"/>
                    </a:p>
                  </a:txBody>
                  <a:tcPr/>
                </a:tc>
              </a:tr>
              <a:tr h="370840">
                <a:tc>
                  <a:txBody>
                    <a:bodyPr/>
                    <a:lstStyle/>
                    <a:p>
                      <a:r>
                        <a:rPr lang="en-US" sz="1580" dirty="0" smtClean="0">
                          <a:solidFill>
                            <a:schemeClr val="tx1"/>
                          </a:solidFill>
                        </a:rPr>
                        <a:t>Decoder</a:t>
                      </a:r>
                      <a:endParaRPr lang="en-US" sz="1580" dirty="0">
                        <a:solidFill>
                          <a:schemeClr val="tx1"/>
                        </a:solidFill>
                      </a:endParaRPr>
                    </a:p>
                  </a:txBody>
                  <a:tcPr/>
                </a:tc>
                <a:tc>
                  <a:txBody>
                    <a:bodyPr/>
                    <a:lstStyle/>
                    <a:p>
                      <a:r>
                        <a:rPr lang="en-US" sz="1580" dirty="0" smtClean="0">
                          <a:solidFill>
                            <a:schemeClr val="tx1"/>
                          </a:solidFill>
                        </a:rPr>
                        <a:t>gstreamer1.0-omx plugin</a:t>
                      </a:r>
                      <a:endParaRPr lang="en-US" sz="1580" dirty="0">
                        <a:solidFill>
                          <a:schemeClr val="tx1"/>
                        </a:solidFill>
                      </a:endParaRPr>
                    </a:p>
                  </a:txBody>
                  <a:tcPr/>
                </a:tc>
                <a:tc>
                  <a:txBody>
                    <a:bodyPr/>
                    <a:lstStyle/>
                    <a:p>
                      <a:r>
                        <a:rPr lang="en-US" sz="1580" dirty="0" smtClean="0">
                          <a:solidFill>
                            <a:schemeClr val="tx1"/>
                          </a:solidFill>
                        </a:rPr>
                        <a:t>omxh264dec</a:t>
                      </a:r>
                      <a:endParaRPr lang="en-US" sz="1580" dirty="0">
                        <a:solidFill>
                          <a:schemeClr val="tx1"/>
                        </a:solidFill>
                      </a:endParaRPr>
                    </a:p>
                  </a:txBody>
                  <a:tcPr/>
                </a:tc>
                <a:tc>
                  <a:txBody>
                    <a:bodyPr/>
                    <a:lstStyle/>
                    <a:p>
                      <a:pPr marL="0" marR="0" lvl="2" indent="0" algn="l" defTabSz="990570" rtl="0" eaLnBrk="1" fontAlgn="auto" latinLnBrk="0" hangingPunct="1">
                        <a:lnSpc>
                          <a:spcPct val="100000"/>
                        </a:lnSpc>
                        <a:spcBef>
                          <a:spcPts val="0"/>
                        </a:spcBef>
                        <a:spcAft>
                          <a:spcPts val="0"/>
                        </a:spcAft>
                        <a:buClrTx/>
                        <a:buSzTx/>
                        <a:buFontTx/>
                        <a:buNone/>
                        <a:tabLst/>
                        <a:defRPr/>
                      </a:pPr>
                      <a:r>
                        <a:rPr lang="nl-NL" sz="1580" dirty="0" smtClean="0">
                          <a:solidFill>
                            <a:schemeClr val="tx1"/>
                          </a:solidFill>
                        </a:rPr>
                        <a:t>H.264 decoder Openmax IL element</a:t>
                      </a:r>
                      <a:endParaRPr lang="en-US" sz="1580" dirty="0" smtClean="0">
                        <a:solidFill>
                          <a:schemeClr val="tx1"/>
                        </a:solidFill>
                      </a:endParaRPr>
                    </a:p>
                  </a:txBody>
                  <a:tcPr/>
                </a:tc>
              </a:tr>
              <a:tr h="370840">
                <a:tc>
                  <a:txBody>
                    <a:bodyPr/>
                    <a:lstStyle/>
                    <a:p>
                      <a:r>
                        <a:rPr lang="en-US" sz="1580" dirty="0" smtClean="0">
                          <a:solidFill>
                            <a:schemeClr val="tx1"/>
                          </a:solidFill>
                        </a:rPr>
                        <a:t>Sink</a:t>
                      </a:r>
                      <a:endParaRPr lang="en-US" sz="1580" dirty="0">
                        <a:solidFill>
                          <a:schemeClr val="tx1"/>
                        </a:solidFill>
                      </a:endParaRPr>
                    </a:p>
                  </a:txBody>
                  <a:tcPr/>
                </a:tc>
                <a:tc>
                  <a:txBody>
                    <a:bodyPr/>
                    <a:lstStyle/>
                    <a:p>
                      <a:r>
                        <a:rPr lang="en-US" sz="1580" dirty="0" smtClean="0">
                          <a:solidFill>
                            <a:schemeClr val="bg1">
                              <a:lumMod val="75000"/>
                            </a:schemeClr>
                          </a:solidFill>
                        </a:rPr>
                        <a:t>gstreamer1.0-plugins-good plugin</a:t>
                      </a:r>
                      <a:endParaRPr lang="en-US" sz="1580" dirty="0">
                        <a:solidFill>
                          <a:schemeClr val="bg1">
                            <a:lumMod val="75000"/>
                          </a:schemeClr>
                        </a:solidFill>
                      </a:endParaRPr>
                    </a:p>
                  </a:txBody>
                  <a:tcPr/>
                </a:tc>
                <a:tc>
                  <a:txBody>
                    <a:bodyPr/>
                    <a:lstStyle/>
                    <a:p>
                      <a:r>
                        <a:rPr lang="en-US" sz="1580" dirty="0" smtClean="0">
                          <a:solidFill>
                            <a:schemeClr val="bg1">
                              <a:lumMod val="75000"/>
                            </a:schemeClr>
                          </a:solidFill>
                        </a:rPr>
                        <a:t>v4l2sink</a:t>
                      </a:r>
                      <a:endParaRPr lang="en-US" sz="1580" dirty="0">
                        <a:solidFill>
                          <a:schemeClr val="bg1">
                            <a:lumMod val="75000"/>
                          </a:schemeClr>
                        </a:solidFill>
                      </a:endParaRPr>
                    </a:p>
                  </a:txBody>
                  <a:tcPr/>
                </a:tc>
                <a:tc>
                  <a:txBody>
                    <a:bodyPr/>
                    <a:lstStyle/>
                    <a:p>
                      <a:pPr marL="0" marR="0" lvl="2" indent="0" algn="l" defTabSz="990570" rtl="0" eaLnBrk="1" fontAlgn="auto" latinLnBrk="0" hangingPunct="1">
                        <a:lnSpc>
                          <a:spcPct val="100000"/>
                        </a:lnSpc>
                        <a:spcBef>
                          <a:spcPts val="0"/>
                        </a:spcBef>
                        <a:spcAft>
                          <a:spcPts val="0"/>
                        </a:spcAft>
                        <a:buClrTx/>
                        <a:buSzTx/>
                        <a:buFontTx/>
                        <a:buNone/>
                        <a:tabLst/>
                        <a:defRPr/>
                      </a:pPr>
                      <a:r>
                        <a:rPr kumimoji="1" lang="en-US" sz="1580" kern="1200" dirty="0" smtClean="0">
                          <a:solidFill>
                            <a:schemeClr val="bg1">
                              <a:lumMod val="75000"/>
                            </a:schemeClr>
                          </a:solidFill>
                          <a:latin typeface="+mn-lt"/>
                          <a:ea typeface="+mn-ea"/>
                          <a:cs typeface="+mn-cs"/>
                        </a:rPr>
                        <a:t>Support a scaling function using VSPD with V4L2 I/F</a:t>
                      </a:r>
                    </a:p>
                  </a:txBody>
                  <a:tcPr/>
                </a:tc>
              </a:tr>
              <a:tr h="370840">
                <a:tc>
                  <a:txBody>
                    <a:bodyPr/>
                    <a:lstStyle/>
                    <a:p>
                      <a:endParaRPr lang="en-US" sz="1580" dirty="0">
                        <a:solidFill>
                          <a:schemeClr val="tx1"/>
                        </a:solidFill>
                      </a:endParaRPr>
                    </a:p>
                  </a:txBody>
                  <a:tcPr/>
                </a:tc>
                <a:tc>
                  <a:txBody>
                    <a:bodyPr/>
                    <a:lstStyle/>
                    <a:p>
                      <a:r>
                        <a:rPr lang="en-US" sz="1580" dirty="0" smtClean="0">
                          <a:solidFill>
                            <a:schemeClr val="tx1"/>
                          </a:solidFill>
                        </a:rPr>
                        <a:t>gstreamer1.0-plugins-bad plugin</a:t>
                      </a:r>
                      <a:endParaRPr lang="en-US" sz="1580" dirty="0">
                        <a:solidFill>
                          <a:schemeClr val="tx1"/>
                        </a:solidFill>
                      </a:endParaRPr>
                    </a:p>
                  </a:txBody>
                  <a:tcPr/>
                </a:tc>
                <a:tc>
                  <a:txBody>
                    <a:bodyPr/>
                    <a:lstStyle/>
                    <a:p>
                      <a:r>
                        <a:rPr lang="en-US" sz="1580" dirty="0" err="1" smtClean="0">
                          <a:solidFill>
                            <a:schemeClr val="tx1"/>
                          </a:solidFill>
                        </a:rPr>
                        <a:t>waylandsink</a:t>
                      </a:r>
                      <a:endParaRPr lang="en-US" sz="1580" dirty="0">
                        <a:solidFill>
                          <a:schemeClr val="tx1"/>
                        </a:solidFill>
                      </a:endParaRPr>
                    </a:p>
                  </a:txBody>
                  <a:tcPr/>
                </a:tc>
                <a:tc>
                  <a:txBody>
                    <a:bodyPr/>
                    <a:lstStyle/>
                    <a:p>
                      <a:r>
                        <a:rPr lang="en-US" sz="1580" dirty="0" smtClean="0">
                          <a:solidFill>
                            <a:schemeClr val="tx1"/>
                          </a:solidFill>
                        </a:rPr>
                        <a:t>Sink element for Wayland/Weston</a:t>
                      </a:r>
                      <a:endParaRPr lang="en-US" sz="1580" dirty="0">
                        <a:solidFill>
                          <a:schemeClr val="tx1"/>
                        </a:solidFill>
                      </a:endParaRP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580" dirty="0" smtClean="0">
                          <a:solidFill>
                            <a:schemeClr val="tx1"/>
                          </a:solidFill>
                        </a:rPr>
                        <a:t>Video convert</a:t>
                      </a:r>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580" dirty="0" smtClean="0">
                          <a:solidFill>
                            <a:schemeClr val="bg1">
                              <a:lumMod val="75000"/>
                            </a:schemeClr>
                          </a:solidFill>
                        </a:rPr>
                        <a:t>gstreamer1.0-plugins-base plugin</a:t>
                      </a:r>
                    </a:p>
                  </a:txBody>
                  <a:tcPr/>
                </a:tc>
                <a:tc>
                  <a:txBody>
                    <a:bodyPr/>
                    <a:lstStyle/>
                    <a:p>
                      <a:r>
                        <a:rPr kumimoji="1" lang="en-US" sz="1580" kern="1200" dirty="0" err="1" smtClean="0">
                          <a:solidFill>
                            <a:schemeClr val="bg1">
                              <a:lumMod val="75000"/>
                            </a:schemeClr>
                          </a:solidFill>
                          <a:latin typeface="+mn-lt"/>
                          <a:ea typeface="+mn-ea"/>
                          <a:cs typeface="+mn-cs"/>
                        </a:rPr>
                        <a:t>vspfilter</a:t>
                      </a:r>
                      <a:endParaRPr kumimoji="1" lang="en-US" sz="1580" kern="1200" dirty="0">
                        <a:solidFill>
                          <a:schemeClr val="bg1">
                            <a:lumMod val="75000"/>
                          </a:schemeClr>
                        </a:solidFill>
                        <a:latin typeface="+mn-lt"/>
                        <a:ea typeface="+mn-ea"/>
                        <a:cs typeface="+mn-cs"/>
                      </a:endParaRPr>
                    </a:p>
                  </a:txBody>
                  <a:tcPr/>
                </a:tc>
                <a:tc>
                  <a:txBody>
                    <a:bodyPr/>
                    <a:lstStyle/>
                    <a:p>
                      <a:pPr marL="0" marR="0" lvl="2" indent="0" algn="l" defTabSz="990570" rtl="0" eaLnBrk="1" fontAlgn="auto" latinLnBrk="0" hangingPunct="1">
                        <a:lnSpc>
                          <a:spcPct val="100000"/>
                        </a:lnSpc>
                        <a:spcBef>
                          <a:spcPts val="0"/>
                        </a:spcBef>
                        <a:spcAft>
                          <a:spcPts val="0"/>
                        </a:spcAft>
                        <a:buClrTx/>
                        <a:buSzTx/>
                        <a:buFontTx/>
                        <a:buNone/>
                        <a:tabLst/>
                        <a:defRPr/>
                      </a:pPr>
                      <a:r>
                        <a:rPr kumimoji="1" lang="en-US" sz="1580" kern="1200" dirty="0" smtClean="0">
                          <a:solidFill>
                            <a:schemeClr val="bg1">
                              <a:lumMod val="75000"/>
                            </a:schemeClr>
                          </a:solidFill>
                          <a:latin typeface="+mn-lt"/>
                          <a:ea typeface="+mn-ea"/>
                          <a:cs typeface="+mn-cs"/>
                        </a:rPr>
                        <a:t>Support a scaling and color space conversion by VSPS</a:t>
                      </a:r>
                    </a:p>
                  </a:txBody>
                  <a:tcPr/>
                </a:tc>
              </a:tr>
              <a:tr h="370840">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endParaRPr lang="en-US" sz="1580" dirty="0" smtClean="0">
                        <a:solidFill>
                          <a:schemeClr val="tx1"/>
                        </a:solidFill>
                      </a:endParaRPr>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580" dirty="0" smtClean="0">
                          <a:solidFill>
                            <a:schemeClr val="tx1"/>
                          </a:solidFill>
                        </a:rPr>
                        <a:t>gstreamer1.0-plugins-base plugin</a:t>
                      </a:r>
                    </a:p>
                  </a:txBody>
                  <a:tcPr/>
                </a:tc>
                <a:tc>
                  <a:txBody>
                    <a:bodyPr/>
                    <a:lstStyle/>
                    <a:p>
                      <a:r>
                        <a:rPr lang="en-US" sz="1580" dirty="0" err="1" smtClean="0">
                          <a:solidFill>
                            <a:schemeClr val="tx1"/>
                          </a:solidFill>
                        </a:rPr>
                        <a:t>vspmfilter</a:t>
                      </a:r>
                      <a:endParaRPr lang="en-US" sz="1580" dirty="0">
                        <a:solidFill>
                          <a:schemeClr val="tx1"/>
                        </a:solidFill>
                      </a:endParaRPr>
                    </a:p>
                  </a:txBody>
                  <a:tcPr/>
                </a:tc>
                <a:tc>
                  <a:txBody>
                    <a:bodyPr/>
                    <a:lstStyle/>
                    <a:p>
                      <a:pPr marL="0" marR="0" lvl="2" indent="0" algn="l" defTabSz="990570" rtl="0" eaLnBrk="1" fontAlgn="auto" latinLnBrk="0" hangingPunct="1">
                        <a:lnSpc>
                          <a:spcPct val="100000"/>
                        </a:lnSpc>
                        <a:spcBef>
                          <a:spcPts val="0"/>
                        </a:spcBef>
                        <a:spcAft>
                          <a:spcPts val="0"/>
                        </a:spcAft>
                        <a:buClrTx/>
                        <a:buSzTx/>
                        <a:buFontTx/>
                        <a:buNone/>
                        <a:tabLst/>
                        <a:defRPr/>
                      </a:pPr>
                      <a:r>
                        <a:rPr kumimoji="1" lang="en-US" sz="1580" kern="1200" dirty="0" smtClean="0">
                          <a:solidFill>
                            <a:schemeClr val="tx1"/>
                          </a:solidFill>
                          <a:latin typeface="+mn-lt"/>
                          <a:ea typeface="+mn-ea"/>
                          <a:cs typeface="+mn-cs"/>
                        </a:rPr>
                        <a:t>Support </a:t>
                      </a:r>
                      <a:r>
                        <a:rPr kumimoji="1" lang="en-US" sz="1580" b="1" kern="1200" dirty="0" smtClean="0">
                          <a:solidFill>
                            <a:schemeClr val="tx1"/>
                          </a:solidFill>
                          <a:latin typeface="+mn-lt"/>
                          <a:ea typeface="+mn-ea"/>
                          <a:cs typeface="+mn-cs"/>
                        </a:rPr>
                        <a:t>multi</a:t>
                      </a:r>
                      <a:r>
                        <a:rPr kumimoji="1" lang="en-US" sz="1580" kern="1200" dirty="0" smtClean="0">
                          <a:solidFill>
                            <a:schemeClr val="tx1"/>
                          </a:solidFill>
                          <a:latin typeface="+mn-lt"/>
                          <a:ea typeface="+mn-ea"/>
                          <a:cs typeface="+mn-cs"/>
                        </a:rPr>
                        <a:t> scaling and color space conversion by VSPS (max</a:t>
                      </a:r>
                      <a:r>
                        <a:rPr kumimoji="1" lang="en-US" sz="1580" kern="1200" baseline="0" dirty="0" smtClean="0">
                          <a:solidFill>
                            <a:schemeClr val="tx1"/>
                          </a:solidFill>
                          <a:latin typeface="+mn-lt"/>
                          <a:ea typeface="+mn-ea"/>
                          <a:cs typeface="+mn-cs"/>
                        </a:rPr>
                        <a:t> 32 apps)</a:t>
                      </a:r>
                      <a:endParaRPr kumimoji="1" lang="en-US" sz="1580" kern="1200" dirty="0" smtClean="0">
                        <a:solidFill>
                          <a:schemeClr val="tx1"/>
                        </a:solidFill>
                        <a:latin typeface="+mn-lt"/>
                        <a:ea typeface="+mn-ea"/>
                        <a:cs typeface="+mn-cs"/>
                      </a:endParaRPr>
                    </a:p>
                  </a:txBody>
                  <a:tcPr/>
                </a:tc>
              </a:tr>
              <a:tr h="370840">
                <a:tc>
                  <a:txBody>
                    <a:bodyPr/>
                    <a:lstStyle/>
                    <a:p>
                      <a:r>
                        <a:rPr lang="en-US" sz="1580" dirty="0" smtClean="0">
                          <a:solidFill>
                            <a:schemeClr val="tx1"/>
                          </a:solidFill>
                        </a:rPr>
                        <a:t>Source</a:t>
                      </a:r>
                      <a:endParaRPr lang="en-US" sz="1580" dirty="0">
                        <a:solidFill>
                          <a:schemeClr val="tx1"/>
                        </a:solidFill>
                      </a:endParaRPr>
                    </a:p>
                  </a:txBody>
                  <a:tcPr/>
                </a:tc>
                <a:tc>
                  <a:txBody>
                    <a:bodyPr/>
                    <a:lstStyle/>
                    <a:p>
                      <a:r>
                        <a:rPr lang="en-US" sz="1580" dirty="0" smtClean="0">
                          <a:solidFill>
                            <a:schemeClr val="tx1"/>
                          </a:solidFill>
                        </a:rPr>
                        <a:t>gstreamer1.0-plugins-good plugin</a:t>
                      </a:r>
                      <a:endParaRPr lang="en-US" sz="1580" dirty="0">
                        <a:solidFill>
                          <a:schemeClr val="tx1"/>
                        </a:solidFill>
                      </a:endParaRPr>
                    </a:p>
                  </a:txBody>
                  <a:tcPr/>
                </a:tc>
                <a:tc>
                  <a:txBody>
                    <a:bodyPr/>
                    <a:lstStyle/>
                    <a:p>
                      <a:r>
                        <a:rPr lang="en-US" sz="1580" dirty="0" smtClean="0">
                          <a:solidFill>
                            <a:schemeClr val="tx1"/>
                          </a:solidFill>
                        </a:rPr>
                        <a:t>v4l2src</a:t>
                      </a:r>
                      <a:endParaRPr lang="en-US" sz="1580" dirty="0">
                        <a:solidFill>
                          <a:schemeClr val="tx1"/>
                        </a:solidFill>
                      </a:endParaRPr>
                    </a:p>
                  </a:txBody>
                  <a:tcPr/>
                </a:tc>
                <a:tc>
                  <a:txBody>
                    <a:bodyPr/>
                    <a:lstStyle/>
                    <a:p>
                      <a:r>
                        <a:rPr kumimoji="1" lang="en-US" sz="1580" kern="1200" dirty="0" smtClean="0">
                          <a:solidFill>
                            <a:schemeClr val="tx1"/>
                          </a:solidFill>
                          <a:latin typeface="+mn-lt"/>
                          <a:ea typeface="+mn-ea"/>
                          <a:cs typeface="+mn-cs"/>
                        </a:rPr>
                        <a:t>Reads frames from a VIN device with V4L2 I/F </a:t>
                      </a:r>
                    </a:p>
                  </a:txBody>
                  <a:tcPr/>
                </a:tc>
              </a:tr>
              <a:tr h="370840">
                <a:tc>
                  <a:txBody>
                    <a:bodyPr/>
                    <a:lstStyle/>
                    <a:p>
                      <a:r>
                        <a:rPr lang="en-US" sz="1580" dirty="0" smtClean="0">
                          <a:solidFill>
                            <a:schemeClr val="tx1"/>
                          </a:solidFill>
                        </a:rPr>
                        <a:t>Encoder</a:t>
                      </a:r>
                      <a:endParaRPr lang="en-US" sz="1580" dirty="0">
                        <a:solidFill>
                          <a:schemeClr val="tx1"/>
                        </a:solidFill>
                      </a:endParaRPr>
                    </a:p>
                  </a:txBody>
                  <a:tcPr/>
                </a:tc>
                <a:tc>
                  <a:txBody>
                    <a:bodyPr/>
                    <a:lstStyle/>
                    <a:p>
                      <a:r>
                        <a:rPr lang="en-US" sz="1580" dirty="0" smtClean="0">
                          <a:solidFill>
                            <a:schemeClr val="tx1"/>
                          </a:solidFill>
                        </a:rPr>
                        <a:t>gstreamer1.0-omx plugin</a:t>
                      </a:r>
                      <a:endParaRPr lang="en-US" sz="1580" dirty="0">
                        <a:solidFill>
                          <a:schemeClr val="tx1"/>
                        </a:solidFill>
                      </a:endParaRPr>
                    </a:p>
                  </a:txBody>
                  <a:tcPr/>
                </a:tc>
                <a:tc>
                  <a:txBody>
                    <a:bodyPr/>
                    <a:lstStyle/>
                    <a:p>
                      <a:r>
                        <a:rPr lang="en-US" sz="1580" dirty="0" smtClean="0">
                          <a:solidFill>
                            <a:schemeClr val="tx1"/>
                          </a:solidFill>
                        </a:rPr>
                        <a:t>omxh264enc</a:t>
                      </a:r>
                      <a:endParaRPr lang="en-US" sz="1580" dirty="0">
                        <a:solidFill>
                          <a:schemeClr val="tx1"/>
                        </a:solidFill>
                      </a:endParaRPr>
                    </a:p>
                  </a:txBody>
                  <a:tcPr/>
                </a:tc>
                <a:tc>
                  <a:txBody>
                    <a:bodyPr/>
                    <a:lstStyle/>
                    <a:p>
                      <a:r>
                        <a:rPr kumimoji="1" lang="fr-FR" sz="1580" kern="1200" dirty="0" smtClean="0">
                          <a:solidFill>
                            <a:schemeClr val="tx1"/>
                          </a:solidFill>
                          <a:latin typeface="+mn-lt"/>
                          <a:ea typeface="+mn-ea"/>
                          <a:cs typeface="+mn-cs"/>
                        </a:rPr>
                        <a:t>H.264 encoder </a:t>
                      </a:r>
                      <a:r>
                        <a:rPr kumimoji="1" lang="fr-FR" sz="1580" kern="1200" dirty="0" err="1" smtClean="0">
                          <a:solidFill>
                            <a:schemeClr val="tx1"/>
                          </a:solidFill>
                          <a:latin typeface="+mn-lt"/>
                          <a:ea typeface="+mn-ea"/>
                          <a:cs typeface="+mn-cs"/>
                        </a:rPr>
                        <a:t>Openmax</a:t>
                      </a:r>
                      <a:r>
                        <a:rPr kumimoji="1" lang="fr-FR" sz="1580" kern="1200" dirty="0" smtClean="0">
                          <a:solidFill>
                            <a:schemeClr val="tx1"/>
                          </a:solidFill>
                          <a:latin typeface="+mn-lt"/>
                          <a:ea typeface="+mn-ea"/>
                          <a:cs typeface="+mn-cs"/>
                        </a:rPr>
                        <a:t> IL </a:t>
                      </a:r>
                      <a:r>
                        <a:rPr kumimoji="1" lang="fr-FR" sz="1580" kern="1200" dirty="0" err="1" smtClean="0">
                          <a:solidFill>
                            <a:schemeClr val="tx1"/>
                          </a:solidFill>
                          <a:latin typeface="+mn-lt"/>
                          <a:ea typeface="+mn-ea"/>
                          <a:cs typeface="+mn-cs"/>
                        </a:rPr>
                        <a:t>element</a:t>
                      </a:r>
                      <a:endParaRPr kumimoji="1" lang="en-US" sz="1580" kern="1200" dirty="0" smtClean="0">
                        <a:solidFill>
                          <a:schemeClr val="tx1"/>
                        </a:solidFill>
                        <a:latin typeface="+mn-lt"/>
                        <a:ea typeface="+mn-ea"/>
                        <a:cs typeface="+mn-cs"/>
                      </a:endParaRPr>
                    </a:p>
                  </a:txBody>
                  <a:tcPr/>
                </a:tc>
              </a:tr>
            </a:tbl>
          </a:graphicData>
        </a:graphic>
      </p:graphicFrame>
      <p:sp>
        <p:nvSpPr>
          <p:cNvPr id="6"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5905354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a:t>
            </a:r>
            <a:r>
              <a:rPr lang="en-US" dirty="0"/>
              <a:t>omxh264dec</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179</a:t>
            </a:fld>
            <a:endParaRPr lang="de-DE" dirty="0"/>
          </a:p>
        </p:txBody>
      </p:sp>
      <p:sp>
        <p:nvSpPr>
          <p:cNvPr id="4" name="Content Placeholder 3"/>
          <p:cNvSpPr>
            <a:spLocks noGrp="1"/>
          </p:cNvSpPr>
          <p:nvPr>
            <p:ph idx="1"/>
          </p:nvPr>
        </p:nvSpPr>
        <p:spPr>
          <a:xfrm>
            <a:off x="1080000" y="1800000"/>
            <a:ext cx="9000000" cy="3606115"/>
          </a:xfrm>
        </p:spPr>
        <p:txBody>
          <a:bodyPr/>
          <a:lstStyle/>
          <a:p>
            <a:r>
              <a:rPr lang="en-US" altLang="ja-JP" sz="1400" dirty="0">
                <a:cs typeface="Courier New" panose="02070309020205020404" pitchFamily="49" charset="0"/>
              </a:rPr>
              <a:t>Format: </a:t>
            </a:r>
            <a:r>
              <a:rPr lang="en-US" altLang="ja-JP" sz="1400" dirty="0"/>
              <a:t>Supports NV12 and I420 format</a:t>
            </a:r>
          </a:p>
          <a:p>
            <a:r>
              <a:rPr lang="en-US" altLang="ja-JP" sz="1400" dirty="0">
                <a:cs typeface="Courier New" panose="02070309020205020404" pitchFamily="49" charset="0"/>
              </a:rPr>
              <a:t>Memory</a:t>
            </a:r>
          </a:p>
          <a:p>
            <a:pPr lvl="2"/>
            <a:r>
              <a:rPr lang="en-US" altLang="ja-JP" sz="1200" dirty="0" err="1">
                <a:cs typeface="Courier New" panose="02070309020205020404" pitchFamily="49" charset="0"/>
              </a:rPr>
              <a:t>Dmabuf</a:t>
            </a:r>
            <a:r>
              <a:rPr lang="en-US" altLang="ja-JP" sz="1200" dirty="0">
                <a:cs typeface="Courier New" panose="02070309020205020404" pitchFamily="49" charset="0"/>
              </a:rPr>
              <a:t> mode (default): output buffer contains </a:t>
            </a:r>
            <a:r>
              <a:rPr lang="en-US" altLang="ja-JP" sz="1200" dirty="0" err="1">
                <a:cs typeface="Courier New" panose="02070309020205020404" pitchFamily="49" charset="0"/>
              </a:rPr>
              <a:t>dmabuf</a:t>
            </a:r>
            <a:r>
              <a:rPr lang="en-US" altLang="ja-JP" sz="1200" dirty="0">
                <a:cs typeface="Courier New" panose="02070309020205020404" pitchFamily="49" charset="0"/>
              </a:rPr>
              <a:t> file descriptor, which points to the OMX buffer area. This mode only works with </a:t>
            </a:r>
            <a:r>
              <a:rPr lang="en-US" altLang="ja-JP" sz="1200" dirty="0" err="1">
                <a:cs typeface="Courier New" panose="02070309020205020404" pitchFamily="49" charset="0"/>
              </a:rPr>
              <a:t>waylandsink</a:t>
            </a:r>
            <a:r>
              <a:rPr lang="en-US" altLang="ja-JP" sz="1200" dirty="0">
                <a:cs typeface="Courier New" panose="02070309020205020404" pitchFamily="49" charset="0"/>
              </a:rPr>
              <a:t>, </a:t>
            </a:r>
            <a:r>
              <a:rPr lang="en-US" altLang="ja-JP" sz="1200" dirty="0" err="1">
                <a:cs typeface="Courier New" panose="02070309020205020404" pitchFamily="49" charset="0"/>
              </a:rPr>
              <a:t>vspfilter</a:t>
            </a:r>
            <a:r>
              <a:rPr lang="en-US" altLang="ja-JP" sz="1200" dirty="0">
                <a:cs typeface="Courier New" panose="02070309020205020404" pitchFamily="49" charset="0"/>
              </a:rPr>
              <a:t>, or </a:t>
            </a:r>
            <a:r>
              <a:rPr lang="en-US" altLang="ja-JP" sz="1200" dirty="0" err="1">
                <a:cs typeface="Courier New" panose="02070309020205020404" pitchFamily="49" charset="0"/>
              </a:rPr>
              <a:t>vspmfilter</a:t>
            </a:r>
            <a:r>
              <a:rPr lang="en-US" altLang="ja-JP" sz="1200" dirty="0">
                <a:cs typeface="Courier New" panose="02070309020205020404" pitchFamily="49" charset="0"/>
              </a:rPr>
              <a:t> (</a:t>
            </a:r>
            <a:r>
              <a:rPr lang="en-US" altLang="ja-JP" sz="1200" dirty="0" err="1">
                <a:cs typeface="Courier New" panose="02070309020205020404" pitchFamily="49" charset="0"/>
              </a:rPr>
              <a:t>dmabuf</a:t>
            </a:r>
            <a:r>
              <a:rPr lang="en-US" altLang="ja-JP" sz="1200" dirty="0">
                <a:cs typeface="Courier New" panose="02070309020205020404" pitchFamily="49" charset="0"/>
              </a:rPr>
              <a:t>-use mode)</a:t>
            </a:r>
          </a:p>
          <a:p>
            <a:pPr lvl="2"/>
            <a:r>
              <a:rPr lang="en-US" altLang="ja-JP" sz="1200" dirty="0">
                <a:cs typeface="Courier New" panose="02070309020205020404" pitchFamily="49" charset="0"/>
              </a:rPr>
              <a:t>No-copy mode (no-copy=true): output buffer contains the OMX buffer area</a:t>
            </a:r>
          </a:p>
          <a:p>
            <a:pPr lvl="2"/>
            <a:r>
              <a:rPr lang="en-US" altLang="ja-JP" sz="1200" dirty="0">
                <a:cs typeface="Courier New" panose="02070309020205020404" pitchFamily="49" charset="0"/>
              </a:rPr>
              <a:t>Copy mode (no-copy=false): copy data once from OMX buffer to another buffer before sending</a:t>
            </a:r>
          </a:p>
          <a:p>
            <a:pPr lvl="3"/>
            <a:r>
              <a:rPr lang="en-US" altLang="ja-JP" sz="1200" dirty="0">
                <a:cs typeface="Courier New" panose="02070309020205020404" pitchFamily="49" charset="0"/>
              </a:rPr>
              <a:t>Downstream plugin provides buffer: use this buffer</a:t>
            </a:r>
          </a:p>
          <a:p>
            <a:pPr lvl="3"/>
            <a:r>
              <a:rPr lang="en-US" altLang="ja-JP" sz="1200" dirty="0">
                <a:cs typeface="Courier New" panose="02070309020205020404" pitchFamily="49" charset="0"/>
              </a:rPr>
              <a:t>Downstream plugin does not provide buffer: omxh264dec allocates its own buffer</a:t>
            </a:r>
          </a:p>
          <a:p>
            <a:r>
              <a:rPr lang="en-US" altLang="ja-JP" sz="1400" dirty="0">
                <a:cs typeface="Courier New" panose="02070309020205020404" pitchFamily="49" charset="0"/>
              </a:rPr>
              <a:t>Properties</a:t>
            </a:r>
          </a:p>
          <a:p>
            <a:pPr lvl="2"/>
            <a:r>
              <a:rPr lang="en-US" altLang="ja-JP" sz="1200" dirty="0">
                <a:cs typeface="Courier New" panose="02070309020205020404" pitchFamily="49" charset="0"/>
              </a:rPr>
              <a:t>no-reorder: Set the Output picture data in decoding order or display </a:t>
            </a:r>
            <a:r>
              <a:rPr lang="en-US" altLang="ja-JP" sz="1200" dirty="0" smtClean="0">
                <a:cs typeface="Courier New" panose="02070309020205020404" pitchFamily="49" charset="0"/>
              </a:rPr>
              <a:t>order</a:t>
            </a:r>
            <a:endParaRPr lang="en-US" altLang="ja-JP" sz="1200" dirty="0">
              <a:cs typeface="Courier New" panose="02070309020205020404" pitchFamily="49" charset="0"/>
            </a:endParaRPr>
          </a:p>
        </p:txBody>
      </p:sp>
      <p:sp>
        <p:nvSpPr>
          <p:cNvPr id="5"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57528962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ja-JP" dirty="0"/>
              <a:t>Cross-compiling </a:t>
            </a:r>
            <a:r>
              <a:rPr lang="en-US" altLang="ja-JP" dirty="0" err="1"/>
              <a:t>toolchains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a:t>
            </a:fld>
            <a:endParaRPr lang="de-DE" dirty="0"/>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0" y="2971800"/>
            <a:ext cx="4903470" cy="27489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TextBox 1"/>
          <p:cNvSpPr txBox="1">
            <a:spLocks noChangeArrowheads="1"/>
          </p:cNvSpPr>
          <p:nvPr/>
        </p:nvSpPr>
        <p:spPr bwMode="auto">
          <a:xfrm>
            <a:off x="6248400"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http://free-electrons.com/doc/training/embedded-linux/embedded-linux-slides.pdf</a:t>
            </a:r>
            <a:endParaRPr lang="en-US" altLang="en-US" sz="1200" dirty="0" smtClean="0">
              <a:solidFill>
                <a:schemeClr val="bg1">
                  <a:lumMod val="50000"/>
                </a:schemeClr>
              </a:solidFill>
            </a:endParaRPr>
          </a:p>
        </p:txBody>
      </p:sp>
      <p:sp>
        <p:nvSpPr>
          <p:cNvPr id="9" name="Content Placeholder 8"/>
          <p:cNvSpPr>
            <a:spLocks noGrp="1"/>
          </p:cNvSpPr>
          <p:nvPr>
            <p:ph idx="1"/>
          </p:nvPr>
        </p:nvSpPr>
        <p:spPr>
          <a:xfrm>
            <a:off x="1080000" y="1800000"/>
            <a:ext cx="9000000" cy="980781"/>
          </a:xfrm>
        </p:spPr>
        <p:txBody>
          <a:bodyPr/>
          <a:lstStyle/>
          <a:p>
            <a:pPr>
              <a:buClr>
                <a:schemeClr val="tx2"/>
              </a:buClr>
            </a:pPr>
            <a:r>
              <a:rPr lang="en-US" altLang="ja-JP" sz="1400" dirty="0" smtClean="0"/>
              <a:t>There are 2 method for Building source code on </a:t>
            </a:r>
            <a:r>
              <a:rPr lang="en-US" altLang="ja-JP" sz="1400" dirty="0" err="1" smtClean="0"/>
              <a:t>linux</a:t>
            </a:r>
            <a:r>
              <a:rPr lang="en-US" altLang="ja-JP" sz="1400" dirty="0" smtClean="0"/>
              <a:t>: use Native </a:t>
            </a:r>
            <a:r>
              <a:rPr lang="en-US" altLang="ja-JP" sz="1400" dirty="0" err="1" smtClean="0"/>
              <a:t>toolchain</a:t>
            </a:r>
            <a:r>
              <a:rPr lang="en-US" altLang="ja-JP" sz="1400" dirty="0"/>
              <a:t> </a:t>
            </a:r>
            <a:r>
              <a:rPr lang="en-US" altLang="ja-JP" sz="1400" dirty="0" smtClean="0"/>
              <a:t>and use Cross-compiling </a:t>
            </a:r>
            <a:r>
              <a:rPr lang="en-US" altLang="ja-JP" sz="1400" dirty="0" err="1" smtClean="0"/>
              <a:t>toolchain</a:t>
            </a:r>
            <a:endParaRPr lang="en-US" altLang="ja-JP" sz="1400" dirty="0"/>
          </a:p>
          <a:p>
            <a:pPr marL="228600" indent="-228600">
              <a:buClr>
                <a:schemeClr val="tx2"/>
              </a:buClr>
              <a:buFont typeface="Wingdings" pitchFamily="2" charset="2"/>
              <a:buChar char="n"/>
            </a:pPr>
            <a:r>
              <a:rPr lang="en-US" altLang="ja-JP" sz="1400" dirty="0"/>
              <a:t>Cross-compiling </a:t>
            </a:r>
            <a:r>
              <a:rPr lang="en-US" altLang="ja-JP" sz="1400" dirty="0" err="1"/>
              <a:t>Toolchain</a:t>
            </a:r>
            <a:r>
              <a:rPr lang="en-US" altLang="ja-JP" sz="1400" dirty="0"/>
              <a:t>: Compile on one machine (Linux PC x86) and run on the other machine (ARM SOC)</a:t>
            </a:r>
          </a:p>
          <a:p>
            <a:pPr marL="228600" indent="-228600">
              <a:buClr>
                <a:schemeClr val="tx2"/>
              </a:buClr>
              <a:buFont typeface="Wingdings" pitchFamily="2" charset="2"/>
              <a:buChar char="n"/>
            </a:pPr>
            <a:r>
              <a:rPr lang="en-US" altLang="ja-JP" sz="1400" dirty="0" smtClean="0"/>
              <a:t>Native </a:t>
            </a:r>
            <a:r>
              <a:rPr lang="en-US" altLang="ja-JP" sz="1400" dirty="0" err="1" smtClean="0"/>
              <a:t>toolchain</a:t>
            </a:r>
            <a:r>
              <a:rPr lang="en-US" altLang="ja-JP" sz="1400" dirty="0" smtClean="0"/>
              <a:t>: Compile and run directly on the current machine (ex: Linux PC x86)</a:t>
            </a:r>
            <a:endParaRPr lang="en-US" altLang="ja-JP" sz="1400" dirty="0"/>
          </a:p>
        </p:txBody>
      </p:sp>
    </p:spTree>
    <p:extLst>
      <p:ext uri="{BB962C8B-B14F-4D97-AF65-F5344CB8AC3E}">
        <p14:creationId xmlns:p14="http://schemas.microsoft.com/office/powerpoint/2010/main" val="306274426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a:t>
            </a:r>
            <a:r>
              <a:rPr lang="en-US" altLang="ja-JP" dirty="0" err="1"/>
              <a:t>waylandsink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180</a:t>
            </a:fld>
            <a:endParaRPr lang="de-DE" dirty="0"/>
          </a:p>
        </p:txBody>
      </p:sp>
      <p:sp>
        <p:nvSpPr>
          <p:cNvPr id="4" name="Content Placeholder 3"/>
          <p:cNvSpPr>
            <a:spLocks noGrp="1"/>
          </p:cNvSpPr>
          <p:nvPr>
            <p:ph idx="1"/>
          </p:nvPr>
        </p:nvSpPr>
        <p:spPr>
          <a:xfrm>
            <a:off x="1080000" y="1800000"/>
            <a:ext cx="9000000" cy="3807196"/>
          </a:xfrm>
        </p:spPr>
        <p:txBody>
          <a:bodyPr/>
          <a:lstStyle/>
          <a:p>
            <a:r>
              <a:rPr lang="en-US" altLang="ja-JP" sz="1400" dirty="0">
                <a:cs typeface="Courier New" panose="02070309020205020404" pitchFamily="49" charset="0"/>
              </a:rPr>
              <a:t>Format: </a:t>
            </a:r>
            <a:r>
              <a:rPr lang="en-US" altLang="ja-JP" sz="1400" dirty="0" err="1">
                <a:cs typeface="Courier New" panose="02070309020205020404" pitchFamily="49" charset="0"/>
              </a:rPr>
              <a:t>RGBx</a:t>
            </a:r>
            <a:r>
              <a:rPr lang="en-US" altLang="ja-JP" sz="1400" dirty="0">
                <a:cs typeface="Courier New" panose="02070309020205020404" pitchFamily="49" charset="0"/>
              </a:rPr>
              <a:t>, </a:t>
            </a:r>
            <a:r>
              <a:rPr lang="en-US" altLang="ja-JP" sz="1400" dirty="0" err="1">
                <a:cs typeface="Courier New" panose="02070309020205020404" pitchFamily="49" charset="0"/>
              </a:rPr>
              <a:t>BGRx</a:t>
            </a:r>
            <a:r>
              <a:rPr lang="en-US" altLang="ja-JP" sz="1400" dirty="0">
                <a:cs typeface="Courier New" panose="02070309020205020404" pitchFamily="49" charset="0"/>
              </a:rPr>
              <a:t>, RGBA, BGRA, RGB16, BGR16, RGB, BGR, YUY2, YVYU, UYVY, NV12 (OK with </a:t>
            </a:r>
            <a:r>
              <a:rPr lang="en-US" altLang="ja-JP" sz="1400" dirty="0" err="1">
                <a:cs typeface="Courier New" panose="02070309020205020404" pitchFamily="49" charset="0"/>
              </a:rPr>
              <a:t>dmabuf</a:t>
            </a:r>
            <a:r>
              <a:rPr lang="en-US" altLang="ja-JP" sz="1400" dirty="0">
                <a:cs typeface="Courier New" panose="02070309020205020404" pitchFamily="49" charset="0"/>
              </a:rPr>
              <a:t> mode only), NV21, NV16, YUY2, YVYU</a:t>
            </a:r>
          </a:p>
          <a:p>
            <a:r>
              <a:rPr lang="en-US" altLang="ja-JP" sz="1400" dirty="0">
                <a:cs typeface="Courier New" panose="02070309020205020404" pitchFamily="49" charset="0"/>
              </a:rPr>
              <a:t>Memory</a:t>
            </a:r>
          </a:p>
          <a:p>
            <a:pPr lvl="2"/>
            <a:r>
              <a:rPr lang="en-US" altLang="ja-JP" sz="1200" dirty="0">
                <a:cs typeface="Courier New" panose="02070309020205020404" pitchFamily="49" charset="0"/>
              </a:rPr>
              <a:t>normal mode: Allocate its own buffer pool. If an arriving is not from its pool, it will copy data from that buffer to its own buffer before rendering</a:t>
            </a:r>
          </a:p>
          <a:p>
            <a:pPr lvl="2"/>
            <a:r>
              <a:rPr lang="en-US" altLang="ja-JP" sz="1200" dirty="0" err="1">
                <a:cs typeface="Courier New" panose="02070309020205020404" pitchFamily="49" charset="0"/>
              </a:rPr>
              <a:t>dmabuf</a:t>
            </a:r>
            <a:r>
              <a:rPr lang="en-US" altLang="ja-JP" sz="1200" dirty="0">
                <a:cs typeface="Courier New" panose="02070309020205020404" pitchFamily="49" charset="0"/>
              </a:rPr>
              <a:t>-mode: Query to take </a:t>
            </a:r>
            <a:r>
              <a:rPr lang="en-US" altLang="ja-JP" sz="1200" dirty="0" err="1">
                <a:cs typeface="Courier New" panose="02070309020205020404" pitchFamily="49" charset="0"/>
              </a:rPr>
              <a:t>dmabuf</a:t>
            </a:r>
            <a:r>
              <a:rPr lang="en-US" altLang="ja-JP" sz="1200" dirty="0">
                <a:cs typeface="Courier New" panose="02070309020205020404" pitchFamily="49" charset="0"/>
              </a:rPr>
              <a:t> from omxh264dec or </a:t>
            </a:r>
            <a:r>
              <a:rPr lang="en-US" altLang="ja-JP" sz="1200" dirty="0" err="1">
                <a:cs typeface="Courier New" panose="02070309020205020404" pitchFamily="49" charset="0"/>
              </a:rPr>
              <a:t>vspmfilter</a:t>
            </a:r>
            <a:r>
              <a:rPr lang="en-US" altLang="ja-JP" sz="1200" dirty="0">
                <a:cs typeface="Courier New" panose="02070309020205020404" pitchFamily="49" charset="0"/>
              </a:rPr>
              <a:t> and add it to its buffer pool</a:t>
            </a:r>
          </a:p>
          <a:p>
            <a:r>
              <a:rPr lang="en-US" altLang="ja-JP" sz="1400" dirty="0">
                <a:cs typeface="Courier New" panose="02070309020205020404" pitchFamily="49" charset="0"/>
              </a:rPr>
              <a:t>Properties</a:t>
            </a:r>
          </a:p>
          <a:p>
            <a:pPr lvl="2"/>
            <a:r>
              <a:rPr lang="en-US" altLang="ja-JP" sz="1200" dirty="0">
                <a:cs typeface="Courier New" panose="02070309020205020404" pitchFamily="49" charset="0"/>
              </a:rPr>
              <a:t>max-lateness: Define the maximum in-late time to render a frame. If a frame arrives later than this value, it will be dropped. Set this value to -1 to disable “drop frame”. It means all frames will be rendered.</a:t>
            </a:r>
          </a:p>
          <a:p>
            <a:pPr lvl="2"/>
            <a:r>
              <a:rPr lang="en-US" altLang="ja-JP" sz="1200" dirty="0" err="1">
                <a:cs typeface="Courier New" panose="02070309020205020404" pitchFamily="49" charset="0"/>
              </a:rPr>
              <a:t>qos</a:t>
            </a:r>
            <a:r>
              <a:rPr lang="en-US" altLang="ja-JP" sz="1200" dirty="0">
                <a:cs typeface="Courier New" panose="02070309020205020404" pitchFamily="49" charset="0"/>
              </a:rPr>
              <a:t>: Enable/Disable to calculate how late/early a buffer arrives and generate </a:t>
            </a:r>
            <a:r>
              <a:rPr lang="en-US" altLang="ja-JP" sz="1200" dirty="0" err="1">
                <a:cs typeface="Courier New" panose="02070309020205020404" pitchFamily="49" charset="0"/>
              </a:rPr>
              <a:t>QoS</a:t>
            </a:r>
            <a:r>
              <a:rPr lang="en-US" altLang="ja-JP" sz="1200" dirty="0">
                <a:cs typeface="Courier New" panose="02070309020205020404" pitchFamily="49" charset="0"/>
              </a:rPr>
              <a:t> event to upstream. The upstream (</a:t>
            </a:r>
            <a:r>
              <a:rPr lang="en-US" altLang="ja-JP" sz="1200" dirty="0" err="1">
                <a:cs typeface="Courier New" panose="02070309020205020404" pitchFamily="49" charset="0"/>
              </a:rPr>
              <a:t>eg</a:t>
            </a:r>
            <a:r>
              <a:rPr lang="en-US" altLang="ja-JP" sz="1200" dirty="0">
                <a:cs typeface="Courier New" panose="02070309020205020404" pitchFamily="49" charset="0"/>
              </a:rPr>
              <a:t>. omxh264dec) will drop frames to accelerate producing buffers if notified that the buffers are arriving late in downstream (</a:t>
            </a:r>
            <a:r>
              <a:rPr lang="en-US" altLang="ja-JP" sz="1200" dirty="0" err="1">
                <a:cs typeface="Courier New" panose="02070309020205020404" pitchFamily="49" charset="0"/>
              </a:rPr>
              <a:t>waylandsink</a:t>
            </a:r>
            <a:r>
              <a:rPr lang="en-US" altLang="ja-JP" sz="1200" dirty="0" smtClean="0">
                <a:cs typeface="Courier New" panose="02070309020205020404" pitchFamily="49" charset="0"/>
              </a:rPr>
              <a:t>).</a:t>
            </a:r>
            <a:endParaRPr lang="en-US" altLang="ja-JP" sz="1200" dirty="0">
              <a:cs typeface="Courier New" panose="02070309020205020404" pitchFamily="49" charset="0"/>
            </a:endParaRPr>
          </a:p>
        </p:txBody>
      </p:sp>
    </p:spTree>
    <p:extLst>
      <p:ext uri="{BB962C8B-B14F-4D97-AF65-F5344CB8AC3E}">
        <p14:creationId xmlns:p14="http://schemas.microsoft.com/office/powerpoint/2010/main" val="23402290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a:t>
            </a:r>
            <a:r>
              <a:rPr lang="en-US" altLang="ja-JP" dirty="0" err="1"/>
              <a:t>vspmfilter</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181</a:t>
            </a:fld>
            <a:endParaRPr lang="de-DE" dirty="0"/>
          </a:p>
        </p:txBody>
      </p:sp>
      <p:sp>
        <p:nvSpPr>
          <p:cNvPr id="4" name="Content Placeholder 3"/>
          <p:cNvSpPr>
            <a:spLocks noGrp="1"/>
          </p:cNvSpPr>
          <p:nvPr>
            <p:ph idx="1"/>
          </p:nvPr>
        </p:nvSpPr>
        <p:spPr>
          <a:xfrm>
            <a:off x="1080000" y="1800000"/>
            <a:ext cx="9000000" cy="4237057"/>
          </a:xfrm>
        </p:spPr>
        <p:txBody>
          <a:bodyPr/>
          <a:lstStyle/>
          <a:p>
            <a:r>
              <a:rPr lang="en-US" altLang="ja-JP" sz="1400" dirty="0">
                <a:cs typeface="Courier New" panose="02070309020205020404" pitchFamily="49" charset="0"/>
              </a:rPr>
              <a:t>Normal mode</a:t>
            </a:r>
          </a:p>
          <a:p>
            <a:pPr lvl="2"/>
            <a:r>
              <a:rPr lang="en-US" altLang="ja-JP" sz="1200" dirty="0">
                <a:cs typeface="Courier New" panose="02070309020205020404" pitchFamily="49" charset="0"/>
              </a:rPr>
              <a:t>Supports BGRA, NV21, NV12, YUY2, and UYVY for Input and BGRA, </a:t>
            </a:r>
            <a:r>
              <a:rPr lang="en-US" altLang="ja-JP" sz="1200" dirty="0" err="1">
                <a:cs typeface="Courier New" panose="02070309020205020404" pitchFamily="49" charset="0"/>
              </a:rPr>
              <a:t>RGBx</a:t>
            </a:r>
            <a:r>
              <a:rPr lang="en-US" altLang="ja-JP" sz="1200" dirty="0">
                <a:cs typeface="Courier New" panose="02070309020205020404" pitchFamily="49" charset="0"/>
              </a:rPr>
              <a:t>, RGB, NV21, NV12, YUY2, and UYVY for Output</a:t>
            </a:r>
          </a:p>
          <a:p>
            <a:pPr lvl="2"/>
            <a:r>
              <a:rPr lang="en-US" altLang="ja-JP" sz="1200" dirty="0">
                <a:cs typeface="Courier New" panose="02070309020205020404" pitchFamily="49" charset="0"/>
              </a:rPr>
              <a:t>Not allocate its own memory: It gets input buffers from upstream element, converts, and stores output data to buffers from downstream element</a:t>
            </a:r>
          </a:p>
          <a:p>
            <a:pPr lvl="2"/>
            <a:r>
              <a:rPr lang="en-US" altLang="ja-JP" sz="1200" dirty="0">
                <a:cs typeface="Courier New" panose="02070309020205020404" pitchFamily="49" charset="0"/>
              </a:rPr>
              <a:t>Buffers from upstream/downstream element must have physical addresses (e.g. buffers from v4l2src, </a:t>
            </a:r>
            <a:r>
              <a:rPr lang="en-US" altLang="ja-JP" sz="1200" dirty="0" err="1">
                <a:cs typeface="Courier New" panose="02070309020205020404" pitchFamily="49" charset="0"/>
              </a:rPr>
              <a:t>waylandsink</a:t>
            </a:r>
            <a:r>
              <a:rPr lang="en-US" altLang="ja-JP" sz="1200" dirty="0">
                <a:cs typeface="Courier New" panose="02070309020205020404" pitchFamily="49" charset="0"/>
              </a:rPr>
              <a:t>, omxh264dec in no-copy mode)</a:t>
            </a:r>
          </a:p>
          <a:p>
            <a:r>
              <a:rPr lang="en-US" altLang="ja-JP" sz="1400" dirty="0">
                <a:cs typeface="Courier New" panose="02070309020205020404" pitchFamily="49" charset="0"/>
              </a:rPr>
              <a:t>“</a:t>
            </a:r>
            <a:r>
              <a:rPr lang="en-US" altLang="ja-JP" sz="1400" dirty="0" err="1">
                <a:cs typeface="Courier New" panose="02070309020205020404" pitchFamily="49" charset="0"/>
              </a:rPr>
              <a:t>dmabuf</a:t>
            </a:r>
            <a:r>
              <a:rPr lang="en-US" altLang="ja-JP" sz="1400" dirty="0">
                <a:cs typeface="Courier New" panose="02070309020205020404" pitchFamily="49" charset="0"/>
              </a:rPr>
              <a:t>-use = true” mode</a:t>
            </a:r>
          </a:p>
          <a:p>
            <a:pPr lvl="2"/>
            <a:r>
              <a:rPr lang="en-US" altLang="ja-JP" sz="1200" dirty="0">
                <a:cs typeface="Courier New" panose="02070309020205020404" pitchFamily="49" charset="0"/>
              </a:rPr>
              <a:t>Supports NV12 for Input and Output</a:t>
            </a:r>
          </a:p>
          <a:p>
            <a:pPr lvl="2"/>
            <a:r>
              <a:rPr lang="en-US" altLang="ja-JP" sz="1200" dirty="0">
                <a:cs typeface="Courier New" panose="02070309020205020404" pitchFamily="49" charset="0"/>
              </a:rPr>
              <a:t>Only in: omxh264dec use-</a:t>
            </a:r>
            <a:r>
              <a:rPr lang="en-US" altLang="ja-JP" sz="1200" dirty="0" err="1">
                <a:cs typeface="Courier New" panose="02070309020205020404" pitchFamily="49" charset="0"/>
              </a:rPr>
              <a:t>dmabuf</a:t>
            </a:r>
            <a:r>
              <a:rPr lang="en-US" altLang="ja-JP" sz="1200" dirty="0">
                <a:cs typeface="Courier New" panose="02070309020205020404" pitchFamily="49" charset="0"/>
              </a:rPr>
              <a:t>=true ! </a:t>
            </a:r>
            <a:r>
              <a:rPr lang="en-US" altLang="ja-JP" sz="1200" dirty="0" err="1">
                <a:cs typeface="Courier New" panose="02070309020205020404" pitchFamily="49" charset="0"/>
              </a:rPr>
              <a:t>vspmfilter</a:t>
            </a:r>
            <a:r>
              <a:rPr lang="en-US" altLang="ja-JP" sz="1200" dirty="0">
                <a:cs typeface="Courier New" panose="02070309020205020404" pitchFamily="49" charset="0"/>
              </a:rPr>
              <a:t> </a:t>
            </a:r>
            <a:r>
              <a:rPr lang="en-US" altLang="ja-JP" sz="1200" dirty="0" err="1">
                <a:cs typeface="Courier New" panose="02070309020205020404" pitchFamily="49" charset="0"/>
              </a:rPr>
              <a:t>dmabuf</a:t>
            </a:r>
            <a:r>
              <a:rPr lang="en-US" altLang="ja-JP" sz="1200" dirty="0">
                <a:cs typeface="Courier New" panose="02070309020205020404" pitchFamily="49" charset="0"/>
              </a:rPr>
              <a:t>-use=true ! </a:t>
            </a:r>
            <a:r>
              <a:rPr lang="en-US" altLang="ja-JP" sz="1200" dirty="0" err="1">
                <a:cs typeface="Courier New" panose="02070309020205020404" pitchFamily="49" charset="0"/>
              </a:rPr>
              <a:t>waylandsink</a:t>
            </a:r>
            <a:endParaRPr lang="en-US" altLang="ja-JP" sz="1200" dirty="0">
              <a:cs typeface="Courier New" panose="02070309020205020404" pitchFamily="49" charset="0"/>
            </a:endParaRPr>
          </a:p>
          <a:p>
            <a:pPr lvl="3"/>
            <a:r>
              <a:rPr lang="en-US" altLang="ja-JP" sz="1200" dirty="0">
                <a:cs typeface="Courier New" panose="02070309020205020404" pitchFamily="49" charset="0"/>
              </a:rPr>
              <a:t>omxh264dec allocates buffers by </a:t>
            </a:r>
            <a:r>
              <a:rPr lang="en-US" altLang="ja-JP" sz="1200" dirty="0" err="1">
                <a:cs typeface="Courier New" panose="02070309020205020404" pitchFamily="49" charset="0"/>
              </a:rPr>
              <a:t>mmngr</a:t>
            </a:r>
            <a:r>
              <a:rPr lang="en-US" altLang="ja-JP" sz="1200" dirty="0">
                <a:cs typeface="Courier New" panose="02070309020205020404" pitchFamily="49" charset="0"/>
              </a:rPr>
              <a:t>, exports to </a:t>
            </a:r>
            <a:r>
              <a:rPr lang="en-US" altLang="ja-JP" sz="1200" dirty="0" err="1">
                <a:cs typeface="Courier New" panose="02070309020205020404" pitchFamily="49" charset="0"/>
              </a:rPr>
              <a:t>dmabuf</a:t>
            </a:r>
            <a:r>
              <a:rPr lang="en-US" altLang="ja-JP" sz="1200" dirty="0">
                <a:cs typeface="Courier New" panose="02070309020205020404" pitchFamily="49" charset="0"/>
              </a:rPr>
              <a:t>, and sends to </a:t>
            </a:r>
            <a:r>
              <a:rPr lang="en-US" altLang="ja-JP" sz="1200" dirty="0" err="1">
                <a:cs typeface="Courier New" panose="02070309020205020404" pitchFamily="49" charset="0"/>
              </a:rPr>
              <a:t>vspmfilter</a:t>
            </a:r>
            <a:endParaRPr lang="en-US" altLang="ja-JP" sz="1200" dirty="0">
              <a:cs typeface="Courier New" panose="02070309020205020404" pitchFamily="49" charset="0"/>
            </a:endParaRPr>
          </a:p>
          <a:p>
            <a:pPr lvl="3"/>
            <a:r>
              <a:rPr lang="en-US" altLang="ja-JP" sz="1200" dirty="0" err="1">
                <a:cs typeface="Courier New" panose="02070309020205020404" pitchFamily="49" charset="0"/>
              </a:rPr>
              <a:t>vspmfilter</a:t>
            </a:r>
            <a:r>
              <a:rPr lang="en-US" altLang="ja-JP" sz="1200" dirty="0">
                <a:cs typeface="Courier New" panose="02070309020205020404" pitchFamily="49" charset="0"/>
              </a:rPr>
              <a:t> gets </a:t>
            </a:r>
            <a:r>
              <a:rPr lang="en-US" altLang="ja-JP" sz="1200" dirty="0" err="1">
                <a:cs typeface="Courier New" panose="02070309020205020404" pitchFamily="49" charset="0"/>
              </a:rPr>
              <a:t>dmabuf</a:t>
            </a:r>
            <a:r>
              <a:rPr lang="en-US" altLang="ja-JP" sz="1200" dirty="0">
                <a:cs typeface="Courier New" panose="02070309020205020404" pitchFamily="49" charset="0"/>
              </a:rPr>
              <a:t> from omxh264dec for its input buffers</a:t>
            </a:r>
          </a:p>
          <a:p>
            <a:pPr lvl="3"/>
            <a:r>
              <a:rPr lang="en-US" altLang="ja-JP" sz="1200" dirty="0" err="1">
                <a:cs typeface="Courier New" panose="02070309020205020404" pitchFamily="49" charset="0"/>
              </a:rPr>
              <a:t>vspmfilter</a:t>
            </a:r>
            <a:r>
              <a:rPr lang="en-US" altLang="ja-JP" sz="1200" dirty="0">
                <a:cs typeface="Courier New" panose="02070309020205020404" pitchFamily="49" charset="0"/>
              </a:rPr>
              <a:t> allocates output buffers by </a:t>
            </a:r>
            <a:r>
              <a:rPr lang="en-US" altLang="ja-JP" sz="1200" dirty="0" err="1">
                <a:cs typeface="Courier New" panose="02070309020205020404" pitchFamily="49" charset="0"/>
              </a:rPr>
              <a:t>mmngr</a:t>
            </a:r>
            <a:r>
              <a:rPr lang="en-US" altLang="ja-JP" sz="1200" dirty="0">
                <a:cs typeface="Courier New" panose="02070309020205020404" pitchFamily="49" charset="0"/>
              </a:rPr>
              <a:t>, exports to </a:t>
            </a:r>
            <a:r>
              <a:rPr lang="en-US" altLang="ja-JP" sz="1200" dirty="0" err="1">
                <a:cs typeface="Courier New" panose="02070309020205020404" pitchFamily="49" charset="0"/>
              </a:rPr>
              <a:t>dmabuf</a:t>
            </a:r>
            <a:r>
              <a:rPr lang="en-US" altLang="ja-JP" sz="1200" dirty="0">
                <a:cs typeface="Courier New" panose="02070309020205020404" pitchFamily="49" charset="0"/>
              </a:rPr>
              <a:t>, sends to </a:t>
            </a:r>
            <a:r>
              <a:rPr lang="en-US" altLang="ja-JP" sz="1200" dirty="0" err="1">
                <a:cs typeface="Courier New" panose="02070309020205020404" pitchFamily="49" charset="0"/>
              </a:rPr>
              <a:t>waylandsink</a:t>
            </a:r>
            <a:endParaRPr lang="en-US" altLang="ja-JP" sz="1200" dirty="0">
              <a:cs typeface="Courier New" panose="02070309020205020404" pitchFamily="49" charset="0"/>
            </a:endParaRPr>
          </a:p>
          <a:p>
            <a:pPr lvl="3"/>
            <a:r>
              <a:rPr lang="en-US" altLang="ja-JP" sz="1200" dirty="0" err="1">
                <a:cs typeface="Courier New" panose="02070309020205020404" pitchFamily="49" charset="0"/>
              </a:rPr>
              <a:t>waylandsink</a:t>
            </a:r>
            <a:r>
              <a:rPr lang="en-US" altLang="ja-JP" sz="1200" dirty="0">
                <a:cs typeface="Courier New" panose="02070309020205020404" pitchFamily="49" charset="0"/>
              </a:rPr>
              <a:t> get </a:t>
            </a:r>
            <a:r>
              <a:rPr lang="en-US" altLang="ja-JP" sz="1200" dirty="0" err="1">
                <a:cs typeface="Courier New" panose="02070309020205020404" pitchFamily="49" charset="0"/>
              </a:rPr>
              <a:t>dmabuf</a:t>
            </a:r>
            <a:r>
              <a:rPr lang="en-US" altLang="ja-JP" sz="1200" dirty="0">
                <a:cs typeface="Courier New" panose="02070309020205020404" pitchFamily="49" charset="0"/>
              </a:rPr>
              <a:t> from </a:t>
            </a:r>
            <a:r>
              <a:rPr lang="en-US" altLang="ja-JP" sz="1200" dirty="0" err="1">
                <a:cs typeface="Courier New" panose="02070309020205020404" pitchFamily="49" charset="0"/>
              </a:rPr>
              <a:t>vspmfilter</a:t>
            </a:r>
            <a:r>
              <a:rPr lang="en-US" altLang="ja-JP" sz="1200" dirty="0">
                <a:cs typeface="Courier New" panose="02070309020205020404" pitchFamily="49" charset="0"/>
              </a:rPr>
              <a:t> for its rendering </a:t>
            </a:r>
            <a:r>
              <a:rPr lang="en-US" altLang="ja-JP" sz="1200" dirty="0" smtClean="0">
                <a:cs typeface="Courier New" panose="02070309020205020404" pitchFamily="49" charset="0"/>
              </a:rPr>
              <a:t>buffers</a:t>
            </a:r>
          </a:p>
        </p:txBody>
      </p:sp>
    </p:spTree>
    <p:extLst>
      <p:ext uri="{BB962C8B-B14F-4D97-AF65-F5344CB8AC3E}">
        <p14:creationId xmlns:p14="http://schemas.microsoft.com/office/powerpoint/2010/main" val="40579461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a:t>
            </a:r>
            <a:r>
              <a:rPr lang="en-US" altLang="ja-JP" dirty="0" err="1"/>
              <a:t>vspmfilter</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182</a:t>
            </a:fld>
            <a:endParaRPr lang="de-DE" dirty="0"/>
          </a:p>
        </p:txBody>
      </p:sp>
      <p:sp>
        <p:nvSpPr>
          <p:cNvPr id="4" name="Content Placeholder 3"/>
          <p:cNvSpPr>
            <a:spLocks noGrp="1"/>
          </p:cNvSpPr>
          <p:nvPr>
            <p:ph idx="1"/>
          </p:nvPr>
        </p:nvSpPr>
        <p:spPr>
          <a:xfrm>
            <a:off x="1080000" y="1800000"/>
            <a:ext cx="9000000" cy="1683538"/>
          </a:xfrm>
        </p:spPr>
        <p:txBody>
          <a:bodyPr/>
          <a:lstStyle/>
          <a:p>
            <a:r>
              <a:rPr lang="en-US" altLang="ja-JP" sz="1400" dirty="0">
                <a:cs typeface="Courier New" panose="02070309020205020404" pitchFamily="49" charset="0"/>
              </a:rPr>
              <a:t>“</a:t>
            </a:r>
            <a:r>
              <a:rPr lang="en-US" altLang="ja-JP" sz="1400" dirty="0" err="1">
                <a:cs typeface="Courier New" panose="02070309020205020404" pitchFamily="49" charset="0"/>
              </a:rPr>
              <a:t>outbuf-alloc</a:t>
            </a:r>
            <a:r>
              <a:rPr lang="en-US" altLang="ja-JP" sz="1400" dirty="0">
                <a:cs typeface="Courier New" panose="02070309020205020404" pitchFamily="49" charset="0"/>
              </a:rPr>
              <a:t> = true” mode</a:t>
            </a:r>
          </a:p>
          <a:p>
            <a:pPr lvl="2"/>
            <a:r>
              <a:rPr lang="en-US" altLang="ja-JP" sz="1200" dirty="0">
                <a:cs typeface="Courier New" panose="02070309020205020404" pitchFamily="49" charset="0"/>
              </a:rPr>
              <a:t>Supports BGRA, NV21, NV12, YUY2, and UYVY for Input and NV12 for Output</a:t>
            </a:r>
          </a:p>
          <a:p>
            <a:pPr lvl="2"/>
            <a:r>
              <a:rPr lang="en-US" altLang="ja-JP" sz="1200" dirty="0">
                <a:cs typeface="Courier New" panose="02070309020205020404" pitchFamily="49" charset="0"/>
              </a:rPr>
              <a:t>Work only when downstream is omxh264enc</a:t>
            </a:r>
          </a:p>
          <a:p>
            <a:pPr lvl="3"/>
            <a:r>
              <a:rPr lang="en-US" altLang="ja-JP" sz="1200" dirty="0" err="1">
                <a:cs typeface="Courier New" panose="02070309020205020404" pitchFamily="49" charset="0"/>
              </a:rPr>
              <a:t>vspmfilter</a:t>
            </a:r>
            <a:r>
              <a:rPr lang="en-US" altLang="ja-JP" sz="1200" dirty="0">
                <a:cs typeface="Courier New" panose="02070309020205020404" pitchFamily="49" charset="0"/>
              </a:rPr>
              <a:t> allocates output buffers by </a:t>
            </a:r>
            <a:r>
              <a:rPr lang="en-US" altLang="ja-JP" sz="1200" dirty="0" err="1">
                <a:cs typeface="Courier New" panose="02070309020205020404" pitchFamily="49" charset="0"/>
              </a:rPr>
              <a:t>mmngr</a:t>
            </a:r>
            <a:r>
              <a:rPr lang="en-US" altLang="ja-JP" sz="1200" dirty="0">
                <a:cs typeface="Courier New" panose="02070309020205020404" pitchFamily="49" charset="0"/>
              </a:rPr>
              <a:t> and send their addresses to omxh264enc by </a:t>
            </a:r>
            <a:r>
              <a:rPr lang="en-US" altLang="ja-JP" sz="1200" dirty="0" err="1">
                <a:cs typeface="Courier New" panose="02070309020205020404" pitchFamily="49" charset="0"/>
              </a:rPr>
              <a:t>gst_pad_peer_query</a:t>
            </a:r>
            <a:r>
              <a:rPr lang="en-US" altLang="ja-JP" sz="1200" dirty="0">
                <a:cs typeface="Courier New" panose="02070309020205020404" pitchFamily="49" charset="0"/>
              </a:rPr>
              <a:t>()</a:t>
            </a:r>
          </a:p>
          <a:p>
            <a:pPr lvl="3"/>
            <a:r>
              <a:rPr lang="en-US" altLang="ja-JP" sz="1200" dirty="0">
                <a:cs typeface="Courier New" panose="02070309020205020404" pitchFamily="49" charset="0"/>
              </a:rPr>
              <a:t>omxh264enc uses </a:t>
            </a:r>
            <a:r>
              <a:rPr lang="en-US" altLang="ja-JP" sz="1200" dirty="0" err="1">
                <a:cs typeface="Courier New" panose="02070309020205020404" pitchFamily="49" charset="0"/>
              </a:rPr>
              <a:t>OMX_UseBuffer</a:t>
            </a:r>
            <a:r>
              <a:rPr lang="en-US" altLang="ja-JP" sz="1200" dirty="0">
                <a:cs typeface="Courier New" panose="02070309020205020404" pitchFamily="49" charset="0"/>
              </a:rPr>
              <a:t>() with addresses from </a:t>
            </a:r>
            <a:r>
              <a:rPr lang="en-US" altLang="ja-JP" sz="1200" dirty="0" err="1" smtClean="0">
                <a:cs typeface="Courier New" panose="02070309020205020404" pitchFamily="49" charset="0"/>
              </a:rPr>
              <a:t>vspmfilter</a:t>
            </a:r>
            <a:endParaRPr lang="en-US" altLang="ja-JP" sz="1200" dirty="0">
              <a:cs typeface="Courier New" panose="02070309020205020404" pitchFamily="49" charset="0"/>
            </a:endParaRPr>
          </a:p>
        </p:txBody>
      </p:sp>
    </p:spTree>
    <p:extLst>
      <p:ext uri="{BB962C8B-B14F-4D97-AF65-F5344CB8AC3E}">
        <p14:creationId xmlns:p14="http://schemas.microsoft.com/office/powerpoint/2010/main" val="372182934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v4l2src</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183</a:t>
            </a:fld>
            <a:endParaRPr lang="de-DE" dirty="0"/>
          </a:p>
        </p:txBody>
      </p:sp>
      <p:sp>
        <p:nvSpPr>
          <p:cNvPr id="4" name="Content Placeholder 3"/>
          <p:cNvSpPr>
            <a:spLocks noGrp="1"/>
          </p:cNvSpPr>
          <p:nvPr>
            <p:ph idx="1"/>
          </p:nvPr>
        </p:nvSpPr>
        <p:spPr>
          <a:xfrm>
            <a:off x="1080000" y="1800000"/>
            <a:ext cx="9000000" cy="3244991"/>
          </a:xfrm>
        </p:spPr>
        <p:txBody>
          <a:bodyPr/>
          <a:lstStyle/>
          <a:p>
            <a:r>
              <a:rPr lang="en-US" altLang="ja-JP" sz="1400" dirty="0">
                <a:cs typeface="Courier New" panose="02070309020205020404" pitchFamily="49" charset="0"/>
              </a:rPr>
              <a:t>Supports UYVY, YUY2 (YUYV), RGB16 (RGB565), </a:t>
            </a:r>
            <a:r>
              <a:rPr lang="en-US" altLang="ja-JP" sz="1400" dirty="0" err="1">
                <a:cs typeface="Courier New" panose="02070309020205020404" pitchFamily="49" charset="0"/>
              </a:rPr>
              <a:t>BGRx</a:t>
            </a:r>
            <a:r>
              <a:rPr lang="en-US" altLang="ja-JP" sz="1400" dirty="0">
                <a:cs typeface="Courier New" panose="02070309020205020404" pitchFamily="49" charset="0"/>
              </a:rPr>
              <a:t> (RGB888), NV16, and NV12 (capture NV16 from VIN then convert to NV12 before outputting) format</a:t>
            </a:r>
          </a:p>
          <a:p>
            <a:r>
              <a:rPr lang="en-US" altLang="ja-JP" sz="1400" dirty="0">
                <a:cs typeface="Courier New" panose="02070309020205020404" pitchFamily="49" charset="0"/>
              </a:rPr>
              <a:t>Memory</a:t>
            </a:r>
          </a:p>
          <a:p>
            <a:pPr lvl="3"/>
            <a:r>
              <a:rPr lang="en-US" altLang="ja-JP" sz="1200" dirty="0">
                <a:cs typeface="Courier New" panose="02070309020205020404" pitchFamily="49" charset="0"/>
              </a:rPr>
              <a:t>Allocate buffer by </a:t>
            </a:r>
            <a:r>
              <a:rPr lang="en-US" altLang="ja-JP" sz="1200" dirty="0" err="1">
                <a:cs typeface="Courier New" panose="02070309020205020404" pitchFamily="49" charset="0"/>
              </a:rPr>
              <a:t>mmap</a:t>
            </a:r>
            <a:r>
              <a:rPr lang="en-US" altLang="ja-JP" sz="1200" dirty="0">
                <a:cs typeface="Courier New" panose="02070309020205020404" pitchFamily="49" charset="0"/>
              </a:rPr>
              <a:t>() with video device file (default is /</a:t>
            </a:r>
            <a:r>
              <a:rPr lang="en-US" altLang="ja-JP" sz="1200" dirty="0" err="1">
                <a:cs typeface="Courier New" panose="02070309020205020404" pitchFamily="49" charset="0"/>
              </a:rPr>
              <a:t>dev</a:t>
            </a:r>
            <a:r>
              <a:rPr lang="en-US" altLang="ja-JP" sz="1200" dirty="0">
                <a:cs typeface="Courier New" panose="02070309020205020404" pitchFamily="49" charset="0"/>
              </a:rPr>
              <a:t>/video0)</a:t>
            </a:r>
          </a:p>
          <a:p>
            <a:r>
              <a:rPr lang="en-US" altLang="ja-JP" sz="1400" dirty="0">
                <a:cs typeface="Courier New" panose="02070309020205020404" pitchFamily="49" charset="0"/>
              </a:rPr>
              <a:t>Properties</a:t>
            </a:r>
          </a:p>
          <a:p>
            <a:pPr lvl="2"/>
            <a:r>
              <a:rPr lang="en-US" altLang="ja-JP" sz="1200" dirty="0">
                <a:cs typeface="Courier New" panose="02070309020205020404" pitchFamily="49" charset="0"/>
              </a:rPr>
              <a:t>crop-top: The topmost (y) coordinate of the crop area on input image, it must be even number</a:t>
            </a:r>
          </a:p>
          <a:p>
            <a:pPr lvl="2"/>
            <a:r>
              <a:rPr lang="en-US" altLang="ja-JP" sz="1200" dirty="0">
                <a:cs typeface="Courier New" panose="02070309020205020404" pitchFamily="49" charset="0"/>
              </a:rPr>
              <a:t>crop-left: The leftmost (x) coordinate of the crop area on input image, it must be even number</a:t>
            </a:r>
          </a:p>
          <a:p>
            <a:pPr lvl="2"/>
            <a:r>
              <a:rPr lang="en-US" altLang="ja-JP" sz="1200" dirty="0">
                <a:cs typeface="Courier New" panose="02070309020205020404" pitchFamily="49" charset="0"/>
              </a:rPr>
              <a:t>crop-width: The width of crop area, it must be even number more than 6</a:t>
            </a:r>
          </a:p>
          <a:p>
            <a:pPr lvl="2"/>
            <a:r>
              <a:rPr lang="en-US" altLang="ja-JP" sz="1200" dirty="0">
                <a:cs typeface="Courier New" panose="02070309020205020404" pitchFamily="49" charset="0"/>
              </a:rPr>
              <a:t>crop-height: The height of crop area, it must be even number more than 2</a:t>
            </a:r>
          </a:p>
        </p:txBody>
      </p:sp>
      <p:sp>
        <p:nvSpPr>
          <p:cNvPr id="5"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9274144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a:t>
            </a:r>
            <a:r>
              <a:rPr lang="en-US" altLang="ja-JP" dirty="0"/>
              <a:t>plugins – omxh264enc</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184</a:t>
            </a:fld>
            <a:endParaRPr lang="de-DE" dirty="0"/>
          </a:p>
        </p:txBody>
      </p:sp>
      <p:sp>
        <p:nvSpPr>
          <p:cNvPr id="4" name="Content Placeholder 3"/>
          <p:cNvSpPr>
            <a:spLocks noGrp="1"/>
          </p:cNvSpPr>
          <p:nvPr>
            <p:ph idx="1"/>
          </p:nvPr>
        </p:nvSpPr>
        <p:spPr>
          <a:xfrm>
            <a:off x="1080000" y="1800000"/>
            <a:ext cx="9000000" cy="4015458"/>
          </a:xfrm>
        </p:spPr>
        <p:txBody>
          <a:bodyPr/>
          <a:lstStyle/>
          <a:p>
            <a:r>
              <a:rPr lang="en-US" altLang="ja-JP" dirty="0">
                <a:cs typeface="Courier New" panose="02070309020205020404" pitchFamily="49" charset="0"/>
              </a:rPr>
              <a:t>Supports NV12 and I420 format</a:t>
            </a:r>
          </a:p>
          <a:p>
            <a:r>
              <a:rPr lang="en-US" altLang="ja-JP" dirty="0">
                <a:cs typeface="Courier New" panose="02070309020205020404" pitchFamily="49" charset="0"/>
              </a:rPr>
              <a:t>Memory</a:t>
            </a:r>
          </a:p>
          <a:p>
            <a:pPr lvl="2"/>
            <a:r>
              <a:rPr lang="en-US" sz="1200" dirty="0">
                <a:cs typeface="Courier New" panose="02070309020205020404" pitchFamily="49" charset="0"/>
              </a:rPr>
              <a:t>Default mode: omxh264enc always copy data from upstream element to its own buffer</a:t>
            </a:r>
          </a:p>
          <a:p>
            <a:pPr lvl="2"/>
            <a:r>
              <a:rPr lang="en-US" sz="1200" dirty="0">
                <a:cs typeface="Courier New" panose="02070309020205020404" pitchFamily="49" charset="0"/>
              </a:rPr>
              <a:t>Share memory mode: only in</a:t>
            </a:r>
          </a:p>
          <a:p>
            <a:pPr lvl="3"/>
            <a:r>
              <a:rPr lang="en-US" altLang="ja-JP" sz="1200" dirty="0">
                <a:cs typeface="Courier New" panose="02070309020205020404" pitchFamily="49" charset="0"/>
              </a:rPr>
              <a:t>v4l2src -&gt; omxh264enc</a:t>
            </a:r>
          </a:p>
          <a:p>
            <a:pPr lvl="4"/>
            <a:r>
              <a:rPr lang="en-US" altLang="ja-JP" sz="1200" dirty="0">
                <a:cs typeface="Courier New" panose="02070309020205020404" pitchFamily="49" charset="0"/>
              </a:rPr>
              <a:t>omxh264enc will get buffer address mapped by /</a:t>
            </a:r>
            <a:r>
              <a:rPr lang="en-US" altLang="ja-JP" sz="1200" dirty="0" err="1">
                <a:cs typeface="Courier New" panose="02070309020205020404" pitchFamily="49" charset="0"/>
              </a:rPr>
              <a:t>dev</a:t>
            </a:r>
            <a:r>
              <a:rPr lang="en-US" altLang="ja-JP" sz="1200" dirty="0">
                <a:cs typeface="Courier New" panose="02070309020205020404" pitchFamily="49" charset="0"/>
              </a:rPr>
              <a:t>/video0  ("/</a:t>
            </a:r>
            <a:r>
              <a:rPr lang="en-US" altLang="ja-JP" sz="1200" dirty="0" err="1">
                <a:cs typeface="Courier New" panose="02070309020205020404" pitchFamily="49" charset="0"/>
              </a:rPr>
              <a:t>dev</a:t>
            </a:r>
            <a:r>
              <a:rPr lang="en-US" altLang="ja-JP" sz="1200" dirty="0">
                <a:cs typeface="Courier New" panose="02070309020205020404" pitchFamily="49" charset="0"/>
              </a:rPr>
              <a:t>/video0" is set fixed in source code)</a:t>
            </a:r>
          </a:p>
          <a:p>
            <a:pPr lvl="4"/>
            <a:r>
              <a:rPr lang="en-US" altLang="ja-JP" sz="1200" dirty="0">
                <a:cs typeface="Courier New" panose="02070309020205020404" pitchFamily="49" charset="0"/>
              </a:rPr>
              <a:t>omxh264enc use </a:t>
            </a:r>
            <a:r>
              <a:rPr lang="en-US" altLang="ja-JP" sz="1200" dirty="0" err="1">
                <a:cs typeface="Courier New" panose="02070309020205020404" pitchFamily="49" charset="0"/>
              </a:rPr>
              <a:t>OMX_UseBuffer</a:t>
            </a:r>
            <a:r>
              <a:rPr lang="en-US" altLang="ja-JP" sz="1200" dirty="0">
                <a:cs typeface="Courier New" panose="02070309020205020404" pitchFamily="49" charset="0"/>
              </a:rPr>
              <a:t>() with addresses from /</a:t>
            </a:r>
            <a:r>
              <a:rPr lang="en-US" altLang="ja-JP" sz="1200" dirty="0" err="1">
                <a:cs typeface="Courier New" panose="02070309020205020404" pitchFamily="49" charset="0"/>
              </a:rPr>
              <a:t>dev</a:t>
            </a:r>
            <a:r>
              <a:rPr lang="en-US" altLang="ja-JP" sz="1200" dirty="0">
                <a:cs typeface="Courier New" panose="02070309020205020404" pitchFamily="49" charset="0"/>
              </a:rPr>
              <a:t>/video0</a:t>
            </a:r>
          </a:p>
          <a:p>
            <a:pPr lvl="3"/>
            <a:r>
              <a:rPr lang="en-US" altLang="ja-JP" sz="1200" dirty="0" err="1">
                <a:cs typeface="Courier New" panose="02070309020205020404" pitchFamily="49" charset="0"/>
              </a:rPr>
              <a:t>vspmfilter</a:t>
            </a:r>
            <a:r>
              <a:rPr lang="en-US" altLang="ja-JP" sz="1200" dirty="0">
                <a:cs typeface="Courier New" panose="02070309020205020404" pitchFamily="49" charset="0"/>
              </a:rPr>
              <a:t> -&gt; omxh264enc</a:t>
            </a:r>
          </a:p>
          <a:p>
            <a:pPr lvl="4"/>
            <a:r>
              <a:rPr lang="en-US" altLang="ja-JP" sz="1200" dirty="0" err="1">
                <a:cs typeface="Courier New" panose="02070309020205020404" pitchFamily="49" charset="0"/>
              </a:rPr>
              <a:t>vspmfilter</a:t>
            </a:r>
            <a:r>
              <a:rPr lang="en-US" altLang="ja-JP" sz="1200" dirty="0">
                <a:cs typeface="Courier New" panose="02070309020205020404" pitchFamily="49" charset="0"/>
              </a:rPr>
              <a:t> must run at </a:t>
            </a:r>
            <a:r>
              <a:rPr lang="en-US" altLang="ja-JP" sz="1200" dirty="0" err="1">
                <a:cs typeface="Courier New" panose="02070309020205020404" pitchFamily="49" charset="0"/>
              </a:rPr>
              <a:t>outbuf-alloc</a:t>
            </a:r>
            <a:r>
              <a:rPr lang="en-US" altLang="ja-JP" sz="1200" dirty="0">
                <a:cs typeface="Courier New" panose="02070309020205020404" pitchFamily="49" charset="0"/>
              </a:rPr>
              <a:t>=true</a:t>
            </a:r>
          </a:p>
          <a:p>
            <a:pPr lvl="4"/>
            <a:r>
              <a:rPr lang="en-US" altLang="ja-JP" sz="1200" dirty="0" err="1">
                <a:cs typeface="Courier New" panose="02070309020205020404" pitchFamily="49" charset="0"/>
              </a:rPr>
              <a:t>vspmfilter</a:t>
            </a:r>
            <a:r>
              <a:rPr lang="en-US" altLang="ja-JP" sz="1200" dirty="0">
                <a:cs typeface="Courier New" panose="02070309020205020404" pitchFamily="49" charset="0"/>
              </a:rPr>
              <a:t> allocate output buffers by </a:t>
            </a:r>
            <a:r>
              <a:rPr lang="en-US" altLang="ja-JP" sz="1200" dirty="0" err="1">
                <a:cs typeface="Courier New" panose="02070309020205020404" pitchFamily="49" charset="0"/>
              </a:rPr>
              <a:t>mmngr</a:t>
            </a:r>
            <a:r>
              <a:rPr lang="en-US" altLang="ja-JP" sz="1200" dirty="0">
                <a:cs typeface="Courier New" panose="02070309020205020404" pitchFamily="49" charset="0"/>
              </a:rPr>
              <a:t>, then it send addresses to omxh264enc by </a:t>
            </a:r>
            <a:r>
              <a:rPr lang="en-US" altLang="ja-JP" sz="1200" dirty="0" err="1">
                <a:cs typeface="Courier New" panose="02070309020205020404" pitchFamily="49" charset="0"/>
              </a:rPr>
              <a:t>gst_pad_peer_query</a:t>
            </a:r>
            <a:r>
              <a:rPr lang="en-US" altLang="ja-JP" sz="1200" dirty="0">
                <a:cs typeface="Courier New" panose="02070309020205020404" pitchFamily="49" charset="0"/>
              </a:rPr>
              <a:t>()</a:t>
            </a:r>
          </a:p>
          <a:p>
            <a:pPr lvl="4"/>
            <a:r>
              <a:rPr lang="en-US" altLang="ja-JP" sz="1200" dirty="0">
                <a:cs typeface="Courier New" panose="02070309020205020404" pitchFamily="49" charset="0"/>
              </a:rPr>
              <a:t>omxh264enc use </a:t>
            </a:r>
            <a:r>
              <a:rPr lang="en-US" altLang="ja-JP" sz="1200" dirty="0" err="1">
                <a:cs typeface="Courier New" panose="02070309020205020404" pitchFamily="49" charset="0"/>
              </a:rPr>
              <a:t>OMX_UseBuffer</a:t>
            </a:r>
            <a:r>
              <a:rPr lang="en-US" altLang="ja-JP" sz="1200" dirty="0">
                <a:cs typeface="Courier New" panose="02070309020205020404" pitchFamily="49" charset="0"/>
              </a:rPr>
              <a:t>() with addresses from </a:t>
            </a:r>
            <a:r>
              <a:rPr lang="en-US" altLang="ja-JP" sz="1200" dirty="0" err="1" smtClean="0">
                <a:cs typeface="Courier New" panose="02070309020205020404" pitchFamily="49" charset="0"/>
              </a:rPr>
              <a:t>vspmfilter</a:t>
            </a:r>
            <a:endParaRPr lang="en-US" altLang="ja-JP" sz="1200" dirty="0">
              <a:cs typeface="Courier New" panose="02070309020205020404" pitchFamily="49" charset="0"/>
            </a:endParaRPr>
          </a:p>
        </p:txBody>
      </p:sp>
      <p:sp>
        <p:nvSpPr>
          <p:cNvPr id="5"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2748441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S/W block diagram – Playback</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185</a:t>
            </a:fld>
            <a:endParaRPr lang="de-DE" dirty="0"/>
          </a:p>
        </p:txBody>
      </p:sp>
      <p:sp>
        <p:nvSpPr>
          <p:cNvPr id="4" name="Content Placeholder 3"/>
          <p:cNvSpPr>
            <a:spLocks noGrp="1"/>
          </p:cNvSpPr>
          <p:nvPr>
            <p:ph idx="1"/>
          </p:nvPr>
        </p:nvSpPr>
        <p:spPr>
          <a:xfrm>
            <a:off x="1080000" y="1800000"/>
            <a:ext cx="9000000" cy="932563"/>
          </a:xfrm>
        </p:spPr>
        <p:txBody>
          <a:bodyPr/>
          <a:lstStyle/>
          <a:p>
            <a:r>
              <a:rPr lang="en-US" altLang="ja-JP" sz="1400" dirty="0"/>
              <a:t>Play video: </a:t>
            </a:r>
          </a:p>
          <a:p>
            <a:pPr lvl="2"/>
            <a:r>
              <a:rPr lang="en-US" sz="1200" dirty="0" smtClean="0"/>
              <a:t>Since VSP is chosen as Weston composition IP (</a:t>
            </a:r>
            <a:r>
              <a:rPr lang="en-US" sz="1200" dirty="0" err="1" smtClean="0"/>
              <a:t>DoorPhone</a:t>
            </a:r>
            <a:r>
              <a:rPr lang="en-US" sz="1200" dirty="0" smtClean="0"/>
              <a:t>), it’s not necessary to use </a:t>
            </a:r>
            <a:r>
              <a:rPr lang="en-US" sz="1200" dirty="0" err="1" smtClean="0"/>
              <a:t>vspmfilter</a:t>
            </a:r>
            <a:r>
              <a:rPr lang="en-US" sz="1200" dirty="0" smtClean="0"/>
              <a:t> because VSP can handle YUV format (decoded data)</a:t>
            </a:r>
            <a:endParaRPr lang="en-US" sz="1200" dirty="0"/>
          </a:p>
        </p:txBody>
      </p:sp>
      <p:pic>
        <p:nvPicPr>
          <p:cNvPr id="5" name="Picture 2" descr="C:\Users\minhtran\Desktop\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62200" y="2848634"/>
            <a:ext cx="4752975" cy="341444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2609172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S/W block diagram – Preview</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186</a:t>
            </a:fld>
            <a:endParaRPr lang="de-DE" dirty="0"/>
          </a:p>
        </p:txBody>
      </p:sp>
      <p:sp>
        <p:nvSpPr>
          <p:cNvPr id="4" name="Content Placeholder 3"/>
          <p:cNvSpPr>
            <a:spLocks noGrp="1"/>
          </p:cNvSpPr>
          <p:nvPr>
            <p:ph idx="1"/>
          </p:nvPr>
        </p:nvSpPr>
        <p:spPr>
          <a:xfrm>
            <a:off x="1080000" y="1800000"/>
            <a:ext cx="9000000" cy="710964"/>
          </a:xfrm>
        </p:spPr>
        <p:txBody>
          <a:bodyPr/>
          <a:lstStyle/>
          <a:p>
            <a:r>
              <a:rPr lang="en-US" altLang="ja-JP" sz="1400" dirty="0"/>
              <a:t>Capture and display video</a:t>
            </a:r>
          </a:p>
          <a:p>
            <a:pPr lvl="2"/>
            <a:r>
              <a:rPr lang="en-US" altLang="ja-JP" sz="1200" dirty="0"/>
              <a:t>Since NV12 is used, </a:t>
            </a:r>
            <a:r>
              <a:rPr lang="en-US" sz="1200" dirty="0"/>
              <a:t>v4l2src and </a:t>
            </a:r>
            <a:r>
              <a:rPr lang="en-US" sz="1200" dirty="0" err="1"/>
              <a:t>waylandsink</a:t>
            </a:r>
            <a:r>
              <a:rPr lang="en-US" sz="1200" dirty="0"/>
              <a:t> have supported the format so they can connect directly without </a:t>
            </a:r>
            <a:r>
              <a:rPr lang="en-US" sz="1200" dirty="0" err="1"/>
              <a:t>vspmfilter</a:t>
            </a:r>
            <a:r>
              <a:rPr lang="en-US" sz="1200" dirty="0" smtClean="0"/>
              <a:t>.</a:t>
            </a:r>
            <a:endParaRPr lang="en-US" sz="1200" dirty="0"/>
          </a:p>
        </p:txBody>
      </p:sp>
      <p:pic>
        <p:nvPicPr>
          <p:cNvPr id="5" name="Picture 2" descr="C:\Users\minhtran\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2590800"/>
            <a:ext cx="5300519" cy="3700954"/>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5558898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RZ/G GST S/W block diagram – Record</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187</a:t>
            </a:fld>
            <a:endParaRPr lang="de-DE" dirty="0"/>
          </a:p>
        </p:txBody>
      </p:sp>
      <p:sp>
        <p:nvSpPr>
          <p:cNvPr id="4" name="Content Placeholder 3"/>
          <p:cNvSpPr>
            <a:spLocks noGrp="1"/>
          </p:cNvSpPr>
          <p:nvPr>
            <p:ph idx="1"/>
          </p:nvPr>
        </p:nvSpPr>
        <p:spPr>
          <a:xfrm>
            <a:off x="1080000" y="1800000"/>
            <a:ext cx="9000000" cy="1147878"/>
          </a:xfrm>
        </p:spPr>
        <p:txBody>
          <a:bodyPr/>
          <a:lstStyle/>
          <a:p>
            <a:r>
              <a:rPr lang="en-US" altLang="ja-JP" sz="1800" dirty="0"/>
              <a:t>Capture and encode video: </a:t>
            </a:r>
          </a:p>
          <a:p>
            <a:pPr lvl="2"/>
            <a:r>
              <a:rPr lang="en-US" altLang="ja-JP" sz="1583" dirty="0"/>
              <a:t>Since </a:t>
            </a:r>
            <a:r>
              <a:rPr lang="en-US" sz="1583" dirty="0"/>
              <a:t>NV12 is used, v4l2src and omxh264enc have supported the format so they can connect directly without </a:t>
            </a:r>
            <a:r>
              <a:rPr lang="en-US" sz="1583" dirty="0" err="1"/>
              <a:t>vspmfilter</a:t>
            </a:r>
            <a:r>
              <a:rPr lang="en-US" sz="1583" dirty="0" smtClean="0"/>
              <a:t>.</a:t>
            </a:r>
            <a:endParaRPr lang="en-US" sz="1583" dirty="0"/>
          </a:p>
        </p:txBody>
      </p:sp>
      <p:pic>
        <p:nvPicPr>
          <p:cNvPr id="5" name="Picture 4" descr="C:\Users\minhtran\Desktop\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38600" y="2895600"/>
            <a:ext cx="3731099" cy="340634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192513477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smtClean="0"/>
              <a:t>MMPOC development </a:t>
            </a:r>
            <a:r>
              <a:rPr lang="en-US" dirty="0"/>
              <a:t>– </a:t>
            </a:r>
            <a:r>
              <a:rPr lang="en-US" altLang="ja-JP" dirty="0"/>
              <a:t>Procedure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188</a:t>
            </a:fld>
            <a:endParaRPr lang="de-DE" dirty="0"/>
          </a:p>
        </p:txBody>
      </p:sp>
      <p:sp>
        <p:nvSpPr>
          <p:cNvPr id="4" name="Content Placeholder 3"/>
          <p:cNvSpPr>
            <a:spLocks noGrp="1"/>
          </p:cNvSpPr>
          <p:nvPr>
            <p:ph idx="1"/>
          </p:nvPr>
        </p:nvSpPr>
        <p:spPr>
          <a:xfrm>
            <a:off x="1080000" y="1800000"/>
            <a:ext cx="9000000" cy="3924151"/>
          </a:xfrm>
        </p:spPr>
        <p:txBody>
          <a:bodyPr/>
          <a:lstStyle/>
          <a:p>
            <a:pPr>
              <a:lnSpc>
                <a:spcPct val="100000"/>
              </a:lnSpc>
            </a:pPr>
            <a:r>
              <a:rPr lang="en-US" altLang="ja-JP" sz="1400" dirty="0"/>
              <a:t>Set environment variable</a:t>
            </a:r>
          </a:p>
          <a:p>
            <a:pPr marL="0" indent="0">
              <a:lnSpc>
                <a:spcPct val="100000"/>
              </a:lnSpc>
              <a:buNone/>
            </a:pPr>
            <a:endParaRPr lang="en-US" altLang="ja-JP" sz="1400" dirty="0"/>
          </a:p>
          <a:p>
            <a:pPr>
              <a:lnSpc>
                <a:spcPct val="100000"/>
              </a:lnSpc>
              <a:spcAft>
                <a:spcPts val="1200"/>
              </a:spcAft>
            </a:pPr>
            <a:r>
              <a:rPr lang="en-US" altLang="ja-JP" sz="1400" dirty="0"/>
              <a:t>Set audio mixer: can change volume between 0 and 100.</a:t>
            </a:r>
          </a:p>
          <a:p>
            <a:pPr>
              <a:lnSpc>
                <a:spcPct val="100000"/>
              </a:lnSpc>
            </a:pPr>
            <a:endParaRPr lang="en-US" altLang="ja-JP" sz="1400" dirty="0"/>
          </a:p>
          <a:p>
            <a:pPr>
              <a:lnSpc>
                <a:spcPct val="100000"/>
              </a:lnSpc>
            </a:pPr>
            <a:r>
              <a:rPr lang="en-US" altLang="ja-JP" sz="1400" dirty="0"/>
              <a:t>Load Multimedia </a:t>
            </a:r>
            <a:r>
              <a:rPr lang="en-US" altLang="ja-JP" sz="1400" dirty="0" smtClean="0"/>
              <a:t>modules</a:t>
            </a:r>
          </a:p>
          <a:p>
            <a:pPr>
              <a:lnSpc>
                <a:spcPct val="100000"/>
              </a:lnSpc>
            </a:pPr>
            <a:endParaRPr lang="en-US" altLang="ja-JP" sz="1400" dirty="0">
              <a:latin typeface="Courier New" panose="02070309020205020404" pitchFamily="49" charset="0"/>
              <a:cs typeface="Courier New" panose="02070309020205020404" pitchFamily="49" charset="0"/>
            </a:endParaRPr>
          </a:p>
          <a:p>
            <a:pPr>
              <a:lnSpc>
                <a:spcPct val="100000"/>
              </a:lnSpc>
            </a:pPr>
            <a:r>
              <a:rPr lang="en-US" altLang="ja-JP" sz="1400" dirty="0"/>
              <a:t>Set directory of user-specific runtime files and other file objects, including Weston socket file for inter-process </a:t>
            </a:r>
            <a:r>
              <a:rPr lang="en-US" altLang="ja-JP" sz="1400" dirty="0" smtClean="0"/>
              <a:t>communication</a:t>
            </a:r>
          </a:p>
          <a:p>
            <a:pPr>
              <a:lnSpc>
                <a:spcPct val="100000"/>
              </a:lnSpc>
            </a:pPr>
            <a:endParaRPr lang="en-US" altLang="ja-JP" sz="1400" dirty="0">
              <a:latin typeface="Courier New" panose="02070309020205020404" pitchFamily="49" charset="0"/>
              <a:cs typeface="Courier New" panose="02070309020205020404" pitchFamily="49" charset="0"/>
            </a:endParaRPr>
          </a:p>
          <a:p>
            <a:pPr>
              <a:lnSpc>
                <a:spcPct val="100000"/>
              </a:lnSpc>
            </a:pPr>
            <a:r>
              <a:rPr lang="en-US" altLang="ja-JP" sz="1400" dirty="0"/>
              <a:t>Run </a:t>
            </a:r>
            <a:r>
              <a:rPr lang="en-US" altLang="ja-JP" sz="1400" dirty="0" err="1"/>
              <a:t>gst</a:t>
            </a:r>
            <a:r>
              <a:rPr lang="en-US" altLang="ja-JP" sz="1400" dirty="0"/>
              <a:t>-launch command: play MP4 container file (H.264/AAC</a:t>
            </a:r>
            <a:r>
              <a:rPr lang="en-US" altLang="ja-JP" sz="1400" dirty="0" smtClean="0"/>
              <a:t>)</a:t>
            </a:r>
            <a:r>
              <a:rPr lang="en-US" altLang="ja-JP" sz="1400" dirty="0" smtClean="0">
                <a:latin typeface="Courier New" panose="02070309020205020404" pitchFamily="49" charset="0"/>
                <a:cs typeface="Courier New" panose="02070309020205020404" pitchFamily="49" charset="0"/>
              </a:rPr>
              <a:t> </a:t>
            </a:r>
            <a:endParaRPr lang="en-US" altLang="ja-JP" sz="1400" dirty="0">
              <a:latin typeface="Courier New" panose="02070309020205020404" pitchFamily="49" charset="0"/>
              <a:cs typeface="Courier New" panose="02070309020205020404" pitchFamily="49" charset="0"/>
            </a:endParaRPr>
          </a:p>
        </p:txBody>
      </p:sp>
      <p:sp>
        <p:nvSpPr>
          <p:cNvPr id="5" name="Rectangle 4"/>
          <p:cNvSpPr>
            <a:spLocks/>
          </p:cNvSpPr>
          <p:nvPr/>
        </p:nvSpPr>
        <p:spPr>
          <a:xfrm>
            <a:off x="1295400" y="2169517"/>
            <a:ext cx="8534400"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anose="02070309020205020404" pitchFamily="49" charset="0"/>
                <a:ea typeface="MS Mincho"/>
                <a:cs typeface="Courier New" panose="02070309020205020404" pitchFamily="49" charset="0"/>
              </a:rPr>
              <a:t>$ export LD_LIBRARY_PATH="/lib:/</a:t>
            </a:r>
            <a:r>
              <a:rPr lang="en-US" sz="1300" dirty="0" err="1" smtClean="0">
                <a:latin typeface="Courier New" panose="02070309020205020404" pitchFamily="49" charset="0"/>
                <a:ea typeface="MS Mincho"/>
                <a:cs typeface="Courier New" panose="02070309020205020404" pitchFamily="49" charset="0"/>
              </a:rPr>
              <a:t>usr</a:t>
            </a:r>
            <a:r>
              <a:rPr lang="en-US" sz="1300" dirty="0" smtClean="0">
                <a:latin typeface="Courier New" panose="02070309020205020404" pitchFamily="49" charset="0"/>
                <a:ea typeface="MS Mincho"/>
                <a:cs typeface="Courier New" panose="02070309020205020404" pitchFamily="49" charset="0"/>
              </a:rPr>
              <a:t>/lib:/</a:t>
            </a:r>
            <a:r>
              <a:rPr lang="en-US" sz="1300" dirty="0" err="1" smtClean="0">
                <a:latin typeface="Courier New" panose="02070309020205020404" pitchFamily="49" charset="0"/>
                <a:ea typeface="MS Mincho"/>
                <a:cs typeface="Courier New" panose="02070309020205020404" pitchFamily="49" charset="0"/>
              </a:rPr>
              <a:t>usr</a:t>
            </a:r>
            <a:r>
              <a:rPr lang="en-US" sz="1300" dirty="0" smtClean="0">
                <a:latin typeface="Courier New" panose="02070309020205020404" pitchFamily="49" charset="0"/>
                <a:ea typeface="MS Mincho"/>
                <a:cs typeface="Courier New" panose="02070309020205020404" pitchFamily="49" charset="0"/>
              </a:rPr>
              <a:t>/local/lib:"</a:t>
            </a:r>
            <a:endParaRPr lang="en-US" sz="1300" dirty="0">
              <a:effectLst/>
              <a:latin typeface="Courier New" panose="02070309020205020404" pitchFamily="49" charset="0"/>
              <a:ea typeface="MS Mincho"/>
              <a:cs typeface="Courier New" panose="02070309020205020404" pitchFamily="49" charset="0"/>
            </a:endParaRPr>
          </a:p>
        </p:txBody>
      </p:sp>
      <p:sp>
        <p:nvSpPr>
          <p:cNvPr id="6" name="Rectangle 5"/>
          <p:cNvSpPr>
            <a:spLocks/>
          </p:cNvSpPr>
          <p:nvPr/>
        </p:nvSpPr>
        <p:spPr>
          <a:xfrm>
            <a:off x="1295400" y="2971800"/>
            <a:ext cx="8534400"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amixer</a:t>
            </a:r>
            <a:r>
              <a:rPr lang="en-US" sz="1300" dirty="0" smtClean="0">
                <a:latin typeface="Courier New" panose="02070309020205020404" pitchFamily="49" charset="0"/>
                <a:ea typeface="MS Mincho"/>
                <a:cs typeface="Courier New" panose="02070309020205020404" pitchFamily="49" charset="0"/>
              </a:rPr>
              <a:t> set "LINEOUT Mixer DACL" on</a:t>
            </a:r>
          </a:p>
          <a:p>
            <a:pPr>
              <a:lnSpc>
                <a:spcPts val="1600"/>
              </a:lnSpc>
            </a:pP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amixer</a:t>
            </a:r>
            <a:r>
              <a:rPr lang="en-US" sz="1300" dirty="0" smtClean="0">
                <a:latin typeface="Courier New" panose="02070309020205020404" pitchFamily="49" charset="0"/>
                <a:ea typeface="MS Mincho"/>
                <a:cs typeface="Courier New" panose="02070309020205020404" pitchFamily="49" charset="0"/>
              </a:rPr>
              <a:t> set "DVC Out" 10</a:t>
            </a:r>
          </a:p>
        </p:txBody>
      </p:sp>
      <p:sp>
        <p:nvSpPr>
          <p:cNvPr id="7" name="Rectangle 6"/>
          <p:cNvSpPr>
            <a:spLocks/>
          </p:cNvSpPr>
          <p:nvPr/>
        </p:nvSpPr>
        <p:spPr>
          <a:xfrm>
            <a:off x="1295400" y="3810000"/>
            <a:ext cx="8534400"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modprobe</a:t>
            </a:r>
            <a:r>
              <a:rPr lang="en-US" sz="1300" dirty="0" smtClean="0">
                <a:latin typeface="Courier New" panose="02070309020205020404" pitchFamily="49" charset="0"/>
                <a:ea typeface="MS Mincho"/>
                <a:cs typeface="Courier New" panose="02070309020205020404" pitchFamily="49" charset="0"/>
              </a:rPr>
              <a:t> -a </a:t>
            </a:r>
            <a:r>
              <a:rPr lang="en-US" sz="1300" dirty="0" err="1" smtClean="0">
                <a:latin typeface="Courier New" panose="02070309020205020404" pitchFamily="49" charset="0"/>
                <a:ea typeface="MS Mincho"/>
                <a:cs typeface="Courier New" panose="02070309020205020404" pitchFamily="49" charset="0"/>
              </a:rPr>
              <a:t>mmngr</a:t>
            </a: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mmngrbuf</a:t>
            </a:r>
            <a:r>
              <a:rPr lang="en-US" sz="1300" dirty="0" smtClean="0">
                <a:latin typeface="Courier New" panose="02070309020205020404" pitchFamily="49" charset="0"/>
                <a:ea typeface="MS Mincho"/>
                <a:cs typeface="Courier New" panose="02070309020205020404" pitchFamily="49" charset="0"/>
              </a:rPr>
              <a:t> s3ctl </a:t>
            </a:r>
            <a:r>
              <a:rPr lang="en-US" sz="1300" dirty="0" err="1" smtClean="0">
                <a:latin typeface="Courier New" panose="02070309020205020404" pitchFamily="49" charset="0"/>
                <a:ea typeface="MS Mincho"/>
                <a:cs typeface="Courier New" panose="02070309020205020404" pitchFamily="49" charset="0"/>
              </a:rPr>
              <a:t>uvcs_cmn</a:t>
            </a: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vspm</a:t>
            </a:r>
            <a:r>
              <a:rPr lang="en-US" sz="1300" dirty="0" smtClean="0">
                <a:latin typeface="Courier New" panose="02070309020205020404" pitchFamily="49" charset="0"/>
                <a:ea typeface="MS Mincho"/>
                <a:cs typeface="Courier New" panose="02070309020205020404" pitchFamily="49" charset="0"/>
              </a:rPr>
              <a:t> </a:t>
            </a:r>
            <a:r>
              <a:rPr lang="en-US" sz="1300" dirty="0" err="1" smtClean="0">
                <a:latin typeface="Courier New" panose="02070309020205020404" pitchFamily="49" charset="0"/>
                <a:ea typeface="MS Mincho"/>
                <a:cs typeface="Courier New" panose="02070309020205020404" pitchFamily="49" charset="0"/>
              </a:rPr>
              <a:t>fdpm</a:t>
            </a:r>
            <a:r>
              <a:rPr lang="en-US" sz="1300" dirty="0" smtClean="0">
                <a:latin typeface="Courier New" panose="02070309020205020404" pitchFamily="49" charset="0"/>
                <a:ea typeface="MS Mincho"/>
                <a:cs typeface="Courier New" panose="02070309020205020404" pitchFamily="49" charset="0"/>
              </a:rPr>
              <a:t> </a:t>
            </a:r>
          </a:p>
        </p:txBody>
      </p:sp>
      <p:sp>
        <p:nvSpPr>
          <p:cNvPr id="8" name="Rectangle 7"/>
          <p:cNvSpPr>
            <a:spLocks/>
          </p:cNvSpPr>
          <p:nvPr/>
        </p:nvSpPr>
        <p:spPr>
          <a:xfrm>
            <a:off x="1295400" y="4884083"/>
            <a:ext cx="8534400"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anose="02070309020205020404" pitchFamily="49" charset="0"/>
                <a:ea typeface="MS Mincho"/>
                <a:cs typeface="Courier New" panose="02070309020205020404" pitchFamily="49" charset="0"/>
              </a:rPr>
              <a:t>$ export XDG_RUNTIME_DIR=/run/user/root</a:t>
            </a:r>
          </a:p>
        </p:txBody>
      </p:sp>
      <p:sp>
        <p:nvSpPr>
          <p:cNvPr id="9" name="Rectangle 8"/>
          <p:cNvSpPr>
            <a:spLocks/>
          </p:cNvSpPr>
          <p:nvPr/>
        </p:nvSpPr>
        <p:spPr>
          <a:xfrm>
            <a:off x="1295399" y="5817592"/>
            <a:ext cx="8534400"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anose="02070309020205020404" pitchFamily="49" charset="0"/>
                <a:ea typeface="MS Mincho"/>
                <a:cs typeface="Courier New" panose="02070309020205020404" pitchFamily="49" charset="0"/>
              </a:rPr>
              <a:t>$ gst-launch-1.0 </a:t>
            </a:r>
            <a:r>
              <a:rPr lang="en-US" sz="1300" dirty="0" err="1" smtClean="0">
                <a:latin typeface="Courier New" panose="02070309020205020404" pitchFamily="49" charset="0"/>
                <a:ea typeface="MS Mincho"/>
                <a:cs typeface="Courier New" panose="02070309020205020404" pitchFamily="49" charset="0"/>
              </a:rPr>
              <a:t>filesrc</a:t>
            </a:r>
            <a:r>
              <a:rPr lang="en-US" sz="1300" dirty="0" smtClean="0">
                <a:latin typeface="Courier New" panose="02070309020205020404" pitchFamily="49" charset="0"/>
                <a:ea typeface="MS Mincho"/>
                <a:cs typeface="Courier New" panose="02070309020205020404" pitchFamily="49" charset="0"/>
              </a:rPr>
              <a:t> location=./filename ! </a:t>
            </a:r>
            <a:r>
              <a:rPr lang="en-US" sz="1300" dirty="0" err="1" smtClean="0">
                <a:latin typeface="Courier New" panose="02070309020205020404" pitchFamily="49" charset="0"/>
                <a:ea typeface="MS Mincho"/>
                <a:cs typeface="Courier New" panose="02070309020205020404" pitchFamily="49" charset="0"/>
              </a:rPr>
              <a:t>qtdemux</a:t>
            </a:r>
            <a:r>
              <a:rPr lang="en-US" sz="1300" dirty="0" smtClean="0">
                <a:latin typeface="Courier New" panose="02070309020205020404" pitchFamily="49" charset="0"/>
                <a:ea typeface="MS Mincho"/>
                <a:cs typeface="Courier New" panose="02070309020205020404" pitchFamily="49" charset="0"/>
              </a:rPr>
              <a:t> ! omxh264dec ! </a:t>
            </a:r>
            <a:r>
              <a:rPr lang="en-US" sz="1300" dirty="0" err="1" smtClean="0">
                <a:latin typeface="Courier New" panose="02070309020205020404" pitchFamily="49" charset="0"/>
                <a:ea typeface="MS Mincho"/>
                <a:cs typeface="Courier New" panose="02070309020205020404" pitchFamily="49" charset="0"/>
              </a:rPr>
              <a:t>waylandsink</a:t>
            </a:r>
            <a:endParaRPr lang="en-US" sz="1300" dirty="0" smtClean="0">
              <a:latin typeface="Courier New" panose="02070309020205020404" pitchFamily="49" charset="0"/>
              <a:ea typeface="MS Mincho"/>
              <a:cs typeface="Courier New" panose="02070309020205020404" pitchFamily="49" charset="0"/>
            </a:endParaRPr>
          </a:p>
        </p:txBody>
      </p:sp>
      <p:sp>
        <p:nvSpPr>
          <p:cNvPr id="10"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314771319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1080000" y="1800000"/>
            <a:ext cx="9000000" cy="2929007"/>
          </a:xfrm>
        </p:spPr>
        <p:txBody>
          <a:bodyPr/>
          <a:lstStyle/>
          <a:p>
            <a:pPr>
              <a:lnSpc>
                <a:spcPct val="100000"/>
              </a:lnSpc>
            </a:pPr>
            <a:r>
              <a:rPr lang="en-US" altLang="ja-JP" sz="1400" dirty="0"/>
              <a:t>Play video</a:t>
            </a:r>
          </a:p>
          <a:p>
            <a:pPr lvl="2">
              <a:lnSpc>
                <a:spcPct val="100000"/>
              </a:lnSpc>
              <a:tabLst>
                <a:tab pos="2343150" algn="l"/>
              </a:tabLst>
            </a:pPr>
            <a:r>
              <a:rPr lang="en-US" sz="1200" dirty="0"/>
              <a:t>Resolution specified</a:t>
            </a:r>
          </a:p>
          <a:p>
            <a:pPr lvl="3">
              <a:lnSpc>
                <a:spcPct val="100000"/>
              </a:lnSpc>
              <a:tabLst>
                <a:tab pos="2343150" algn="l"/>
              </a:tabLst>
            </a:pPr>
            <a:r>
              <a:rPr lang="en-US" sz="1200" dirty="0"/>
              <a:t>Down scaling: Input size (1080p) to Output size (720p) in 1080p display (HDMI)</a:t>
            </a:r>
          </a:p>
          <a:p>
            <a:pPr lvl="3">
              <a:lnSpc>
                <a:spcPct val="100000"/>
              </a:lnSpc>
              <a:tabLst>
                <a:tab pos="2343150" algn="l"/>
              </a:tabLst>
            </a:pPr>
            <a:endParaRPr lang="en-US" sz="1200" dirty="0"/>
          </a:p>
          <a:p>
            <a:pPr lvl="3">
              <a:lnSpc>
                <a:spcPct val="100000"/>
              </a:lnSpc>
              <a:tabLst>
                <a:tab pos="2343150" algn="l"/>
              </a:tabLst>
            </a:pPr>
            <a:endParaRPr lang="en-US" sz="1200" dirty="0"/>
          </a:p>
          <a:p>
            <a:pPr lvl="3">
              <a:lnSpc>
                <a:spcPct val="100000"/>
              </a:lnSpc>
              <a:tabLst>
                <a:tab pos="2343150" algn="l"/>
              </a:tabLst>
            </a:pPr>
            <a:endParaRPr lang="en-US" sz="1200" dirty="0"/>
          </a:p>
          <a:p>
            <a:pPr marL="355600" lvl="3" indent="0">
              <a:lnSpc>
                <a:spcPct val="100000"/>
              </a:lnSpc>
              <a:buNone/>
              <a:tabLst>
                <a:tab pos="2343150" algn="l"/>
              </a:tabLst>
            </a:pPr>
            <a:endParaRPr lang="en-US" sz="1200" dirty="0" smtClean="0"/>
          </a:p>
          <a:p>
            <a:pPr marL="355600" lvl="3" indent="0">
              <a:lnSpc>
                <a:spcPct val="100000"/>
              </a:lnSpc>
              <a:buNone/>
              <a:tabLst>
                <a:tab pos="2343150" algn="l"/>
              </a:tabLst>
            </a:pPr>
            <a:endParaRPr lang="en-US" sz="1200" dirty="0"/>
          </a:p>
          <a:p>
            <a:pPr lvl="3">
              <a:lnSpc>
                <a:spcPct val="100000"/>
              </a:lnSpc>
              <a:tabLst>
                <a:tab pos="2343150" algn="l"/>
              </a:tabLst>
            </a:pPr>
            <a:endParaRPr lang="en-US" sz="1200" dirty="0"/>
          </a:p>
          <a:p>
            <a:pPr lvl="3">
              <a:lnSpc>
                <a:spcPct val="100000"/>
              </a:lnSpc>
              <a:tabLst>
                <a:tab pos="2343150" algn="l"/>
              </a:tabLst>
            </a:pPr>
            <a:r>
              <a:rPr lang="en-US" sz="1200" dirty="0"/>
              <a:t>Non scaling: Input size (720p) to Output size (720p) in 1080p display(HDMI</a:t>
            </a:r>
            <a:r>
              <a:rPr lang="en-US" sz="1200" dirty="0" smtClean="0"/>
              <a:t>)</a:t>
            </a:r>
            <a:endParaRPr lang="en-US" sz="1200" dirty="0"/>
          </a:p>
        </p:txBody>
      </p:sp>
      <p:pic>
        <p:nvPicPr>
          <p:cNvPr id="6" name="Picture 4" descr="C:\Users\minhtran\Desktop\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4330" y="4743450"/>
            <a:ext cx="4353670" cy="156318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5" name="Picture 3" descr="C:\Users\minhtran\Desktop\5.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2809875"/>
            <a:ext cx="4963271" cy="161461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80000" y="936000"/>
            <a:ext cx="8520000" cy="443198"/>
          </a:xfrm>
        </p:spPr>
        <p:txBody>
          <a:bodyPr/>
          <a:lstStyle/>
          <a:p>
            <a:r>
              <a:rPr lang="en-US" dirty="0" smtClean="0"/>
              <a:t>MMPOC development </a:t>
            </a:r>
            <a:r>
              <a:rPr lang="en-US" dirty="0"/>
              <a:t>–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189</a:t>
            </a:fld>
            <a:endParaRPr lang="de-DE" dirty="0"/>
          </a:p>
        </p:txBody>
      </p:sp>
      <p:sp>
        <p:nvSpPr>
          <p:cNvPr id="7" name="TextBox 1"/>
          <p:cNvSpPr txBox="1">
            <a:spLocks noChangeArrowheads="1"/>
          </p:cNvSpPr>
          <p:nvPr/>
        </p:nvSpPr>
        <p:spPr bwMode="auto">
          <a:xfrm>
            <a:off x="4419599" y="41767"/>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RENESAS_RCH2M2E2_GStreamerStartupGuide_UME_v1.10.pdf</a:t>
            </a:r>
          </a:p>
        </p:txBody>
      </p:sp>
    </p:spTree>
    <p:extLst>
      <p:ext uri="{BB962C8B-B14F-4D97-AF65-F5344CB8AC3E}">
        <p14:creationId xmlns:p14="http://schemas.microsoft.com/office/powerpoint/2010/main" val="28406305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b="1" dirty="0"/>
              <a:t>RZG Overall </a:t>
            </a:r>
            <a:r>
              <a:rPr lang="en-US" altLang="ja-JP" sz="1200" b="1" dirty="0" smtClean="0"/>
              <a:t>Picture</a:t>
            </a:r>
            <a:endParaRPr lang="en-US" altLang="ja-JP" sz="1200" b="1" dirty="0"/>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dirty="0" smtClean="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endParaRPr lang="en-US" altLang="ja-JP" sz="1200"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19</a:t>
            </a:fld>
            <a:endParaRPr lang="de-DE" dirty="0"/>
          </a:p>
        </p:txBody>
      </p:sp>
    </p:spTree>
    <p:extLst>
      <p:ext uri="{BB962C8B-B14F-4D97-AF65-F5344CB8AC3E}">
        <p14:creationId xmlns:p14="http://schemas.microsoft.com/office/powerpoint/2010/main" val="3011884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190</a:t>
            </a:fld>
            <a:endParaRPr lang="de-DE" dirty="0"/>
          </a:p>
        </p:txBody>
      </p:sp>
      <p:sp>
        <p:nvSpPr>
          <p:cNvPr id="4" name="Content Placeholder 3"/>
          <p:cNvSpPr>
            <a:spLocks noGrp="1"/>
          </p:cNvSpPr>
          <p:nvPr>
            <p:ph idx="1"/>
          </p:nvPr>
        </p:nvSpPr>
        <p:spPr>
          <a:xfrm>
            <a:off x="1080000" y="1800000"/>
            <a:ext cx="9000000" cy="2656112"/>
          </a:xfrm>
        </p:spPr>
        <p:txBody>
          <a:bodyPr/>
          <a:lstStyle/>
          <a:p>
            <a:r>
              <a:rPr lang="en-US" altLang="ja-JP" sz="1400" dirty="0"/>
              <a:t>Play video</a:t>
            </a:r>
          </a:p>
          <a:p>
            <a:pPr lvl="2">
              <a:tabLst>
                <a:tab pos="2343150" algn="l"/>
              </a:tabLst>
            </a:pPr>
            <a:r>
              <a:rPr lang="en-US" sz="1200" dirty="0"/>
              <a:t>Resolution specified</a:t>
            </a:r>
          </a:p>
          <a:p>
            <a:pPr lvl="3">
              <a:tabLst>
                <a:tab pos="2343150" algn="l"/>
              </a:tabLst>
            </a:pPr>
            <a:r>
              <a:rPr lang="en-US" sz="1200" dirty="0"/>
              <a:t>Non scaling: Input size (720p) to Output size (720p) in 720p display (HDMI)</a:t>
            </a:r>
          </a:p>
          <a:p>
            <a:pPr marL="355600" lvl="3" indent="0">
              <a:buNone/>
              <a:tabLst>
                <a:tab pos="2343150" algn="l"/>
              </a:tabLst>
            </a:pPr>
            <a:endParaRPr lang="en-US" sz="1200" dirty="0"/>
          </a:p>
          <a:p>
            <a:pPr lvl="3">
              <a:tabLst>
                <a:tab pos="2343150" algn="l"/>
              </a:tabLst>
            </a:pPr>
            <a:endParaRPr lang="en-US" sz="1200" dirty="0"/>
          </a:p>
          <a:p>
            <a:pPr lvl="3">
              <a:tabLst>
                <a:tab pos="2343150" algn="l"/>
              </a:tabLst>
            </a:pPr>
            <a:endParaRPr lang="en-US" sz="1200" dirty="0"/>
          </a:p>
          <a:p>
            <a:pPr lvl="3">
              <a:tabLst>
                <a:tab pos="2343150" algn="l"/>
              </a:tabLst>
            </a:pPr>
            <a:endParaRPr lang="en-US" sz="1200" dirty="0"/>
          </a:p>
          <a:p>
            <a:pPr lvl="3">
              <a:tabLst>
                <a:tab pos="2343150" algn="l"/>
              </a:tabLst>
            </a:pPr>
            <a:r>
              <a:rPr lang="en-US" sz="1200" dirty="0"/>
              <a:t>Up scaling: Input size (720p) to Output size (1080p) in 1080p display (HDMI)</a:t>
            </a:r>
          </a:p>
        </p:txBody>
      </p:sp>
      <p:pic>
        <p:nvPicPr>
          <p:cNvPr id="5" name="Picture 2" descr="C:\Users\minhtran\Desktop\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2878950"/>
            <a:ext cx="4277344" cy="12970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3" descr="C:\Users\minhtran\Desktop\8.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35965" y="4483952"/>
            <a:ext cx="4682213" cy="180369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929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191</a:t>
            </a:fld>
            <a:endParaRPr lang="de-DE" dirty="0"/>
          </a:p>
        </p:txBody>
      </p:sp>
      <p:sp>
        <p:nvSpPr>
          <p:cNvPr id="4" name="Content Placeholder 3"/>
          <p:cNvSpPr>
            <a:spLocks noGrp="1"/>
          </p:cNvSpPr>
          <p:nvPr>
            <p:ph idx="1"/>
          </p:nvPr>
        </p:nvSpPr>
        <p:spPr>
          <a:xfrm>
            <a:off x="1080000" y="1800000"/>
            <a:ext cx="9000000" cy="4543808"/>
          </a:xfrm>
        </p:spPr>
        <p:txBody>
          <a:bodyPr/>
          <a:lstStyle/>
          <a:p>
            <a:r>
              <a:rPr lang="en-US" altLang="ja-JP" sz="1400" dirty="0"/>
              <a:t>Play video</a:t>
            </a:r>
          </a:p>
          <a:p>
            <a:pPr lvl="2">
              <a:tabLst>
                <a:tab pos="2343150" algn="l"/>
              </a:tabLst>
            </a:pPr>
            <a:r>
              <a:rPr lang="en-US" sz="1400" dirty="0"/>
              <a:t>Resolution specified</a:t>
            </a:r>
          </a:p>
          <a:p>
            <a:pPr lvl="3">
              <a:tabLst>
                <a:tab pos="2343150" algn="l"/>
              </a:tabLst>
            </a:pPr>
            <a:r>
              <a:rPr lang="en-US" sz="1400" dirty="0"/>
              <a:t>Down scaling: Input size (1080p) to Output size (1920x540) in 1080 interlaced display (HDMI)</a:t>
            </a:r>
          </a:p>
          <a:p>
            <a:pPr lvl="3">
              <a:tabLst>
                <a:tab pos="2343150" algn="l"/>
              </a:tabLst>
            </a:pPr>
            <a:endParaRPr lang="en-US" sz="1400" dirty="0"/>
          </a:p>
          <a:p>
            <a:pPr lvl="3">
              <a:tabLst>
                <a:tab pos="2343150" algn="l"/>
              </a:tabLst>
            </a:pPr>
            <a:endParaRPr lang="en-US" sz="1400" dirty="0"/>
          </a:p>
          <a:p>
            <a:pPr lvl="3">
              <a:tabLst>
                <a:tab pos="2343150" algn="l"/>
              </a:tabLst>
            </a:pPr>
            <a:endParaRPr lang="en-US" sz="1400" dirty="0"/>
          </a:p>
          <a:p>
            <a:pPr marL="355600" lvl="3" indent="0">
              <a:buNone/>
              <a:tabLst>
                <a:tab pos="2343150" algn="l"/>
              </a:tabLst>
            </a:pPr>
            <a:endParaRPr lang="en-US" sz="1400" dirty="0"/>
          </a:p>
          <a:p>
            <a:pPr lvl="3">
              <a:tabLst>
                <a:tab pos="2343150" algn="l"/>
              </a:tabLst>
            </a:pPr>
            <a:endParaRPr lang="en-US" sz="1400" dirty="0"/>
          </a:p>
          <a:p>
            <a:pPr lvl="3">
              <a:tabLst>
                <a:tab pos="2343150" algn="l"/>
              </a:tabLst>
            </a:pPr>
            <a:endParaRPr lang="en-US" sz="1400" dirty="0"/>
          </a:p>
          <a:p>
            <a:pPr lvl="3">
              <a:tabLst>
                <a:tab pos="2343150" algn="l"/>
              </a:tabLst>
            </a:pPr>
            <a:r>
              <a:rPr lang="en-US" sz="1400" dirty="0"/>
              <a:t>P/I conversion of 1080p frame to interlaced top/bottom fields in 1080 interlaced display (HDMI): Displaying progressive frame on interlaced display</a:t>
            </a:r>
          </a:p>
          <a:p>
            <a:pPr lvl="4">
              <a:tabLst>
                <a:tab pos="2343150" algn="l"/>
              </a:tabLst>
            </a:pPr>
            <a:r>
              <a:rPr lang="en-US" sz="1200" dirty="0"/>
              <a:t>Conversion of progressive frame to interlaced top/bottom fields on 1080 interlaced display.</a:t>
            </a:r>
          </a:p>
          <a:p>
            <a:pPr lvl="4">
              <a:tabLst>
                <a:tab pos="2343150" algn="l"/>
              </a:tabLst>
            </a:pPr>
            <a:r>
              <a:rPr lang="en-US" sz="1200" dirty="0"/>
              <a:t>The “Top field” is displayed first then the “Bottom field”, and so on</a:t>
            </a:r>
            <a:r>
              <a:rPr lang="en-US" sz="1200" dirty="0" smtClean="0"/>
              <a:t>.</a:t>
            </a:r>
            <a:endParaRPr lang="en-US" sz="1200" dirty="0"/>
          </a:p>
        </p:txBody>
      </p:sp>
      <p:pic>
        <p:nvPicPr>
          <p:cNvPr id="5" name="Picture 2" descr="C:\Users\minhtran\Desktop\9.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0" y="3114675"/>
            <a:ext cx="5387140" cy="1890977"/>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RENESAS_RCH2M2E2_GStreamerStartupGuide_UME_v1.10.pdf</a:t>
            </a:r>
          </a:p>
          <a:p>
            <a:pPr algn="r" eaLnBrk="1" hangingPunct="1">
              <a:spcBef>
                <a:spcPct val="0"/>
              </a:spcBef>
              <a:buClrTx/>
              <a:buNone/>
              <a:defRPr/>
            </a:pPr>
            <a:r>
              <a:rPr lang="en-US" sz="1200" dirty="0" smtClean="0">
                <a:solidFill>
                  <a:schemeClr val="bg1">
                    <a:lumMod val="50000"/>
                  </a:schemeClr>
                </a:solidFill>
              </a:rPr>
              <a:t>RENESAS_RCH2M2E2_V4l2_UME_v1.5.pdf</a:t>
            </a:r>
          </a:p>
        </p:txBody>
      </p:sp>
    </p:spTree>
    <p:extLst>
      <p:ext uri="{BB962C8B-B14F-4D97-AF65-F5344CB8AC3E}">
        <p14:creationId xmlns:p14="http://schemas.microsoft.com/office/powerpoint/2010/main" val="41300445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192</a:t>
            </a:fld>
            <a:endParaRPr lang="de-DE" dirty="0"/>
          </a:p>
        </p:txBody>
      </p:sp>
      <p:sp>
        <p:nvSpPr>
          <p:cNvPr id="4" name="Content Placeholder 3"/>
          <p:cNvSpPr>
            <a:spLocks noGrp="1"/>
          </p:cNvSpPr>
          <p:nvPr>
            <p:ph idx="1"/>
          </p:nvPr>
        </p:nvSpPr>
        <p:spPr>
          <a:xfrm>
            <a:off x="1080000" y="1800000"/>
            <a:ext cx="9000000" cy="1433213"/>
          </a:xfrm>
        </p:spPr>
        <p:txBody>
          <a:bodyPr/>
          <a:lstStyle/>
          <a:p>
            <a:r>
              <a:rPr lang="en-US" altLang="ja-JP" sz="1400" dirty="0"/>
              <a:t>Play video</a:t>
            </a:r>
          </a:p>
          <a:p>
            <a:pPr lvl="2">
              <a:tabLst>
                <a:tab pos="2343150" algn="l"/>
              </a:tabLst>
            </a:pPr>
            <a:r>
              <a:rPr lang="en-US" sz="1400" dirty="0"/>
              <a:t>Resolution specified</a:t>
            </a:r>
          </a:p>
          <a:p>
            <a:pPr lvl="3">
              <a:tabLst>
                <a:tab pos="2343150" algn="l"/>
              </a:tabLst>
            </a:pPr>
            <a:r>
              <a:rPr lang="en-US" sz="1400" dirty="0"/>
              <a:t>P/I conversion (X11/v4l2sink only): two modes</a:t>
            </a:r>
          </a:p>
          <a:p>
            <a:pPr lvl="4">
              <a:tabLst>
                <a:tab pos="2343150" algn="l"/>
              </a:tabLst>
            </a:pPr>
            <a:r>
              <a:rPr lang="en-US" sz="1200" dirty="0"/>
              <a:t>DIVIDE mode: divides one progressive frame into Top/Bottom </a:t>
            </a:r>
            <a:r>
              <a:rPr lang="en-US" sz="1200" dirty="0" smtClean="0"/>
              <a:t>field</a:t>
            </a:r>
          </a:p>
        </p:txBody>
      </p:sp>
      <p:pic>
        <p:nvPicPr>
          <p:cNvPr id="5" name="Picture 2" descr="C:\Users\minhtran\Desktop\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05000" y="3276600"/>
            <a:ext cx="7268590" cy="275787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4021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RENESAS_RCH2M2E2_V4l2_UME_v1.5.pdf</a:t>
            </a:r>
          </a:p>
        </p:txBody>
      </p:sp>
    </p:spTree>
    <p:extLst>
      <p:ext uri="{BB962C8B-B14F-4D97-AF65-F5344CB8AC3E}">
        <p14:creationId xmlns:p14="http://schemas.microsoft.com/office/powerpoint/2010/main" val="12200423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193</a:t>
            </a:fld>
            <a:endParaRPr lang="de-DE" dirty="0"/>
          </a:p>
        </p:txBody>
      </p:sp>
      <p:sp>
        <p:nvSpPr>
          <p:cNvPr id="4" name="Content Placeholder 3"/>
          <p:cNvSpPr>
            <a:spLocks noGrp="1"/>
          </p:cNvSpPr>
          <p:nvPr>
            <p:ph idx="1"/>
          </p:nvPr>
        </p:nvSpPr>
        <p:spPr>
          <a:xfrm>
            <a:off x="1080000" y="1800000"/>
            <a:ext cx="9000000" cy="1205458"/>
          </a:xfrm>
        </p:spPr>
        <p:txBody>
          <a:bodyPr/>
          <a:lstStyle/>
          <a:p>
            <a:pPr>
              <a:lnSpc>
                <a:spcPct val="100000"/>
              </a:lnSpc>
            </a:pPr>
            <a:r>
              <a:rPr lang="en-US" altLang="ja-JP" sz="1400" dirty="0"/>
              <a:t>Play video</a:t>
            </a:r>
          </a:p>
          <a:p>
            <a:pPr lvl="2">
              <a:lnSpc>
                <a:spcPct val="100000"/>
              </a:lnSpc>
              <a:tabLst>
                <a:tab pos="2343150" algn="l"/>
              </a:tabLst>
            </a:pPr>
            <a:r>
              <a:rPr lang="en-US" sz="1200" dirty="0"/>
              <a:t>Resolution specified</a:t>
            </a:r>
          </a:p>
          <a:p>
            <a:pPr lvl="3">
              <a:lnSpc>
                <a:spcPct val="100000"/>
              </a:lnSpc>
              <a:tabLst>
                <a:tab pos="2343150" algn="l"/>
              </a:tabLst>
            </a:pPr>
            <a:r>
              <a:rPr lang="en-US" sz="1200" dirty="0"/>
              <a:t>P/I conversion (X11/v4l2sink only): two modes</a:t>
            </a:r>
          </a:p>
          <a:p>
            <a:pPr lvl="4">
              <a:lnSpc>
                <a:spcPct val="100000"/>
              </a:lnSpc>
              <a:tabLst>
                <a:tab pos="2343150" algn="l"/>
              </a:tabLst>
            </a:pPr>
            <a:r>
              <a:rPr lang="en-US" sz="1200" dirty="0"/>
              <a:t>EXTRACT mode: extracts a field specified by an application from a progressive </a:t>
            </a:r>
            <a:r>
              <a:rPr lang="en-US" sz="1200" dirty="0" smtClean="0"/>
              <a:t>frame</a:t>
            </a:r>
            <a:endParaRPr lang="en-US" sz="1200" dirty="0"/>
          </a:p>
        </p:txBody>
      </p:sp>
      <p:pic>
        <p:nvPicPr>
          <p:cNvPr id="5" name="Picture 2" descr="C:\Users\minhtran\Desktop\4.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828799" y="3048000"/>
            <a:ext cx="5866377" cy="326764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4021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RENESAS_RCH2M2E2_V4l2_UME_v1.5.pdf</a:t>
            </a:r>
          </a:p>
        </p:txBody>
      </p:sp>
    </p:spTree>
    <p:extLst>
      <p:ext uri="{BB962C8B-B14F-4D97-AF65-F5344CB8AC3E}">
        <p14:creationId xmlns:p14="http://schemas.microsoft.com/office/powerpoint/2010/main" val="24870161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194</a:t>
            </a:fld>
            <a:endParaRPr lang="de-DE" dirty="0"/>
          </a:p>
        </p:txBody>
      </p:sp>
      <p:sp>
        <p:nvSpPr>
          <p:cNvPr id="4" name="Content Placeholder 3"/>
          <p:cNvSpPr>
            <a:spLocks noGrp="1"/>
          </p:cNvSpPr>
          <p:nvPr>
            <p:ph idx="1"/>
          </p:nvPr>
        </p:nvSpPr>
        <p:spPr>
          <a:xfrm>
            <a:off x="1080000" y="1800000"/>
            <a:ext cx="9000000" cy="2656112"/>
          </a:xfrm>
        </p:spPr>
        <p:txBody>
          <a:bodyPr/>
          <a:lstStyle/>
          <a:p>
            <a:r>
              <a:rPr lang="en-US" altLang="ja-JP" sz="1400" dirty="0"/>
              <a:t>Play video</a:t>
            </a:r>
          </a:p>
          <a:p>
            <a:pPr lvl="2">
              <a:tabLst>
                <a:tab pos="2343150" algn="l"/>
              </a:tabLst>
            </a:pPr>
            <a:r>
              <a:rPr lang="en-US" sz="1200" dirty="0"/>
              <a:t>Cropping (X11/v4l2sink only)</a:t>
            </a:r>
          </a:p>
          <a:p>
            <a:pPr lvl="3">
              <a:tabLst>
                <a:tab pos="2343150" algn="l"/>
              </a:tabLst>
            </a:pPr>
            <a:r>
              <a:rPr lang="en-US" sz="1200" dirty="0"/>
              <a:t>Pre cropping: input image is cropped first and then scaled to the size of output image.</a:t>
            </a:r>
          </a:p>
          <a:p>
            <a:pPr lvl="3">
              <a:tabLst>
                <a:tab pos="2343150" algn="l"/>
              </a:tabLst>
            </a:pPr>
            <a:endParaRPr lang="en-US" sz="1200" dirty="0"/>
          </a:p>
          <a:p>
            <a:pPr marL="355600" lvl="3" indent="0">
              <a:buNone/>
              <a:tabLst>
                <a:tab pos="2343150" algn="l"/>
              </a:tabLst>
            </a:pPr>
            <a:endParaRPr lang="en-US" sz="1200" dirty="0"/>
          </a:p>
          <a:p>
            <a:pPr lvl="3">
              <a:tabLst>
                <a:tab pos="2343150" algn="l"/>
              </a:tabLst>
            </a:pPr>
            <a:endParaRPr lang="en-US" sz="1200" dirty="0"/>
          </a:p>
          <a:p>
            <a:pPr lvl="3">
              <a:tabLst>
                <a:tab pos="2343150" algn="l"/>
              </a:tabLst>
            </a:pPr>
            <a:endParaRPr lang="en-US" sz="1200" dirty="0"/>
          </a:p>
          <a:p>
            <a:pPr lvl="3">
              <a:tabLst>
                <a:tab pos="2343150" algn="l"/>
              </a:tabLst>
            </a:pPr>
            <a:r>
              <a:rPr lang="en-US" sz="1200" dirty="0"/>
              <a:t>Post cropping: input image is scaled first and then cropped to the size of output image</a:t>
            </a:r>
            <a:r>
              <a:rPr lang="en-US" sz="1200" dirty="0" smtClean="0"/>
              <a:t>.</a:t>
            </a:r>
            <a:endParaRPr lang="en-US" sz="1200" dirty="0"/>
          </a:p>
        </p:txBody>
      </p:sp>
      <p:pic>
        <p:nvPicPr>
          <p:cNvPr id="5" name="Picture 2" descr="C:\Users\minhtran\Desktop\1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60120" y="2819401"/>
            <a:ext cx="4876800" cy="136587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3" descr="C:\Users\minhtran\Desktop\1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0120" y="4648200"/>
            <a:ext cx="5568140" cy="151945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4444189" y="6744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RENESAS_RCH2M2E2_GStreamerStartupGuide_UME_v1.10.pdf</a:t>
            </a:r>
          </a:p>
        </p:txBody>
      </p:sp>
    </p:spTree>
    <p:extLst>
      <p:ext uri="{BB962C8B-B14F-4D97-AF65-F5344CB8AC3E}">
        <p14:creationId xmlns:p14="http://schemas.microsoft.com/office/powerpoint/2010/main" val="1889644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195</a:t>
            </a:fld>
            <a:endParaRPr lang="de-DE" dirty="0"/>
          </a:p>
        </p:txBody>
      </p:sp>
      <p:sp>
        <p:nvSpPr>
          <p:cNvPr id="4" name="Content Placeholder 3"/>
          <p:cNvSpPr>
            <a:spLocks noGrp="1"/>
          </p:cNvSpPr>
          <p:nvPr>
            <p:ph idx="1"/>
          </p:nvPr>
        </p:nvSpPr>
        <p:spPr>
          <a:xfrm>
            <a:off x="1080000" y="1800000"/>
            <a:ext cx="9000000" cy="1035155"/>
          </a:xfrm>
        </p:spPr>
        <p:txBody>
          <a:bodyPr/>
          <a:lstStyle/>
          <a:p>
            <a:r>
              <a:rPr lang="en-US" altLang="ja-JP" sz="1400" dirty="0"/>
              <a:t>Play video</a:t>
            </a:r>
          </a:p>
          <a:p>
            <a:pPr lvl="2">
              <a:tabLst>
                <a:tab pos="2343150" algn="l"/>
              </a:tabLst>
            </a:pPr>
            <a:r>
              <a:rPr lang="en-US" sz="1200" dirty="0"/>
              <a:t>Multi-stream decoding</a:t>
            </a:r>
          </a:p>
          <a:p>
            <a:pPr lvl="3">
              <a:tabLst>
                <a:tab pos="2343150" algn="l"/>
              </a:tabLst>
            </a:pPr>
            <a:r>
              <a:rPr lang="en-US" sz="1200" dirty="0"/>
              <a:t>Each Stream on each display device</a:t>
            </a:r>
          </a:p>
        </p:txBody>
      </p:sp>
      <p:pic>
        <p:nvPicPr>
          <p:cNvPr id="5" name="Picture 2" descr="C:\Users\minhtran\Desktop\1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3025" y="2924175"/>
            <a:ext cx="8004375" cy="335876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44189" y="6744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RENESAS_RCH2M2E2_GStreamerStartupGuide_UME_v1.10.pdf</a:t>
            </a:r>
          </a:p>
        </p:txBody>
      </p:sp>
    </p:spTree>
    <p:extLst>
      <p:ext uri="{BB962C8B-B14F-4D97-AF65-F5344CB8AC3E}">
        <p14:creationId xmlns:p14="http://schemas.microsoft.com/office/powerpoint/2010/main" val="40071181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196</a:t>
            </a:fld>
            <a:endParaRPr lang="de-DE" dirty="0"/>
          </a:p>
        </p:txBody>
      </p:sp>
      <p:sp>
        <p:nvSpPr>
          <p:cNvPr id="4" name="Content Placeholder 3"/>
          <p:cNvSpPr>
            <a:spLocks noGrp="1"/>
          </p:cNvSpPr>
          <p:nvPr>
            <p:ph idx="1"/>
          </p:nvPr>
        </p:nvSpPr>
        <p:spPr>
          <a:xfrm>
            <a:off x="1080000" y="1800000"/>
            <a:ext cx="9000000" cy="1035155"/>
          </a:xfrm>
        </p:spPr>
        <p:txBody>
          <a:bodyPr/>
          <a:lstStyle/>
          <a:p>
            <a:r>
              <a:rPr lang="en-US" altLang="ja-JP" sz="1400" dirty="0"/>
              <a:t>Play video</a:t>
            </a:r>
          </a:p>
          <a:p>
            <a:pPr lvl="2">
              <a:tabLst>
                <a:tab pos="2343150" algn="l"/>
              </a:tabLst>
            </a:pPr>
            <a:r>
              <a:rPr lang="en-US" sz="1200" dirty="0"/>
              <a:t>Multi-stream decoding</a:t>
            </a:r>
          </a:p>
          <a:p>
            <a:pPr lvl="3">
              <a:tabLst>
                <a:tab pos="2343150" algn="l"/>
              </a:tabLst>
            </a:pPr>
            <a:r>
              <a:rPr lang="en-US" sz="1200" dirty="0"/>
              <a:t>Two Streams on a display </a:t>
            </a:r>
            <a:r>
              <a:rPr lang="en-US" sz="1200" dirty="0" smtClean="0"/>
              <a:t>device</a:t>
            </a:r>
            <a:endParaRPr lang="en-US" sz="1200" dirty="0"/>
          </a:p>
        </p:txBody>
      </p:sp>
      <p:pic>
        <p:nvPicPr>
          <p:cNvPr id="5" name="Picture 2" descr="C:\Users\minhtran\Desktop\13.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54250" y="2867498"/>
            <a:ext cx="8556550" cy="343805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44189" y="6744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RENESAS_RCH2M2E2_GStreamerStartupGuide_UME_v1.10.pdf</a:t>
            </a:r>
          </a:p>
        </p:txBody>
      </p:sp>
    </p:spTree>
    <p:extLst>
      <p:ext uri="{BB962C8B-B14F-4D97-AF65-F5344CB8AC3E}">
        <p14:creationId xmlns:p14="http://schemas.microsoft.com/office/powerpoint/2010/main" val="11021285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a:t>MMPOC development – </a:t>
            </a:r>
            <a:r>
              <a:rPr lang="en-US" altLang="ja-JP" dirty="0"/>
              <a:t>Examples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197</a:t>
            </a:fld>
            <a:endParaRPr lang="de-DE" dirty="0"/>
          </a:p>
        </p:txBody>
      </p:sp>
      <p:sp>
        <p:nvSpPr>
          <p:cNvPr id="4" name="Content Placeholder 3"/>
          <p:cNvSpPr>
            <a:spLocks noGrp="1"/>
          </p:cNvSpPr>
          <p:nvPr>
            <p:ph idx="1"/>
          </p:nvPr>
        </p:nvSpPr>
        <p:spPr>
          <a:xfrm>
            <a:off x="1080000" y="1800000"/>
            <a:ext cx="9000000" cy="3194721"/>
          </a:xfrm>
        </p:spPr>
        <p:txBody>
          <a:bodyPr/>
          <a:lstStyle/>
          <a:p>
            <a:r>
              <a:rPr lang="en-US" altLang="ja-JP" sz="1400" dirty="0"/>
              <a:t>Capture and display </a:t>
            </a:r>
            <a:r>
              <a:rPr lang="en-US" altLang="ja-JP" sz="1400" dirty="0" smtClean="0"/>
              <a:t>video</a:t>
            </a:r>
            <a:endParaRPr lang="en-US" altLang="ja-JP" sz="1400" dirty="0"/>
          </a:p>
          <a:p>
            <a:endParaRPr lang="en-US" altLang="ja-JP" sz="1400" dirty="0"/>
          </a:p>
          <a:p>
            <a:endParaRPr lang="en-US" altLang="ja-JP" sz="1400" dirty="0"/>
          </a:p>
          <a:p>
            <a:endParaRPr lang="en-US" altLang="ja-JP" sz="1400" dirty="0"/>
          </a:p>
          <a:p>
            <a:endParaRPr lang="en-US" altLang="ja-JP" sz="1400" dirty="0"/>
          </a:p>
          <a:p>
            <a:endParaRPr lang="en-US" altLang="ja-JP" sz="1400" dirty="0" smtClean="0"/>
          </a:p>
          <a:p>
            <a:r>
              <a:rPr lang="en-US" altLang="ja-JP" sz="1400" dirty="0" smtClean="0"/>
              <a:t>Capture </a:t>
            </a:r>
            <a:r>
              <a:rPr lang="en-US" altLang="ja-JP" sz="1400" dirty="0"/>
              <a:t>and encode </a:t>
            </a:r>
            <a:r>
              <a:rPr lang="en-US" altLang="ja-JP" sz="1400" dirty="0" smtClean="0"/>
              <a:t>video</a:t>
            </a:r>
            <a:endParaRPr lang="en-US" altLang="ja-JP" sz="1400" dirty="0"/>
          </a:p>
        </p:txBody>
      </p:sp>
      <p:pic>
        <p:nvPicPr>
          <p:cNvPr id="5" name="Picture 2" descr="C:\Users\minhtran\Desktop\15.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45429" y="2181225"/>
            <a:ext cx="7533342" cy="2308501"/>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pic>
        <p:nvPicPr>
          <p:cNvPr id="6" name="Picture 3" descr="C:\Users\minhtran\Desktop\14.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5428" y="5076825"/>
            <a:ext cx="6660379" cy="1163949"/>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4444189" y="6744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RENESAS_RCH2M2E2_GStreamerStartupGuide_UME_v1.10.pdf</a:t>
            </a:r>
          </a:p>
        </p:txBody>
      </p:sp>
    </p:spTree>
    <p:extLst>
      <p:ext uri="{BB962C8B-B14F-4D97-AF65-F5344CB8AC3E}">
        <p14:creationId xmlns:p14="http://schemas.microsoft.com/office/powerpoint/2010/main" val="201700438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b="1" dirty="0" err="1" smtClean="0"/>
              <a:t>Qt</a:t>
            </a:r>
            <a:r>
              <a:rPr lang="en-US" altLang="ja-JP" sz="1200" b="1"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198</a:t>
            </a:fld>
            <a:endParaRPr lang="de-DE" dirty="0"/>
          </a:p>
        </p:txBody>
      </p:sp>
    </p:spTree>
    <p:extLst>
      <p:ext uri="{BB962C8B-B14F-4D97-AF65-F5344CB8AC3E}">
        <p14:creationId xmlns:p14="http://schemas.microsoft.com/office/powerpoint/2010/main" val="20408304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a:t>
            </a:r>
            <a:r>
              <a:rPr lang="en-US" altLang="ja-JP" dirty="0" smtClean="0"/>
              <a:t>– concept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199</a:t>
            </a:fld>
            <a:endParaRPr lang="de-DE" dirty="0"/>
          </a:p>
        </p:txBody>
      </p:sp>
      <p:sp>
        <p:nvSpPr>
          <p:cNvPr id="4" name="Content Placeholder 3"/>
          <p:cNvSpPr>
            <a:spLocks noGrp="1"/>
          </p:cNvSpPr>
          <p:nvPr>
            <p:ph idx="1"/>
          </p:nvPr>
        </p:nvSpPr>
        <p:spPr>
          <a:xfrm>
            <a:off x="1080000" y="1800000"/>
            <a:ext cx="9000000" cy="4252446"/>
          </a:xfrm>
        </p:spPr>
        <p:txBody>
          <a:bodyPr/>
          <a:lstStyle/>
          <a:p>
            <a:pPr>
              <a:lnSpc>
                <a:spcPct val="100000"/>
              </a:lnSpc>
              <a:spcAft>
                <a:spcPts val="1200"/>
              </a:spcAft>
            </a:pPr>
            <a:r>
              <a:rPr lang="en-US" sz="1400" dirty="0" smtClean="0">
                <a:cs typeface="Courier New" panose="02070309020205020404" pitchFamily="49" charset="0"/>
              </a:rPr>
              <a:t>Releases</a:t>
            </a:r>
            <a:endParaRPr lang="en-US" sz="1400" dirty="0">
              <a:cs typeface="Courier New" panose="02070309020205020404" pitchFamily="49" charset="0"/>
            </a:endParaRPr>
          </a:p>
          <a:p>
            <a:pPr>
              <a:lnSpc>
                <a:spcPct val="100000"/>
              </a:lnSpc>
            </a:pPr>
            <a:endParaRPr lang="en-US" sz="1400" dirty="0" smtClean="0">
              <a:cs typeface="Courier New" panose="02070309020205020404" pitchFamily="49" charset="0"/>
            </a:endParaRPr>
          </a:p>
          <a:p>
            <a:pPr>
              <a:lnSpc>
                <a:spcPct val="100000"/>
              </a:lnSpc>
            </a:pPr>
            <a:endParaRPr lang="en-US" sz="1400" dirty="0">
              <a:cs typeface="Courier New" panose="02070309020205020404" pitchFamily="49" charset="0"/>
            </a:endParaRPr>
          </a:p>
          <a:p>
            <a:pPr>
              <a:lnSpc>
                <a:spcPct val="100000"/>
              </a:lnSpc>
            </a:pPr>
            <a:endParaRPr lang="en-US" sz="1400" dirty="0">
              <a:cs typeface="Courier New" panose="02070309020205020404" pitchFamily="49" charset="0"/>
            </a:endParaRPr>
          </a:p>
          <a:p>
            <a:pPr>
              <a:lnSpc>
                <a:spcPct val="100000"/>
              </a:lnSpc>
            </a:pPr>
            <a:endParaRPr lang="en-US" sz="1400" dirty="0">
              <a:cs typeface="Courier New" panose="02070309020205020404" pitchFamily="49" charset="0"/>
            </a:endParaRPr>
          </a:p>
          <a:p>
            <a:pPr lvl="1">
              <a:lnSpc>
                <a:spcPct val="100000"/>
              </a:lnSpc>
            </a:pPr>
            <a:r>
              <a:rPr lang="en-US" sz="1400" dirty="0">
                <a:cs typeface="Courier New" panose="02070309020205020404" pitchFamily="49" charset="0"/>
              </a:rPr>
              <a:t>Software modules</a:t>
            </a:r>
          </a:p>
          <a:p>
            <a:pPr lvl="2">
              <a:lnSpc>
                <a:spcPct val="100000"/>
              </a:lnSpc>
            </a:pPr>
            <a:r>
              <a:rPr lang="en-US" sz="1200" dirty="0">
                <a:cs typeface="Courier New" panose="02070309020205020404" pitchFamily="49" charset="0"/>
              </a:rPr>
              <a:t>Essentials: Core, GUI, QML, Network, Multimedia, etc.</a:t>
            </a:r>
          </a:p>
          <a:p>
            <a:pPr lvl="2">
              <a:lnSpc>
                <a:spcPct val="100000"/>
              </a:lnSpc>
            </a:pPr>
            <a:r>
              <a:rPr lang="en-US" sz="1200" dirty="0">
                <a:cs typeface="Courier New" panose="02070309020205020404" pitchFamily="49" charset="0"/>
              </a:rPr>
              <a:t>Add-ons: Bluetooth, NFC, Positioning, Sensors, etc.</a:t>
            </a:r>
          </a:p>
          <a:p>
            <a:pPr>
              <a:lnSpc>
                <a:spcPct val="100000"/>
              </a:lnSpc>
            </a:pPr>
            <a:r>
              <a:rPr lang="en-US" sz="1400" dirty="0">
                <a:cs typeface="Courier New" panose="02070309020205020404" pitchFamily="49" charset="0"/>
              </a:rPr>
              <a:t>Tools</a:t>
            </a:r>
          </a:p>
          <a:p>
            <a:pPr lvl="2">
              <a:lnSpc>
                <a:spcPct val="100000"/>
              </a:lnSpc>
            </a:pPr>
            <a:r>
              <a:rPr lang="en-US" sz="1200" dirty="0" err="1">
                <a:cs typeface="Courier New" panose="02070309020205020404" pitchFamily="49" charset="0"/>
              </a:rPr>
              <a:t>Qt</a:t>
            </a:r>
            <a:r>
              <a:rPr lang="en-US" sz="1200" dirty="0">
                <a:cs typeface="Courier New" panose="02070309020205020404" pitchFamily="49" charset="0"/>
              </a:rPr>
              <a:t> Creator: a cross-platform IDE for C++ and QML, integrating GUI layout/design functionality</a:t>
            </a:r>
          </a:p>
          <a:p>
            <a:pPr lvl="2">
              <a:lnSpc>
                <a:spcPct val="100000"/>
              </a:lnSpc>
            </a:pPr>
            <a:r>
              <a:rPr lang="en-US" sz="1200" dirty="0" err="1">
                <a:cs typeface="Courier New" panose="02070309020205020404" pitchFamily="49" charset="0"/>
              </a:rPr>
              <a:t>qmake</a:t>
            </a:r>
            <a:r>
              <a:rPr lang="en-US" sz="1200" dirty="0">
                <a:cs typeface="Courier New" panose="02070309020205020404" pitchFamily="49" charset="0"/>
              </a:rPr>
              <a:t>: generate </a:t>
            </a:r>
            <a:r>
              <a:rPr lang="en-US" sz="1200" dirty="0" err="1">
                <a:cs typeface="Courier New" panose="02070309020205020404" pitchFamily="49" charset="0"/>
              </a:rPr>
              <a:t>Makefiles</a:t>
            </a:r>
            <a:r>
              <a:rPr lang="en-US" sz="1200" dirty="0">
                <a:cs typeface="Courier New" panose="02070309020205020404" pitchFamily="49" charset="0"/>
              </a:rPr>
              <a:t> automatically for development project across different platforms.</a:t>
            </a:r>
          </a:p>
          <a:p>
            <a:pPr lvl="2">
              <a:lnSpc>
                <a:spcPct val="100000"/>
              </a:lnSpc>
            </a:pPr>
            <a:r>
              <a:rPr lang="en-US" sz="1200" dirty="0">
                <a:cs typeface="Courier New" panose="02070309020205020404" pitchFamily="49" charset="0"/>
              </a:rPr>
              <a:t>Others</a:t>
            </a:r>
            <a:r>
              <a:rPr lang="en-US" sz="1200" dirty="0" smtClean="0">
                <a:cs typeface="Courier New" panose="02070309020205020404" pitchFamily="49" charset="0"/>
              </a:rPr>
              <a:t>…</a:t>
            </a:r>
            <a:endParaRPr lang="en-US" sz="1200" dirty="0">
              <a:cs typeface="Courier New" panose="02070309020205020404" pitchFamily="49" charset="0"/>
            </a:endParaRPr>
          </a:p>
        </p:txBody>
      </p:sp>
      <p:sp>
        <p:nvSpPr>
          <p:cNvPr id="5" name="TextBox 1"/>
          <p:cNvSpPr txBox="1">
            <a:spLocks noChangeArrowheads="1"/>
          </p:cNvSpPr>
          <p:nvPr/>
        </p:nvSpPr>
        <p:spPr bwMode="auto">
          <a:xfrm>
            <a:off x="4419600" y="40981"/>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https://en.wikipedia.org/wiki/Qt_%28software%29</a:t>
            </a:r>
          </a:p>
        </p:txBody>
      </p:sp>
      <p:graphicFrame>
        <p:nvGraphicFramePr>
          <p:cNvPr id="6" name="Table 5"/>
          <p:cNvGraphicFramePr>
            <a:graphicFrameLocks noGrp="1"/>
          </p:cNvGraphicFramePr>
          <p:nvPr>
            <p:extLst>
              <p:ext uri="{D42A27DB-BD31-4B8C-83A1-F6EECF244321}">
                <p14:modId xmlns:p14="http://schemas.microsoft.com/office/powerpoint/2010/main" val="976403393"/>
              </p:ext>
            </p:extLst>
          </p:nvPr>
        </p:nvGraphicFramePr>
        <p:xfrm>
          <a:off x="1351063" y="2133600"/>
          <a:ext cx="8631137" cy="1737360"/>
        </p:xfrm>
        <a:graphic>
          <a:graphicData uri="http://schemas.openxmlformats.org/drawingml/2006/table">
            <a:tbl>
              <a:tblPr firstRow="1" bandRow="1">
                <a:tableStyleId>{5C22544A-7EE6-4342-B048-85BDC9FD1C3A}</a:tableStyleId>
              </a:tblPr>
              <a:tblGrid>
                <a:gridCol w="547452"/>
                <a:gridCol w="1274323"/>
                <a:gridCol w="6809362"/>
              </a:tblGrid>
              <a:tr h="0">
                <a:tc>
                  <a:txBody>
                    <a:bodyPr/>
                    <a:lstStyle/>
                    <a:p>
                      <a:r>
                        <a:rPr lang="en-US" sz="1200" dirty="0" err="1" smtClean="0"/>
                        <a:t>Ver</a:t>
                      </a:r>
                      <a:endParaRPr lang="en-US" sz="1200" dirty="0"/>
                    </a:p>
                  </a:txBody>
                  <a:tcPr/>
                </a:tc>
                <a:tc>
                  <a:txBody>
                    <a:bodyPr/>
                    <a:lstStyle/>
                    <a:p>
                      <a:r>
                        <a:rPr lang="en-US" sz="1200" dirty="0" smtClean="0"/>
                        <a:t>Date</a:t>
                      </a:r>
                      <a:endParaRPr lang="en-US" sz="1200" dirty="0"/>
                    </a:p>
                  </a:txBody>
                  <a:tcPr/>
                </a:tc>
                <a:tc>
                  <a:txBody>
                    <a:bodyPr/>
                    <a:lstStyle/>
                    <a:p>
                      <a:r>
                        <a:rPr lang="en-US" sz="1200" dirty="0" smtClean="0"/>
                        <a:t>New features</a:t>
                      </a:r>
                      <a:endParaRPr lang="en-US" sz="1200" dirty="0"/>
                    </a:p>
                  </a:txBody>
                  <a:tcPr/>
                </a:tc>
              </a:tr>
              <a:tr h="0">
                <a:tc>
                  <a:txBody>
                    <a:bodyPr/>
                    <a:lstStyle/>
                    <a:p>
                      <a:r>
                        <a:rPr lang="en-US" sz="1200" dirty="0" smtClean="0"/>
                        <a:t>5.5</a:t>
                      </a:r>
                      <a:endParaRPr lang="en-US" sz="1200" dirty="0"/>
                    </a:p>
                  </a:txBody>
                  <a:tcPr/>
                </a:tc>
                <a:tc>
                  <a:txBody>
                    <a:bodyPr/>
                    <a:lstStyle/>
                    <a:p>
                      <a:r>
                        <a:rPr lang="en-US" sz="1200" dirty="0" smtClean="0"/>
                        <a:t>1 Jul 2015</a:t>
                      </a:r>
                    </a:p>
                  </a:txBody>
                  <a:tcPr/>
                </a:tc>
                <a:tc>
                  <a:txBody>
                    <a:bodyPr/>
                    <a:lstStyle/>
                    <a:p>
                      <a:pPr marL="285750" indent="-285750">
                        <a:buFontTx/>
                        <a:buChar char="-"/>
                      </a:pPr>
                      <a:r>
                        <a:rPr lang="en-US" sz="1200" dirty="0" err="1" smtClean="0"/>
                        <a:t>GStreamer</a:t>
                      </a:r>
                      <a:r>
                        <a:rPr lang="en-US" sz="1200" dirty="0" smtClean="0"/>
                        <a:t> 1.0 support</a:t>
                      </a:r>
                    </a:p>
                  </a:txBody>
                  <a:tcPr/>
                </a:tc>
              </a:tr>
              <a:tr h="511725">
                <a:tc>
                  <a:txBody>
                    <a:bodyPr/>
                    <a:lstStyle/>
                    <a:p>
                      <a:r>
                        <a:rPr lang="en-US" sz="1200" dirty="0" smtClean="0"/>
                        <a:t>5.6</a:t>
                      </a:r>
                      <a:endParaRPr lang="en-US" sz="1200" dirty="0"/>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200" dirty="0" smtClean="0"/>
                        <a:t>16th of March 2016</a:t>
                      </a:r>
                    </a:p>
                  </a:txBody>
                  <a:tcPr/>
                </a:tc>
                <a:tc>
                  <a:txBody>
                    <a:bodyPr/>
                    <a:lstStyle/>
                    <a:p>
                      <a:pPr marL="285750" indent="-285750">
                        <a:buFontTx/>
                        <a:buChar char="-"/>
                      </a:pPr>
                      <a:r>
                        <a:rPr lang="en-US" sz="1200" dirty="0" err="1" smtClean="0"/>
                        <a:t>Qt</a:t>
                      </a:r>
                      <a:r>
                        <a:rPr lang="en-US" sz="1200" dirty="0" smtClean="0"/>
                        <a:t> Core: Several Performance improvements, including reduction of memory usage in dynamic properties, and performance optimizations</a:t>
                      </a:r>
                    </a:p>
                    <a:p>
                      <a:pPr marL="285750" indent="-285750">
                        <a:buFontTx/>
                        <a:buChar char="-"/>
                      </a:pPr>
                      <a:r>
                        <a:rPr lang="en-US" sz="1200" dirty="0" err="1" smtClean="0"/>
                        <a:t>Qt</a:t>
                      </a:r>
                      <a:r>
                        <a:rPr lang="en-US" sz="1200" dirty="0" smtClean="0"/>
                        <a:t> </a:t>
                      </a:r>
                      <a:r>
                        <a:rPr lang="en-US" sz="1200" dirty="0" err="1" smtClean="0"/>
                        <a:t>Gui</a:t>
                      </a:r>
                      <a:r>
                        <a:rPr lang="en-US" sz="1200" dirty="0" smtClean="0"/>
                        <a:t>: Improved cross-platform OpenGL ES 3.0 and 3.1</a:t>
                      </a:r>
                    </a:p>
                    <a:p>
                      <a:pPr marL="285750" indent="-285750">
                        <a:buFontTx/>
                        <a:buChar char="-"/>
                      </a:pPr>
                      <a:r>
                        <a:rPr lang="en-US" sz="1200" dirty="0" err="1" smtClean="0"/>
                        <a:t>Qt</a:t>
                      </a:r>
                      <a:r>
                        <a:rPr lang="en-US" sz="1200" dirty="0" smtClean="0"/>
                        <a:t> Multimedia: Adding playlist QML type</a:t>
                      </a:r>
                    </a:p>
                    <a:p>
                      <a:pPr marL="285750" indent="-285750">
                        <a:buFontTx/>
                        <a:buChar char="-"/>
                      </a:pPr>
                      <a:r>
                        <a:rPr lang="en-US" sz="1200" dirty="0" err="1" smtClean="0"/>
                        <a:t>Qt</a:t>
                      </a:r>
                      <a:r>
                        <a:rPr lang="en-US" sz="1200" dirty="0" smtClean="0"/>
                        <a:t> QML: Reduced memory consumption</a:t>
                      </a:r>
                    </a:p>
                    <a:p>
                      <a:pPr marL="285750" indent="-285750">
                        <a:buFontTx/>
                        <a:buChar char="-"/>
                      </a:pPr>
                      <a:r>
                        <a:rPr lang="en-US" sz="1200" dirty="0" err="1" smtClean="0"/>
                        <a:t>Qt</a:t>
                      </a:r>
                      <a:r>
                        <a:rPr lang="en-US" sz="1200" dirty="0" smtClean="0"/>
                        <a:t> </a:t>
                      </a:r>
                      <a:r>
                        <a:rPr lang="en-US" sz="1200" dirty="0" err="1" smtClean="0"/>
                        <a:t>Webengine</a:t>
                      </a:r>
                      <a:r>
                        <a:rPr lang="en-US" sz="1200" dirty="0" smtClean="0"/>
                        <a:t>: Replace </a:t>
                      </a:r>
                      <a:r>
                        <a:rPr lang="en-US" sz="1200" dirty="0" err="1" smtClean="0"/>
                        <a:t>Qt</a:t>
                      </a:r>
                      <a:r>
                        <a:rPr lang="en-US" sz="1200" dirty="0" smtClean="0"/>
                        <a:t> </a:t>
                      </a:r>
                      <a:r>
                        <a:rPr lang="en-US" sz="1200" dirty="0" err="1" smtClean="0"/>
                        <a:t>Webkit</a:t>
                      </a:r>
                      <a:endParaRPr lang="en-US" sz="1200" dirty="0"/>
                    </a:p>
                  </a:txBody>
                  <a:tcPr/>
                </a:tc>
              </a:tr>
            </a:tbl>
          </a:graphicData>
        </a:graphic>
      </p:graphicFrame>
    </p:spTree>
    <p:extLst>
      <p:ext uri="{BB962C8B-B14F-4D97-AF65-F5344CB8AC3E}">
        <p14:creationId xmlns:p14="http://schemas.microsoft.com/office/powerpoint/2010/main" val="23266444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Copyright (1/2)</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a:t>
            </a:fld>
            <a:endParaRPr lang="de-DE" dirty="0"/>
          </a:p>
        </p:txBody>
      </p:sp>
      <p:sp>
        <p:nvSpPr>
          <p:cNvPr id="4" name="Content Placeholder 3"/>
          <p:cNvSpPr>
            <a:spLocks noGrp="1"/>
          </p:cNvSpPr>
          <p:nvPr>
            <p:ph idx="1"/>
          </p:nvPr>
        </p:nvSpPr>
        <p:spPr>
          <a:xfrm>
            <a:off x="1080000" y="1800000"/>
            <a:ext cx="9000000" cy="4344523"/>
          </a:xfrm>
        </p:spPr>
        <p:txBody>
          <a:bodyPr/>
          <a:lstStyle/>
          <a:p>
            <a:pPr>
              <a:lnSpc>
                <a:spcPct val="100000"/>
              </a:lnSpc>
            </a:pPr>
            <a:r>
              <a:rPr lang="en-US" sz="1800" dirty="0"/>
              <a:t>© 2010-2015 </a:t>
            </a:r>
            <a:r>
              <a:rPr lang="en-US" sz="1800" dirty="0" err="1"/>
              <a:t>Renesas</a:t>
            </a:r>
            <a:r>
              <a:rPr lang="en-US" sz="1800" dirty="0"/>
              <a:t> Electronics Corporation. </a:t>
            </a:r>
            <a:r>
              <a:rPr lang="en-US" altLang="ja-JP" sz="1800" dirty="0"/>
              <a:t>All rights reserved.</a:t>
            </a:r>
            <a:endParaRPr lang="en-US" sz="1800" dirty="0"/>
          </a:p>
          <a:p>
            <a:pPr>
              <a:lnSpc>
                <a:spcPct val="100000"/>
              </a:lnSpc>
            </a:pPr>
            <a:r>
              <a:rPr lang="en-US" sz="1800" dirty="0"/>
              <a:t>License:</a:t>
            </a:r>
            <a:r>
              <a:rPr lang="en-US" sz="1800" dirty="0">
                <a:solidFill>
                  <a:srgbClr val="FF0000"/>
                </a:solidFill>
              </a:rPr>
              <a:t> Unknown! FIXME.</a:t>
            </a:r>
          </a:p>
          <a:p>
            <a:pPr>
              <a:lnSpc>
                <a:spcPct val="100000"/>
              </a:lnSpc>
            </a:pPr>
            <a:r>
              <a:rPr lang="en-US" altLang="ja-JP" sz="1800" dirty="0"/>
              <a:t>This document reused</a:t>
            </a:r>
            <a:r>
              <a:rPr lang="en-US" altLang="ja-JP" sz="1800" dirty="0" smtClean="0"/>
              <a:t>:</a:t>
            </a:r>
            <a:endParaRPr lang="en-US" altLang="ja-JP" sz="1800" dirty="0"/>
          </a:p>
          <a:p>
            <a:pPr lvl="2">
              <a:lnSpc>
                <a:spcPct val="100000"/>
              </a:lnSpc>
            </a:pPr>
            <a:r>
              <a:rPr lang="en-US" altLang="ja-JP" sz="1583" dirty="0"/>
              <a:t>RENESAS’s confidential documents</a:t>
            </a:r>
            <a:endParaRPr lang="en-US" altLang="ja-JP" sz="1800" dirty="0"/>
          </a:p>
          <a:p>
            <a:pPr lvl="2">
              <a:lnSpc>
                <a:spcPct val="100000"/>
              </a:lnSpc>
            </a:pPr>
            <a:r>
              <a:rPr lang="en-US" altLang="ja-JP" sz="1583" dirty="0">
                <a:hlinkClick r:id="rId2"/>
              </a:rPr>
              <a:t>http://free-electrons.com/doc/training/embedded-linux/embedded-linux-slides.pdf</a:t>
            </a:r>
            <a:endParaRPr lang="en-US" altLang="ja-JP" sz="1583" dirty="0"/>
          </a:p>
          <a:p>
            <a:pPr marL="673085" lvl="2" indent="0">
              <a:lnSpc>
                <a:spcPct val="100000"/>
              </a:lnSpc>
              <a:buNone/>
            </a:pPr>
            <a:r>
              <a:rPr lang="en-US" altLang="ja-JP" sz="1583" dirty="0"/>
              <a:t>License: Creative Commons Attribution - Share Alike 3.0 - </a:t>
            </a:r>
            <a:r>
              <a:rPr lang="en-US" altLang="ja-JP" sz="1583" dirty="0">
                <a:hlinkClick r:id="rId3"/>
              </a:rPr>
              <a:t>http://creativecommons.org/licenses/by-sa/3.0</a:t>
            </a:r>
            <a:r>
              <a:rPr lang="en-US" altLang="ja-JP" sz="1583" dirty="0"/>
              <a:t> </a:t>
            </a:r>
          </a:p>
          <a:p>
            <a:pPr lvl="2">
              <a:lnSpc>
                <a:spcPct val="100000"/>
              </a:lnSpc>
            </a:pPr>
            <a:r>
              <a:rPr lang="en-US" dirty="0">
                <a:solidFill>
                  <a:schemeClr val="bg1">
                    <a:lumMod val="50000"/>
                  </a:schemeClr>
                </a:solidFill>
                <a:hlinkClick r:id="rId4"/>
              </a:rPr>
              <a:t>http://www.denx.de/wiki/publish/U-Bootdoc/U-Bootdoc.pdf</a:t>
            </a:r>
            <a:endParaRPr lang="en-US" dirty="0">
              <a:solidFill>
                <a:schemeClr val="bg1">
                  <a:lumMod val="50000"/>
                </a:schemeClr>
              </a:solidFill>
            </a:endParaRPr>
          </a:p>
          <a:p>
            <a:pPr marL="673085" lvl="2" indent="0">
              <a:lnSpc>
                <a:spcPct val="100000"/>
              </a:lnSpc>
              <a:buNone/>
            </a:pPr>
            <a:r>
              <a:rPr lang="en-US" altLang="en-US" dirty="0"/>
              <a:t>License: GPLv2 - </a:t>
            </a:r>
            <a:r>
              <a:rPr lang="en-US" altLang="en-US" dirty="0">
                <a:hlinkClick r:id="rId5"/>
              </a:rPr>
              <a:t>https://www.gnu.org/licenses/old-licenses/gpl-2.0.en.html</a:t>
            </a:r>
            <a:endParaRPr lang="en-US" altLang="en-US" dirty="0"/>
          </a:p>
          <a:p>
            <a:pPr lvl="2">
              <a:lnSpc>
                <a:spcPct val="100000"/>
              </a:lnSpc>
            </a:pPr>
            <a:r>
              <a:rPr lang="en-US" altLang="en-US" dirty="0"/>
              <a:t>Documents of </a:t>
            </a:r>
            <a:r>
              <a:rPr lang="en-US" altLang="en-US" dirty="0" err="1"/>
              <a:t>Yocto</a:t>
            </a:r>
            <a:r>
              <a:rPr lang="en-US" altLang="en-US" dirty="0"/>
              <a:t> project - </a:t>
            </a:r>
            <a:r>
              <a:rPr lang="en-US" altLang="en-US" dirty="0">
                <a:solidFill>
                  <a:schemeClr val="bg1">
                    <a:lumMod val="50000"/>
                  </a:schemeClr>
                </a:solidFill>
                <a:hlinkClick r:id="rId6"/>
              </a:rPr>
              <a:t>http://www.yoctoproject.org</a:t>
            </a:r>
            <a:endParaRPr lang="en-US" altLang="en-US" dirty="0">
              <a:solidFill>
                <a:schemeClr val="bg1">
                  <a:lumMod val="50000"/>
                </a:schemeClr>
              </a:solidFill>
            </a:endParaRPr>
          </a:p>
          <a:p>
            <a:pPr marL="673085" lvl="2" indent="0">
              <a:lnSpc>
                <a:spcPct val="100000"/>
              </a:lnSpc>
              <a:buNone/>
            </a:pPr>
            <a:r>
              <a:rPr lang="en-US" altLang="en-US" dirty="0"/>
              <a:t>License: </a:t>
            </a:r>
            <a:r>
              <a:rPr lang="en-US" altLang="ja-JP" dirty="0"/>
              <a:t>Creative Commons Attribution - Share Alike 2.0 (compatible with Creative Commons Attribution - Share Alike 3.0) - </a:t>
            </a:r>
            <a:r>
              <a:rPr lang="en-US" altLang="ja-JP" sz="1583" dirty="0">
                <a:hlinkClick r:id="rId7"/>
              </a:rPr>
              <a:t>http://</a:t>
            </a:r>
            <a:r>
              <a:rPr lang="en-US" altLang="ja-JP" sz="1583" dirty="0" smtClean="0">
                <a:hlinkClick r:id="rId7"/>
              </a:rPr>
              <a:t>creativecommons.org/licenses/by-sa/2.0</a:t>
            </a:r>
            <a:endParaRPr lang="en-US" altLang="ja-JP" sz="1583" dirty="0"/>
          </a:p>
        </p:txBody>
      </p:sp>
    </p:spTree>
    <p:extLst>
      <p:ext uri="{BB962C8B-B14F-4D97-AF65-F5344CB8AC3E}">
        <p14:creationId xmlns:p14="http://schemas.microsoft.com/office/powerpoint/2010/main" val="7497151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9000000" cy="886397"/>
          </a:xfrm>
          <a:effectLst/>
        </p:spPr>
        <p:txBody>
          <a:bodyPr/>
          <a:lstStyle/>
          <a:p>
            <a:r>
              <a:rPr lang="en-US" dirty="0"/>
              <a:t>RZG Overall </a:t>
            </a:r>
            <a:r>
              <a:rPr lang="en-US" dirty="0" smtClean="0"/>
              <a:t/>
            </a:r>
            <a:br>
              <a:rPr lang="en-US" dirty="0" smtClean="0"/>
            </a:br>
            <a:r>
              <a:rPr lang="en-US" dirty="0" smtClean="0"/>
              <a:t>picture</a:t>
            </a:r>
            <a:endParaRPr lang="en-US" dirty="0"/>
          </a:p>
        </p:txBody>
      </p:sp>
      <p:sp>
        <p:nvSpPr>
          <p:cNvPr id="3" name="Slide Number Placeholder 2"/>
          <p:cNvSpPr>
            <a:spLocks noGrp="1"/>
          </p:cNvSpPr>
          <p:nvPr>
            <p:ph type="sldNum" sz="quarter" idx="10"/>
          </p:nvPr>
        </p:nvSpPr>
        <p:spPr>
          <a:xfrm>
            <a:off x="5760000" y="6510509"/>
            <a:ext cx="672075" cy="161583"/>
          </a:xfrm>
          <a:effectLst/>
        </p:spPr>
        <p:txBody>
          <a:bodyPr/>
          <a:lstStyle/>
          <a:p>
            <a:pPr algn="l"/>
            <a:r>
              <a:rPr lang="de-DE" smtClean="0"/>
              <a:t>Page </a:t>
            </a:r>
            <a:fld id="{3FD030EF-7044-4946-962A-5D7D09BD1B34}" type="slidenum">
              <a:rPr lang="de-DE" smtClean="0"/>
              <a:pPr algn="l"/>
              <a:t>20</a:t>
            </a:fld>
            <a:endParaRPr lang="de-DE" dirty="0"/>
          </a:p>
        </p:txBody>
      </p:sp>
      <p:grpSp>
        <p:nvGrpSpPr>
          <p:cNvPr id="178" name="グループ化 10"/>
          <p:cNvGrpSpPr/>
          <p:nvPr/>
        </p:nvGrpSpPr>
        <p:grpSpPr>
          <a:xfrm>
            <a:off x="4522386" y="1716396"/>
            <a:ext cx="7118415" cy="1123053"/>
            <a:chOff x="2411760" y="2924944"/>
            <a:chExt cx="1296144" cy="504056"/>
          </a:xfrm>
          <a:effectLst/>
        </p:grpSpPr>
        <p:sp>
          <p:nvSpPr>
            <p:cNvPr id="179" name="角丸四角形 11"/>
            <p:cNvSpPr/>
            <p:nvPr/>
          </p:nvSpPr>
          <p:spPr bwMode="auto">
            <a:xfrm>
              <a:off x="2411760" y="2924944"/>
              <a:ext cx="1296144" cy="504056"/>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80" name="テキスト ボックス 12"/>
            <p:cNvSpPr txBox="1"/>
            <p:nvPr/>
          </p:nvSpPr>
          <p:spPr>
            <a:xfrm>
              <a:off x="2430163" y="2965316"/>
              <a:ext cx="1243116" cy="392348"/>
            </a:xfrm>
            <a:prstGeom prst="rect">
              <a:avLst/>
            </a:prstGeom>
            <a:noFill/>
          </p:spPr>
          <p:txBody>
            <a:bodyPr wrap="square" rtlCol="0" anchor="t">
              <a:noAutofit/>
            </a:bodyPr>
            <a:lstStyle/>
            <a:p>
              <a:r>
                <a:rPr kumimoji="1" lang="en-US" altLang="ja-JP" sz="1400" i="1" u="none" dirty="0" smtClean="0">
                  <a:latin typeface="+mj-ea"/>
                  <a:ea typeface="+mj-ea"/>
                </a:rPr>
                <a:t>Middle-</a:t>
              </a:r>
            </a:p>
            <a:p>
              <a:r>
                <a:rPr kumimoji="1" lang="en-US" altLang="ja-JP" sz="1400" i="1" u="none" dirty="0" smtClean="0">
                  <a:latin typeface="+mj-ea"/>
                  <a:ea typeface="+mj-ea"/>
                </a:rPr>
                <a:t>ware</a:t>
              </a:r>
              <a:endParaRPr kumimoji="1" lang="ja-JP" altLang="en-US" sz="1400" i="1" u="none" dirty="0">
                <a:latin typeface="+mj-ea"/>
                <a:ea typeface="+mj-ea"/>
              </a:endParaRPr>
            </a:p>
          </p:txBody>
        </p:sp>
      </p:grpSp>
      <p:grpSp>
        <p:nvGrpSpPr>
          <p:cNvPr id="181" name="グループ化 31"/>
          <p:cNvGrpSpPr/>
          <p:nvPr/>
        </p:nvGrpSpPr>
        <p:grpSpPr>
          <a:xfrm>
            <a:off x="8252465" y="2044701"/>
            <a:ext cx="2399807" cy="796380"/>
            <a:chOff x="1648127" y="5037325"/>
            <a:chExt cx="8473015" cy="1713837"/>
          </a:xfrm>
          <a:effectLst/>
        </p:grpSpPr>
        <p:sp>
          <p:nvSpPr>
            <p:cNvPr id="182" name="角丸四角形 32"/>
            <p:cNvSpPr/>
            <p:nvPr/>
          </p:nvSpPr>
          <p:spPr bwMode="auto">
            <a:xfrm>
              <a:off x="1648127" y="5146648"/>
              <a:ext cx="8473015" cy="1604514"/>
            </a:xfrm>
            <a:prstGeom prst="roundRect">
              <a:avLst>
                <a:gd name="adj" fmla="val 17824"/>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83" name="テキスト ボックス 33"/>
            <p:cNvSpPr txBox="1"/>
            <p:nvPr/>
          </p:nvSpPr>
          <p:spPr>
            <a:xfrm>
              <a:off x="1906746" y="5037325"/>
              <a:ext cx="8079905" cy="1604514"/>
            </a:xfrm>
            <a:prstGeom prst="rect">
              <a:avLst/>
            </a:prstGeom>
            <a:noFill/>
          </p:spPr>
          <p:txBody>
            <a:bodyPr wrap="square" rtlCol="0" anchor="t">
              <a:noAutofit/>
            </a:bodyPr>
            <a:lstStyle/>
            <a:p>
              <a:r>
                <a:rPr kumimoji="1" lang="en-US" altLang="ja-JP" sz="1200" i="1" u="none" dirty="0" err="1" smtClean="0">
                  <a:latin typeface="+mj-ea"/>
                  <a:ea typeface="+mj-ea"/>
                </a:rPr>
                <a:t>GStreamer</a:t>
              </a:r>
              <a:endParaRPr kumimoji="1" lang="en-US" altLang="ja-JP" sz="1200" i="1" u="none" dirty="0" smtClean="0">
                <a:latin typeface="+mj-ea"/>
                <a:ea typeface="+mj-ea"/>
              </a:endParaRPr>
            </a:p>
          </p:txBody>
        </p:sp>
      </p:grpSp>
      <p:grpSp>
        <p:nvGrpSpPr>
          <p:cNvPr id="184" name="グループ化 7"/>
          <p:cNvGrpSpPr/>
          <p:nvPr/>
        </p:nvGrpSpPr>
        <p:grpSpPr>
          <a:xfrm>
            <a:off x="1207602" y="5222957"/>
            <a:ext cx="10433199" cy="1101643"/>
            <a:chOff x="2411760" y="2924944"/>
            <a:chExt cx="1296144" cy="504056"/>
          </a:xfrm>
          <a:effectLst/>
        </p:grpSpPr>
        <p:sp>
          <p:nvSpPr>
            <p:cNvPr id="185" name="角丸四角形 8"/>
            <p:cNvSpPr/>
            <p:nvPr/>
          </p:nvSpPr>
          <p:spPr bwMode="auto">
            <a:xfrm>
              <a:off x="2411760" y="2924944"/>
              <a:ext cx="1296144" cy="504056"/>
            </a:xfrm>
            <a:prstGeom prst="roundRect">
              <a:avLst/>
            </a:prstGeom>
            <a:solidFill>
              <a:schemeClr val="bg2">
                <a:lumMod val="40000"/>
                <a:lumOff val="60000"/>
              </a:schemeClr>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sng" strike="noStrike" cap="none" normalizeH="0" baseline="0" smtClean="0">
                <a:ln>
                  <a:noFill/>
                </a:ln>
                <a:solidFill>
                  <a:schemeClr val="tx1"/>
                </a:solidFill>
                <a:latin typeface="Arial" charset="0"/>
                <a:ea typeface="HG創英角ｺﾞｼｯｸUB" pitchFamily="49" charset="-128"/>
              </a:endParaRPr>
            </a:p>
          </p:txBody>
        </p:sp>
        <p:sp>
          <p:nvSpPr>
            <p:cNvPr id="186" name="テキスト ボックス 9"/>
            <p:cNvSpPr txBox="1"/>
            <p:nvPr/>
          </p:nvSpPr>
          <p:spPr>
            <a:xfrm>
              <a:off x="2417655" y="2965315"/>
              <a:ext cx="1255624" cy="463684"/>
            </a:xfrm>
            <a:prstGeom prst="rect">
              <a:avLst/>
            </a:prstGeom>
            <a:noFill/>
          </p:spPr>
          <p:txBody>
            <a:bodyPr wrap="square" rtlCol="0" anchor="b">
              <a:noAutofit/>
            </a:bodyPr>
            <a:lstStyle/>
            <a:p>
              <a:r>
                <a:rPr lang="en-US" altLang="ja-JP" sz="1400" i="1" u="none" dirty="0" smtClean="0">
                  <a:latin typeface="+mj-ea"/>
                  <a:ea typeface="+mj-ea"/>
                </a:rPr>
                <a:t>Evaluation</a:t>
              </a:r>
            </a:p>
            <a:p>
              <a:r>
                <a:rPr lang="en-US" altLang="ja-JP" sz="1400" i="1" u="none" dirty="0" smtClean="0">
                  <a:latin typeface="+mj-ea"/>
                  <a:ea typeface="+mj-ea"/>
                </a:rPr>
                <a:t>Board</a:t>
              </a:r>
              <a:endParaRPr kumimoji="1" lang="ja-JP" altLang="en-US" sz="1400" i="1" u="none" dirty="0">
                <a:latin typeface="+mj-ea"/>
                <a:ea typeface="+mj-ea"/>
              </a:endParaRPr>
            </a:p>
          </p:txBody>
        </p:sp>
      </p:grpSp>
      <p:grpSp>
        <p:nvGrpSpPr>
          <p:cNvPr id="187" name="グループ化 160"/>
          <p:cNvGrpSpPr/>
          <p:nvPr/>
        </p:nvGrpSpPr>
        <p:grpSpPr>
          <a:xfrm>
            <a:off x="3153704" y="5078989"/>
            <a:ext cx="8415089" cy="1145262"/>
            <a:chOff x="2411760" y="2924945"/>
            <a:chExt cx="1296144" cy="434276"/>
          </a:xfrm>
          <a:effectLst/>
        </p:grpSpPr>
        <p:sp>
          <p:nvSpPr>
            <p:cNvPr id="188" name="角丸四角形 161"/>
            <p:cNvSpPr/>
            <p:nvPr/>
          </p:nvSpPr>
          <p:spPr bwMode="auto">
            <a:xfrm>
              <a:off x="2411760" y="2999839"/>
              <a:ext cx="1296144" cy="358905"/>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b"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189" name="テキスト ボックス 162"/>
            <p:cNvSpPr txBox="1"/>
            <p:nvPr/>
          </p:nvSpPr>
          <p:spPr>
            <a:xfrm>
              <a:off x="2430163" y="2924945"/>
              <a:ext cx="1243116" cy="434276"/>
            </a:xfrm>
            <a:prstGeom prst="rect">
              <a:avLst/>
            </a:prstGeom>
            <a:noFill/>
          </p:spPr>
          <p:txBody>
            <a:bodyPr wrap="square" rtlCol="0" anchor="b">
              <a:noAutofit/>
            </a:bodyPr>
            <a:lstStyle/>
            <a:p>
              <a:r>
                <a:rPr lang="en-US" altLang="ja-JP" sz="1400" i="1" u="none" dirty="0" smtClean="0">
                  <a:latin typeface="+mj-ea"/>
                  <a:ea typeface="+mj-ea"/>
                </a:rPr>
                <a:t>RZ/G series LSI</a:t>
              </a:r>
            </a:p>
          </p:txBody>
        </p:sp>
      </p:grpSp>
      <p:grpSp>
        <p:nvGrpSpPr>
          <p:cNvPr id="190" name="グループ化 13"/>
          <p:cNvGrpSpPr/>
          <p:nvPr/>
        </p:nvGrpSpPr>
        <p:grpSpPr>
          <a:xfrm>
            <a:off x="2057400" y="3869747"/>
            <a:ext cx="9583401" cy="1371601"/>
            <a:chOff x="2411760" y="2960748"/>
            <a:chExt cx="1296144" cy="492989"/>
          </a:xfrm>
          <a:effectLst/>
        </p:grpSpPr>
        <p:sp>
          <p:nvSpPr>
            <p:cNvPr id="191" name="角丸四角形 14"/>
            <p:cNvSpPr/>
            <p:nvPr/>
          </p:nvSpPr>
          <p:spPr bwMode="auto">
            <a:xfrm>
              <a:off x="2411760" y="2960748"/>
              <a:ext cx="1296144" cy="492989"/>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192" name="テキスト ボックス 15"/>
            <p:cNvSpPr txBox="1"/>
            <p:nvPr/>
          </p:nvSpPr>
          <p:spPr>
            <a:xfrm>
              <a:off x="2430163" y="2983576"/>
              <a:ext cx="1243116" cy="392348"/>
            </a:xfrm>
            <a:prstGeom prst="rect">
              <a:avLst/>
            </a:prstGeom>
            <a:noFill/>
          </p:spPr>
          <p:txBody>
            <a:bodyPr wrap="square" rtlCol="0" anchor="t">
              <a:noAutofit/>
            </a:bodyPr>
            <a:lstStyle/>
            <a:p>
              <a:r>
                <a:rPr lang="en-US" altLang="ja-JP" sz="1400" i="1" u="none" dirty="0" smtClean="0">
                  <a:latin typeface="+mj-ea"/>
                  <a:ea typeface="+mj-ea"/>
                </a:rPr>
                <a:t>OS Kernel</a:t>
              </a:r>
              <a:endParaRPr kumimoji="1" lang="ja-JP" altLang="en-US" sz="1400" i="1" u="none" dirty="0">
                <a:latin typeface="+mj-ea"/>
                <a:ea typeface="+mj-ea"/>
              </a:endParaRPr>
            </a:p>
          </p:txBody>
        </p:sp>
      </p:grpSp>
      <p:grpSp>
        <p:nvGrpSpPr>
          <p:cNvPr id="193" name="グループ化 16"/>
          <p:cNvGrpSpPr/>
          <p:nvPr/>
        </p:nvGrpSpPr>
        <p:grpSpPr>
          <a:xfrm>
            <a:off x="2057400" y="2865054"/>
            <a:ext cx="9601200" cy="1021146"/>
            <a:chOff x="2411760" y="2965316"/>
            <a:chExt cx="1296144" cy="463684"/>
          </a:xfrm>
          <a:effectLst/>
        </p:grpSpPr>
        <p:sp>
          <p:nvSpPr>
            <p:cNvPr id="194" name="角丸四角形 17"/>
            <p:cNvSpPr/>
            <p:nvPr/>
          </p:nvSpPr>
          <p:spPr bwMode="auto">
            <a:xfrm>
              <a:off x="2411760" y="2965316"/>
              <a:ext cx="1296144" cy="463684"/>
            </a:xfrm>
            <a:prstGeom prst="roundRect">
              <a:avLst/>
            </a:prstGeom>
            <a:solidFill>
              <a:srgbClr val="FFFF99"/>
            </a:solid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400" b="0" i="0" u="sng" strike="noStrike" cap="none" normalizeH="0" baseline="0" smtClean="0">
                <a:ln>
                  <a:noFill/>
                </a:ln>
                <a:solidFill>
                  <a:schemeClr val="tx1"/>
                </a:solidFill>
                <a:latin typeface="Arial" charset="0"/>
                <a:ea typeface="HG創英角ｺﾞｼｯｸUB" pitchFamily="49" charset="-128"/>
              </a:endParaRPr>
            </a:p>
          </p:txBody>
        </p:sp>
        <p:sp>
          <p:nvSpPr>
            <p:cNvPr id="195" name="テキスト ボックス 18"/>
            <p:cNvSpPr txBox="1"/>
            <p:nvPr/>
          </p:nvSpPr>
          <p:spPr>
            <a:xfrm>
              <a:off x="2430163" y="2965316"/>
              <a:ext cx="1243116" cy="392348"/>
            </a:xfrm>
            <a:prstGeom prst="rect">
              <a:avLst/>
            </a:prstGeom>
            <a:noFill/>
          </p:spPr>
          <p:txBody>
            <a:bodyPr wrap="square" rtlCol="0" anchor="t">
              <a:noAutofit/>
            </a:bodyPr>
            <a:lstStyle/>
            <a:p>
              <a:r>
                <a:rPr lang="en-US" altLang="ja-JP" sz="1400" i="1" u="none" dirty="0" smtClean="0">
                  <a:latin typeface="+mj-ea"/>
                  <a:ea typeface="+mj-ea"/>
                </a:rPr>
                <a:t>OS user I/F</a:t>
              </a:r>
              <a:endParaRPr kumimoji="1" lang="ja-JP" altLang="en-US" sz="1400" i="1" u="none" dirty="0">
                <a:latin typeface="+mj-ea"/>
                <a:ea typeface="+mj-ea"/>
              </a:endParaRPr>
            </a:p>
          </p:txBody>
        </p:sp>
      </p:grpSp>
      <p:sp>
        <p:nvSpPr>
          <p:cNvPr id="196" name="角丸四角形 209"/>
          <p:cNvSpPr/>
          <p:nvPr/>
        </p:nvSpPr>
        <p:spPr bwMode="auto">
          <a:xfrm>
            <a:off x="6481624" y="2394648"/>
            <a:ext cx="5112569" cy="2849050"/>
          </a:xfrm>
          <a:prstGeom prst="roundRect">
            <a:avLst>
              <a:gd name="adj" fmla="val 8075"/>
            </a:avLst>
          </a:prstGeom>
          <a:solidFill>
            <a:srgbClr val="0000FF">
              <a:alpha val="60000"/>
            </a:srgbClr>
          </a:solidFill>
          <a:ln w="38100" cap="flat" cmpd="sng" algn="ctr">
            <a:solidFill>
              <a:srgbClr val="0000FF"/>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197" name="角丸四角形 208"/>
          <p:cNvSpPr/>
          <p:nvPr/>
        </p:nvSpPr>
        <p:spPr bwMode="auto">
          <a:xfrm>
            <a:off x="2193468" y="3945960"/>
            <a:ext cx="4262756" cy="1280160"/>
          </a:xfrm>
          <a:prstGeom prst="roundRect">
            <a:avLst/>
          </a:prstGeom>
          <a:solidFill>
            <a:srgbClr val="FF0000">
              <a:alpha val="60000"/>
            </a:srgbClr>
          </a:solidFill>
          <a:ln w="38100" cap="flat" cmpd="sng" algn="ctr">
            <a:solidFill>
              <a:srgbClr val="FF0000"/>
            </a:solidFill>
            <a:prstDash val="sysDash"/>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dirty="0" smtClean="0">
              <a:ln>
                <a:noFill/>
              </a:ln>
              <a:solidFill>
                <a:schemeClr val="tx1"/>
              </a:solidFill>
              <a:latin typeface="Arial" charset="0"/>
              <a:ea typeface="HG創英角ｺﾞｼｯｸUB" pitchFamily="49" charset="-128"/>
            </a:endParaRPr>
          </a:p>
        </p:txBody>
      </p:sp>
      <p:grpSp>
        <p:nvGrpSpPr>
          <p:cNvPr id="198" name="グループ化 22"/>
          <p:cNvGrpSpPr/>
          <p:nvPr/>
        </p:nvGrpSpPr>
        <p:grpSpPr>
          <a:xfrm>
            <a:off x="4536537" y="965063"/>
            <a:ext cx="7104264" cy="736737"/>
            <a:chOff x="2411760" y="2924944"/>
            <a:chExt cx="1296144" cy="504056"/>
          </a:xfrm>
          <a:solidFill>
            <a:schemeClr val="accent1">
              <a:lumMod val="60000"/>
              <a:lumOff val="40000"/>
            </a:schemeClr>
          </a:solidFill>
          <a:effectLst/>
        </p:grpSpPr>
        <p:sp>
          <p:nvSpPr>
            <p:cNvPr id="199" name="角丸四角形 23"/>
            <p:cNvSpPr/>
            <p:nvPr/>
          </p:nvSpPr>
          <p:spPr bwMode="auto">
            <a:xfrm>
              <a:off x="2411760" y="2924944"/>
              <a:ext cx="1296144" cy="504056"/>
            </a:xfrm>
            <a:prstGeom prst="roundRect">
              <a:avLst/>
            </a:prstGeom>
            <a:grpFill/>
            <a:ln w="19050"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0" name="テキスト ボックス 24"/>
            <p:cNvSpPr txBox="1"/>
            <p:nvPr/>
          </p:nvSpPr>
          <p:spPr>
            <a:xfrm>
              <a:off x="2430163" y="2965316"/>
              <a:ext cx="1243116" cy="392348"/>
            </a:xfrm>
            <a:prstGeom prst="rect">
              <a:avLst/>
            </a:prstGeom>
            <a:grpFill/>
          </p:spPr>
          <p:txBody>
            <a:bodyPr wrap="square" rtlCol="0" anchor="t">
              <a:noAutofit/>
            </a:bodyPr>
            <a:lstStyle/>
            <a:p>
              <a:r>
                <a:rPr lang="en-US" altLang="ja-JP" sz="1400" i="1" u="none" dirty="0" smtClean="0">
                  <a:latin typeface="+mj-ea"/>
                  <a:ea typeface="+mj-ea"/>
                </a:rPr>
                <a:t>App-</a:t>
              </a:r>
            </a:p>
            <a:p>
              <a:r>
                <a:rPr lang="en-US" altLang="ja-JP" sz="1400" i="1" u="none" dirty="0" err="1" smtClean="0">
                  <a:latin typeface="+mj-ea"/>
                  <a:ea typeface="+mj-ea"/>
                </a:rPr>
                <a:t>lication</a:t>
              </a:r>
              <a:endParaRPr kumimoji="1" lang="ja-JP" altLang="en-US" sz="1400" i="1" u="none" dirty="0">
                <a:latin typeface="+mj-ea"/>
                <a:ea typeface="+mj-ea"/>
              </a:endParaRPr>
            </a:p>
          </p:txBody>
        </p:sp>
      </p:grpSp>
      <p:grpSp>
        <p:nvGrpSpPr>
          <p:cNvPr id="201" name="グループ化 25"/>
          <p:cNvGrpSpPr/>
          <p:nvPr/>
        </p:nvGrpSpPr>
        <p:grpSpPr>
          <a:xfrm>
            <a:off x="5598940" y="1006610"/>
            <a:ext cx="5738440" cy="537699"/>
            <a:chOff x="1648127" y="5064656"/>
            <a:chExt cx="8473015" cy="1604515"/>
          </a:xfrm>
          <a:effectLst/>
        </p:grpSpPr>
        <p:sp>
          <p:nvSpPr>
            <p:cNvPr id="202" name="角丸四角形 26"/>
            <p:cNvSpPr/>
            <p:nvPr/>
          </p:nvSpPr>
          <p:spPr bwMode="auto">
            <a:xfrm>
              <a:off x="1648127" y="5064656"/>
              <a:ext cx="8473015" cy="1604515"/>
            </a:xfrm>
            <a:prstGeom prst="roundRect">
              <a:avLst>
                <a:gd name="adj" fmla="val 15491"/>
              </a:avLst>
            </a:prstGeom>
            <a:solidFill>
              <a:schemeClr val="bg1"/>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3" name="テキスト ボックス 27"/>
            <p:cNvSpPr txBox="1"/>
            <p:nvPr/>
          </p:nvSpPr>
          <p:spPr>
            <a:xfrm>
              <a:off x="1877361" y="5376730"/>
              <a:ext cx="4392767" cy="1013789"/>
            </a:xfrm>
            <a:prstGeom prst="rect">
              <a:avLst/>
            </a:prstGeom>
            <a:noFill/>
          </p:spPr>
          <p:txBody>
            <a:bodyPr wrap="square" rtlCol="0" anchor="ctr">
              <a:noAutofit/>
            </a:bodyPr>
            <a:lstStyle/>
            <a:p>
              <a:pPr algn="ctr"/>
              <a:r>
                <a:rPr lang="en-US" altLang="ja-JP" sz="1400" i="1" u="none" dirty="0" smtClean="0">
                  <a:latin typeface="+mj-ea"/>
                  <a:ea typeface="+mj-ea"/>
                </a:rPr>
                <a:t>Linux Application</a:t>
              </a:r>
              <a:endParaRPr kumimoji="1" lang="en-US" altLang="ja-JP" sz="1400" i="1" u="none" dirty="0" smtClean="0">
                <a:latin typeface="+mj-ea"/>
                <a:ea typeface="+mj-ea"/>
              </a:endParaRPr>
            </a:p>
          </p:txBody>
        </p:sp>
      </p:grpSp>
      <p:grpSp>
        <p:nvGrpSpPr>
          <p:cNvPr id="204" name="グループ化 28"/>
          <p:cNvGrpSpPr/>
          <p:nvPr/>
        </p:nvGrpSpPr>
        <p:grpSpPr>
          <a:xfrm>
            <a:off x="7136212" y="2925432"/>
            <a:ext cx="611528" cy="884568"/>
            <a:chOff x="1708672" y="5060591"/>
            <a:chExt cx="5717431" cy="1604515"/>
          </a:xfrm>
          <a:effectLst/>
        </p:grpSpPr>
        <p:sp>
          <p:nvSpPr>
            <p:cNvPr id="205" name="角丸四角形 29"/>
            <p:cNvSpPr/>
            <p:nvPr/>
          </p:nvSpPr>
          <p:spPr bwMode="auto">
            <a:xfrm>
              <a:off x="1708672" y="5060591"/>
              <a:ext cx="5717431" cy="1604515"/>
            </a:xfrm>
            <a:prstGeom prst="roundRect">
              <a:avLst>
                <a:gd name="adj" fmla="val 118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206" name="テキスト ボックス 30"/>
            <p:cNvSpPr txBox="1"/>
            <p:nvPr/>
          </p:nvSpPr>
          <p:spPr>
            <a:xfrm>
              <a:off x="1877368" y="5376732"/>
              <a:ext cx="500458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Mem</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endParaRPr kumimoji="1" lang="en-US" altLang="ja-JP" sz="1050" i="1" u="none" dirty="0" smtClean="0">
                <a:solidFill>
                  <a:srgbClr val="FFFFFF"/>
                </a:solidFill>
                <a:latin typeface="+mj-ea"/>
                <a:ea typeface="+mj-ea"/>
              </a:endParaRPr>
            </a:p>
          </p:txBody>
        </p:sp>
      </p:grpSp>
      <p:grpSp>
        <p:nvGrpSpPr>
          <p:cNvPr id="207" name="グループ化 43"/>
          <p:cNvGrpSpPr/>
          <p:nvPr/>
        </p:nvGrpSpPr>
        <p:grpSpPr>
          <a:xfrm>
            <a:off x="3090517" y="4184982"/>
            <a:ext cx="741014" cy="1001453"/>
            <a:chOff x="1386438" y="5064656"/>
            <a:chExt cx="5757206" cy="1604515"/>
          </a:xfrm>
          <a:effectLst/>
        </p:grpSpPr>
        <p:sp>
          <p:nvSpPr>
            <p:cNvPr id="208" name="角丸四角形 44"/>
            <p:cNvSpPr/>
            <p:nvPr/>
          </p:nvSpPr>
          <p:spPr bwMode="auto">
            <a:xfrm>
              <a:off x="1386438" y="5064656"/>
              <a:ext cx="5757206"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09" name="テキスト ボックス 45"/>
            <p:cNvSpPr txBox="1"/>
            <p:nvPr/>
          </p:nvSpPr>
          <p:spPr>
            <a:xfrm>
              <a:off x="1642524" y="5376732"/>
              <a:ext cx="5166392" cy="1013787"/>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Onchip</a:t>
              </a:r>
              <a:r>
                <a:rPr lang="en-US" altLang="ja-JP" sz="1050" i="1" u="none" dirty="0" smtClean="0">
                  <a:solidFill>
                    <a:srgbClr val="FFFFFF"/>
                  </a:solidFill>
                  <a:latin typeface="+mj-ea"/>
                  <a:ea typeface="+mj-ea"/>
                </a:rPr>
                <a:t> </a:t>
              </a:r>
            </a:p>
            <a:p>
              <a:pPr algn="ctr"/>
              <a:r>
                <a:rPr lang="en-US" altLang="ja-JP" sz="1050" i="1" u="none" dirty="0" err="1" smtClean="0">
                  <a:solidFill>
                    <a:srgbClr val="FFFFFF"/>
                  </a:solidFill>
                  <a:latin typeface="+mj-ea"/>
                  <a:ea typeface="+mj-ea"/>
                </a:rPr>
                <a:t>Periph</a:t>
              </a:r>
              <a:endParaRPr lang="en-US" altLang="ja-JP" sz="1050" i="1" u="none" dirty="0" smtClean="0">
                <a:solidFill>
                  <a:srgbClr val="FFFFFF"/>
                </a:solidFill>
                <a:latin typeface="+mj-ea"/>
                <a:ea typeface="+mj-ea"/>
              </a:endParaRP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10" name="グループ化 62"/>
          <p:cNvGrpSpPr/>
          <p:nvPr/>
        </p:nvGrpSpPr>
        <p:grpSpPr>
          <a:xfrm>
            <a:off x="2209800" y="5315967"/>
            <a:ext cx="827686" cy="620804"/>
            <a:chOff x="1648133" y="5064656"/>
            <a:chExt cx="5233823" cy="1604515"/>
          </a:xfrm>
          <a:effectLst/>
        </p:grpSpPr>
        <p:sp>
          <p:nvSpPr>
            <p:cNvPr id="211" name="角丸四角形 63"/>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2" name="テキスト ボックス 64"/>
            <p:cNvSpPr txBox="1"/>
            <p:nvPr/>
          </p:nvSpPr>
          <p:spPr>
            <a:xfrm>
              <a:off x="1877363" y="5376732"/>
              <a:ext cx="469672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Onboard</a:t>
              </a:r>
            </a:p>
            <a:p>
              <a:pPr algn="ctr"/>
              <a:r>
                <a:rPr lang="en-US" altLang="ja-JP" sz="1050" i="1" u="none" dirty="0" smtClean="0">
                  <a:solidFill>
                    <a:srgbClr val="FFFFFF"/>
                  </a:solidFill>
                  <a:latin typeface="+mj-ea"/>
                  <a:ea typeface="+mj-ea"/>
                </a:rPr>
                <a:t>Device</a:t>
              </a:r>
            </a:p>
          </p:txBody>
        </p:sp>
      </p:grpSp>
      <p:grpSp>
        <p:nvGrpSpPr>
          <p:cNvPr id="213" name="グループ化 74"/>
          <p:cNvGrpSpPr/>
          <p:nvPr/>
        </p:nvGrpSpPr>
        <p:grpSpPr>
          <a:xfrm>
            <a:off x="8991600" y="2451165"/>
            <a:ext cx="1584176" cy="292035"/>
            <a:chOff x="1648133" y="5064656"/>
            <a:chExt cx="5233823" cy="1604515"/>
          </a:xfrm>
          <a:effectLst/>
        </p:grpSpPr>
        <p:sp>
          <p:nvSpPr>
            <p:cNvPr id="214" name="角丸四角形 75"/>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5" name="テキスト ボックス 76"/>
            <p:cNvSpPr txBox="1"/>
            <p:nvPr/>
          </p:nvSpPr>
          <p:spPr>
            <a:xfrm>
              <a:off x="1877366" y="5376732"/>
              <a:ext cx="5004584"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Plugin</a:t>
              </a:r>
            </a:p>
          </p:txBody>
        </p:sp>
      </p:grpSp>
      <p:grpSp>
        <p:nvGrpSpPr>
          <p:cNvPr id="216" name="グループ化 83"/>
          <p:cNvGrpSpPr/>
          <p:nvPr/>
        </p:nvGrpSpPr>
        <p:grpSpPr>
          <a:xfrm>
            <a:off x="8357220" y="2925432"/>
            <a:ext cx="511634" cy="868680"/>
            <a:chOff x="1648133" y="5064656"/>
            <a:chExt cx="5233823" cy="1604515"/>
          </a:xfrm>
          <a:effectLst/>
        </p:grpSpPr>
        <p:sp>
          <p:nvSpPr>
            <p:cNvPr id="217" name="角丸四角形 84"/>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18" name="テキスト ボックス 85"/>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p>
          </p:txBody>
        </p:sp>
      </p:grpSp>
      <p:grpSp>
        <p:nvGrpSpPr>
          <p:cNvPr id="219" name="グループ化 86"/>
          <p:cNvGrpSpPr/>
          <p:nvPr/>
        </p:nvGrpSpPr>
        <p:grpSpPr>
          <a:xfrm>
            <a:off x="8963000" y="2927369"/>
            <a:ext cx="1870100" cy="273031"/>
            <a:chOff x="1648133" y="5064656"/>
            <a:chExt cx="5233821" cy="1604515"/>
          </a:xfrm>
          <a:effectLst/>
        </p:grpSpPr>
        <p:sp>
          <p:nvSpPr>
            <p:cNvPr id="220" name="角丸四角形 87"/>
            <p:cNvSpPr/>
            <p:nvPr/>
          </p:nvSpPr>
          <p:spPr bwMode="auto">
            <a:xfrm>
              <a:off x="1648133" y="5064656"/>
              <a:ext cx="5233821" cy="1604515"/>
            </a:xfrm>
            <a:prstGeom prst="roundRect">
              <a:avLst>
                <a:gd name="adj" fmla="val 26656"/>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1" name="テキスト ボックス 88"/>
            <p:cNvSpPr txBox="1"/>
            <p:nvPr/>
          </p:nvSpPr>
          <p:spPr>
            <a:xfrm>
              <a:off x="1648133" y="5376733"/>
              <a:ext cx="5233816" cy="817589"/>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OMX</a:t>
              </a:r>
            </a:p>
          </p:txBody>
        </p:sp>
      </p:grpSp>
      <p:grpSp>
        <p:nvGrpSpPr>
          <p:cNvPr id="222" name="グループ化 89"/>
          <p:cNvGrpSpPr/>
          <p:nvPr/>
        </p:nvGrpSpPr>
        <p:grpSpPr>
          <a:xfrm>
            <a:off x="8941604" y="3200400"/>
            <a:ext cx="1891494" cy="243885"/>
            <a:chOff x="1648133" y="5064656"/>
            <a:chExt cx="5233823" cy="1604515"/>
          </a:xfrm>
          <a:effectLst/>
        </p:grpSpPr>
        <p:sp>
          <p:nvSpPr>
            <p:cNvPr id="223" name="角丸四角形 90"/>
            <p:cNvSpPr/>
            <p:nvPr/>
          </p:nvSpPr>
          <p:spPr bwMode="auto">
            <a:xfrm>
              <a:off x="1648133" y="5064656"/>
              <a:ext cx="5233823" cy="1604515"/>
            </a:xfrm>
            <a:prstGeom prst="roundRect">
              <a:avLst>
                <a:gd name="adj" fmla="val 26656"/>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4" name="テキスト ボックス 91"/>
            <p:cNvSpPr txBox="1"/>
            <p:nvPr/>
          </p:nvSpPr>
          <p:spPr>
            <a:xfrm>
              <a:off x="1648133" y="5376733"/>
              <a:ext cx="5233816" cy="817589"/>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UVCS</a:t>
              </a:r>
            </a:p>
          </p:txBody>
        </p:sp>
      </p:grpSp>
      <p:grpSp>
        <p:nvGrpSpPr>
          <p:cNvPr id="225" name="グループ化 92"/>
          <p:cNvGrpSpPr/>
          <p:nvPr/>
        </p:nvGrpSpPr>
        <p:grpSpPr>
          <a:xfrm>
            <a:off x="8941604" y="3454303"/>
            <a:ext cx="1891496" cy="338759"/>
            <a:chOff x="1648133" y="5064656"/>
            <a:chExt cx="5233823" cy="1604515"/>
          </a:xfrm>
          <a:effectLst/>
        </p:grpSpPr>
        <p:sp>
          <p:nvSpPr>
            <p:cNvPr id="226" name="角丸四角形 93"/>
            <p:cNvSpPr/>
            <p:nvPr/>
          </p:nvSpPr>
          <p:spPr bwMode="auto">
            <a:xfrm>
              <a:off x="1648133" y="5064656"/>
              <a:ext cx="5233823" cy="1604515"/>
            </a:xfrm>
            <a:prstGeom prst="roundRect">
              <a:avLst>
                <a:gd name="adj" fmla="val 17884"/>
              </a:avLst>
            </a:prstGeom>
            <a:solidFill>
              <a:srgbClr val="000066"/>
            </a:solidFill>
            <a:ln w="28575" cap="flat" cmpd="sng" algn="ctr">
              <a:solidFill>
                <a:srgbClr val="FF0000"/>
              </a:solid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27" name="テキスト ボックス 94"/>
            <p:cNvSpPr txBox="1"/>
            <p:nvPr/>
          </p:nvSpPr>
          <p:spPr>
            <a:xfrm>
              <a:off x="1648133" y="5305727"/>
              <a:ext cx="5233817" cy="1111446"/>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 Codec Middle</a:t>
              </a:r>
            </a:p>
          </p:txBody>
        </p:sp>
      </p:grpSp>
      <p:grpSp>
        <p:nvGrpSpPr>
          <p:cNvPr id="228" name="グループ化 95"/>
          <p:cNvGrpSpPr/>
          <p:nvPr/>
        </p:nvGrpSpPr>
        <p:grpSpPr>
          <a:xfrm>
            <a:off x="7857029" y="2925432"/>
            <a:ext cx="448771" cy="884568"/>
            <a:chOff x="1648133" y="5064656"/>
            <a:chExt cx="5233823" cy="1604515"/>
          </a:xfrm>
          <a:effectLst/>
        </p:grpSpPr>
        <p:sp>
          <p:nvSpPr>
            <p:cNvPr id="229" name="角丸四角形 96"/>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0" name="テキスト ボックス 97"/>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smtClean="0">
                  <a:solidFill>
                    <a:srgbClr val="FFFFFF"/>
                  </a:solidFill>
                  <a:latin typeface="+mj-ea"/>
                  <a:ea typeface="+mj-ea"/>
                </a:rPr>
                <a:t>Mgr.</a:t>
              </a:r>
            </a:p>
            <a:p>
              <a:pPr algn="ctr"/>
              <a:r>
                <a:rPr lang="en-US" altLang="ja-JP" sz="1050" i="1" u="none" dirty="0" smtClean="0">
                  <a:solidFill>
                    <a:srgbClr val="FFFFFF"/>
                  </a:solidFill>
                  <a:latin typeface="+mj-ea"/>
                  <a:ea typeface="+mj-ea"/>
                </a:rPr>
                <a:t>I/F</a:t>
              </a:r>
            </a:p>
          </p:txBody>
        </p:sp>
      </p:grpSp>
      <p:grpSp>
        <p:nvGrpSpPr>
          <p:cNvPr id="231" name="グループ化 98"/>
          <p:cNvGrpSpPr/>
          <p:nvPr/>
        </p:nvGrpSpPr>
        <p:grpSpPr>
          <a:xfrm>
            <a:off x="10920721" y="2899208"/>
            <a:ext cx="500301" cy="898284"/>
            <a:chOff x="1648133" y="5064656"/>
            <a:chExt cx="5233823" cy="1604515"/>
          </a:xfrm>
          <a:effectLst/>
        </p:grpSpPr>
        <p:sp>
          <p:nvSpPr>
            <p:cNvPr id="232" name="角丸四角形 99"/>
            <p:cNvSpPr/>
            <p:nvPr/>
          </p:nvSpPr>
          <p:spPr bwMode="auto">
            <a:xfrm>
              <a:off x="1648133" y="5064656"/>
              <a:ext cx="5233823" cy="1604515"/>
            </a:xfrm>
            <a:prstGeom prst="roundRect">
              <a:avLst>
                <a:gd name="adj" fmla="val 10227"/>
              </a:avLst>
            </a:prstGeom>
            <a:solidFill>
              <a:srgbClr val="66FF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3" name="テキスト ボックス 100"/>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latin typeface="+mj-ea"/>
                  <a:ea typeface="+mj-ea"/>
                </a:rPr>
                <a:t>Open</a:t>
              </a:r>
            </a:p>
            <a:p>
              <a:pPr algn="ctr"/>
              <a:r>
                <a:rPr lang="en-US" altLang="ja-JP" sz="1050" i="1" u="none" dirty="0" smtClean="0">
                  <a:latin typeface="+mj-ea"/>
                  <a:ea typeface="+mj-ea"/>
                </a:rPr>
                <a:t>GL</a:t>
              </a:r>
            </a:p>
            <a:p>
              <a:pPr algn="ctr"/>
              <a:r>
                <a:rPr lang="en-US" altLang="ja-JP" sz="1050" i="1" u="none" dirty="0" smtClean="0">
                  <a:latin typeface="+mj-ea"/>
                  <a:ea typeface="+mj-ea"/>
                </a:rPr>
                <a:t>ES</a:t>
              </a:r>
            </a:p>
          </p:txBody>
        </p:sp>
      </p:grpSp>
      <p:grpSp>
        <p:nvGrpSpPr>
          <p:cNvPr id="234" name="グループ化 105"/>
          <p:cNvGrpSpPr/>
          <p:nvPr/>
        </p:nvGrpSpPr>
        <p:grpSpPr>
          <a:xfrm>
            <a:off x="8357220" y="3974724"/>
            <a:ext cx="1383364" cy="1203025"/>
            <a:chOff x="1648133" y="5064656"/>
            <a:chExt cx="5233823" cy="1604515"/>
          </a:xfrm>
          <a:effectLst/>
        </p:grpSpPr>
        <p:sp>
          <p:nvSpPr>
            <p:cNvPr id="235" name="角丸四角形 106"/>
            <p:cNvSpPr/>
            <p:nvPr/>
          </p:nvSpPr>
          <p:spPr bwMode="auto">
            <a:xfrm>
              <a:off x="1648133" y="5064656"/>
              <a:ext cx="5233823" cy="1604515"/>
            </a:xfrm>
            <a:prstGeom prst="roundRect">
              <a:avLst>
                <a:gd name="adj" fmla="val 13109"/>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6" name="テキスト ボックス 107"/>
            <p:cNvSpPr txBox="1"/>
            <p:nvPr/>
          </p:nvSpPr>
          <p:spPr>
            <a:xfrm>
              <a:off x="1648133" y="5094091"/>
              <a:ext cx="5233815" cy="817589"/>
            </a:xfrm>
            <a:prstGeom prst="rect">
              <a:avLst/>
            </a:prstGeom>
            <a:noFill/>
          </p:spPr>
          <p:txBody>
            <a:bodyPr wrap="square" rtlCol="0" anchor="t">
              <a:noAutofit/>
            </a:bodyPr>
            <a:lstStyle/>
            <a:p>
              <a:pPr algn="ctr"/>
              <a:r>
                <a:rPr lang="en-US" altLang="ja-JP" sz="1050" i="1" u="none" dirty="0" smtClean="0">
                  <a:solidFill>
                    <a:srgbClr val="FFFFFF"/>
                  </a:solidFill>
                  <a:latin typeface="+mj-ea"/>
                  <a:ea typeface="+mj-ea"/>
                </a:rPr>
                <a:t>VSP Mgr.</a:t>
              </a:r>
            </a:p>
          </p:txBody>
        </p:sp>
      </p:grpSp>
      <p:grpSp>
        <p:nvGrpSpPr>
          <p:cNvPr id="237" name="グループ化 108"/>
          <p:cNvGrpSpPr/>
          <p:nvPr/>
        </p:nvGrpSpPr>
        <p:grpSpPr>
          <a:xfrm>
            <a:off x="8417790" y="4531705"/>
            <a:ext cx="601064" cy="550430"/>
            <a:chOff x="1648133" y="4840115"/>
            <a:chExt cx="5233823" cy="1829056"/>
          </a:xfrm>
          <a:effectLst/>
        </p:grpSpPr>
        <p:sp>
          <p:nvSpPr>
            <p:cNvPr id="238" name="角丸四角形 109"/>
            <p:cNvSpPr/>
            <p:nvPr/>
          </p:nvSpPr>
          <p:spPr bwMode="auto">
            <a:xfrm>
              <a:off x="1648133" y="4840115"/>
              <a:ext cx="5233823" cy="1829056"/>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39" name="テキスト ボックス 110"/>
            <p:cNvSpPr txBox="1"/>
            <p:nvPr/>
          </p:nvSpPr>
          <p:spPr>
            <a:xfrm>
              <a:off x="1648133" y="5064656"/>
              <a:ext cx="5233823" cy="1325863"/>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40" name="グループ化 111"/>
          <p:cNvGrpSpPr/>
          <p:nvPr/>
        </p:nvGrpSpPr>
        <p:grpSpPr>
          <a:xfrm>
            <a:off x="9078371" y="4531702"/>
            <a:ext cx="599029" cy="550400"/>
            <a:chOff x="1648133" y="4487509"/>
            <a:chExt cx="5233823" cy="1834334"/>
          </a:xfrm>
          <a:effectLst/>
        </p:grpSpPr>
        <p:sp>
          <p:nvSpPr>
            <p:cNvPr id="241" name="角丸四角形 112"/>
            <p:cNvSpPr/>
            <p:nvPr/>
          </p:nvSpPr>
          <p:spPr bwMode="auto">
            <a:xfrm>
              <a:off x="1648133" y="4487509"/>
              <a:ext cx="5233823" cy="1834334"/>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42" name="テキスト ボックス 113"/>
            <p:cNvSpPr txBox="1"/>
            <p:nvPr/>
          </p:nvSpPr>
          <p:spPr>
            <a:xfrm>
              <a:off x="1648143" y="4748310"/>
              <a:ext cx="5233813" cy="1325864"/>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2D</a:t>
              </a:r>
            </a:p>
            <a:p>
              <a:pPr algn="ctr"/>
              <a:r>
                <a:rPr lang="en-US" altLang="ja-JP" sz="1050" i="1" u="none" dirty="0" smtClean="0">
                  <a:solidFill>
                    <a:srgbClr val="FFFFFF"/>
                  </a:solidFill>
                  <a:latin typeface="+mj-ea"/>
                  <a:ea typeface="+mj-ea"/>
                </a:rPr>
                <a:t>DMAC</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43" name="グループ化 114"/>
          <p:cNvGrpSpPr/>
          <p:nvPr/>
        </p:nvGrpSpPr>
        <p:grpSpPr>
          <a:xfrm>
            <a:off x="7162800" y="3974724"/>
            <a:ext cx="584940" cy="1206876"/>
            <a:chOff x="1648133" y="5060591"/>
            <a:chExt cx="5717427" cy="1604515"/>
          </a:xfrm>
          <a:effectLst/>
        </p:grpSpPr>
        <p:sp>
          <p:nvSpPr>
            <p:cNvPr id="244" name="角丸四角形 115"/>
            <p:cNvSpPr/>
            <p:nvPr/>
          </p:nvSpPr>
          <p:spPr bwMode="auto">
            <a:xfrm>
              <a:off x="1648133" y="5060591"/>
              <a:ext cx="5717427" cy="1604515"/>
            </a:xfrm>
            <a:prstGeom prst="roundRect">
              <a:avLst>
                <a:gd name="adj" fmla="val 118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dirty="0" smtClean="0">
                <a:ln>
                  <a:noFill/>
                </a:ln>
                <a:solidFill>
                  <a:schemeClr val="tx1"/>
                </a:solidFill>
                <a:latin typeface="Arial" charset="0"/>
                <a:ea typeface="HG創英角ｺﾞｼｯｸUB" pitchFamily="49" charset="-128"/>
              </a:endParaRPr>
            </a:p>
          </p:txBody>
        </p:sp>
        <p:sp>
          <p:nvSpPr>
            <p:cNvPr id="245" name="テキスト ボックス 116"/>
            <p:cNvSpPr txBox="1"/>
            <p:nvPr/>
          </p:nvSpPr>
          <p:spPr>
            <a:xfrm>
              <a:off x="1877368" y="5376732"/>
              <a:ext cx="500458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Mem</a:t>
              </a:r>
            </a:p>
            <a:p>
              <a:pPr algn="ctr"/>
              <a:r>
                <a:rPr lang="en-US" altLang="ja-JP" sz="1050" i="1" u="none" dirty="0">
                  <a:solidFill>
                    <a:srgbClr val="FFFFFF"/>
                  </a:solidFill>
                  <a:latin typeface="+mj-ea"/>
                  <a:ea typeface="+mj-ea"/>
                </a:rPr>
                <a:t>Mgr</a:t>
              </a:r>
              <a:r>
                <a:rPr lang="en-US" altLang="ja-JP" sz="1050" i="1" u="none" dirty="0" smtClean="0">
                  <a:solidFill>
                    <a:srgbClr val="FFFFFF"/>
                  </a:solidFill>
                  <a:latin typeface="+mj-ea"/>
                  <a:ea typeface="+mj-ea"/>
                </a:rPr>
                <a:t>.</a:t>
              </a:r>
              <a:endParaRPr kumimoji="1" lang="en-US" altLang="ja-JP" sz="1050" i="1" u="none" dirty="0" smtClean="0">
                <a:solidFill>
                  <a:srgbClr val="FFFFFF"/>
                </a:solidFill>
                <a:latin typeface="+mj-ea"/>
                <a:ea typeface="+mj-ea"/>
              </a:endParaRPr>
            </a:p>
          </p:txBody>
        </p:sp>
      </p:grpSp>
      <p:grpSp>
        <p:nvGrpSpPr>
          <p:cNvPr id="246" name="グループ化 117"/>
          <p:cNvGrpSpPr/>
          <p:nvPr/>
        </p:nvGrpSpPr>
        <p:grpSpPr>
          <a:xfrm>
            <a:off x="10920721" y="3984706"/>
            <a:ext cx="507769" cy="1193042"/>
            <a:chOff x="1648133" y="5064656"/>
            <a:chExt cx="5233823" cy="1604515"/>
          </a:xfrm>
          <a:effectLst/>
        </p:grpSpPr>
        <p:sp>
          <p:nvSpPr>
            <p:cNvPr id="247" name="角丸四角形 118"/>
            <p:cNvSpPr/>
            <p:nvPr/>
          </p:nvSpPr>
          <p:spPr bwMode="auto">
            <a:xfrm>
              <a:off x="1648133" y="5064656"/>
              <a:ext cx="5233823" cy="1604515"/>
            </a:xfrm>
            <a:prstGeom prst="roundRect">
              <a:avLst>
                <a:gd name="adj" fmla="val 10227"/>
              </a:avLst>
            </a:prstGeom>
            <a:solidFill>
              <a:srgbClr val="66FFFF"/>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48" name="テキスト ボックス 119"/>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latin typeface="+mj-ea"/>
                  <a:ea typeface="+mj-ea"/>
                </a:rPr>
                <a:t>SGX</a:t>
              </a:r>
            </a:p>
            <a:p>
              <a:pPr algn="ctr"/>
              <a:r>
                <a:rPr lang="en-US" altLang="ja-JP" sz="1050" i="1" u="none" dirty="0" err="1" smtClean="0">
                  <a:latin typeface="+mj-ea"/>
                  <a:ea typeface="+mj-ea"/>
                </a:rPr>
                <a:t>drv</a:t>
              </a:r>
              <a:r>
                <a:rPr lang="en-US" altLang="ja-JP" sz="1050" i="1" u="none" dirty="0" smtClean="0">
                  <a:latin typeface="+mj-ea"/>
                  <a:ea typeface="+mj-ea"/>
                </a:rPr>
                <a:t>.</a:t>
              </a:r>
            </a:p>
          </p:txBody>
        </p:sp>
      </p:grpSp>
      <p:grpSp>
        <p:nvGrpSpPr>
          <p:cNvPr id="249" name="グループ化 120"/>
          <p:cNvGrpSpPr/>
          <p:nvPr/>
        </p:nvGrpSpPr>
        <p:grpSpPr>
          <a:xfrm>
            <a:off x="6582543" y="3974724"/>
            <a:ext cx="504056" cy="1203025"/>
            <a:chOff x="1648133" y="5064656"/>
            <a:chExt cx="5233823" cy="1604515"/>
          </a:xfrm>
          <a:effectLst/>
        </p:grpSpPr>
        <p:sp>
          <p:nvSpPr>
            <p:cNvPr id="250" name="角丸四角形 121"/>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1" name="テキスト ボックス 122"/>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S3C</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52" name="グループ化 123"/>
          <p:cNvGrpSpPr/>
          <p:nvPr/>
        </p:nvGrpSpPr>
        <p:grpSpPr>
          <a:xfrm>
            <a:off x="7848600" y="3974724"/>
            <a:ext cx="459127" cy="544863"/>
            <a:chOff x="1648133" y="5064656"/>
            <a:chExt cx="5233823" cy="1604515"/>
          </a:xfrm>
          <a:effectLst/>
        </p:grpSpPr>
        <p:sp>
          <p:nvSpPr>
            <p:cNvPr id="253" name="角丸四角形 124"/>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4" name="テキスト ボックス 125"/>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smtClean="0">
                  <a:solidFill>
                    <a:srgbClr val="FFFFFF"/>
                  </a:solidFill>
                  <a:latin typeface="+mj-ea"/>
                  <a:ea typeface="+mj-ea"/>
                </a:rPr>
                <a:t>Mgr.</a:t>
              </a:r>
            </a:p>
          </p:txBody>
        </p:sp>
      </p:grpSp>
      <p:grpSp>
        <p:nvGrpSpPr>
          <p:cNvPr id="255" name="グループ化 126"/>
          <p:cNvGrpSpPr/>
          <p:nvPr/>
        </p:nvGrpSpPr>
        <p:grpSpPr>
          <a:xfrm>
            <a:off x="7848600" y="4604391"/>
            <a:ext cx="459127" cy="577209"/>
            <a:chOff x="1648133" y="5132605"/>
            <a:chExt cx="5233823" cy="1604516"/>
          </a:xfrm>
          <a:effectLst/>
        </p:grpSpPr>
        <p:sp>
          <p:nvSpPr>
            <p:cNvPr id="256" name="角丸四角形 127"/>
            <p:cNvSpPr/>
            <p:nvPr/>
          </p:nvSpPr>
          <p:spPr bwMode="auto">
            <a:xfrm>
              <a:off x="1648133" y="5132605"/>
              <a:ext cx="5233823" cy="1604516"/>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57" name="テキスト ボックス 128"/>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58" name="グループ化 129"/>
          <p:cNvGrpSpPr/>
          <p:nvPr/>
        </p:nvGrpSpPr>
        <p:grpSpPr>
          <a:xfrm>
            <a:off x="9789375" y="3974724"/>
            <a:ext cx="568172" cy="1203025"/>
            <a:chOff x="1648133" y="5064656"/>
            <a:chExt cx="5233823" cy="1604515"/>
          </a:xfrm>
          <a:effectLst/>
        </p:grpSpPr>
        <p:sp>
          <p:nvSpPr>
            <p:cNvPr id="259" name="角丸四角形 130"/>
            <p:cNvSpPr/>
            <p:nvPr/>
          </p:nvSpPr>
          <p:spPr bwMode="auto">
            <a:xfrm>
              <a:off x="1648133" y="5064656"/>
              <a:ext cx="5233823" cy="1604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0" name="テキスト ボックス 131"/>
            <p:cNvSpPr txBox="1"/>
            <p:nvPr/>
          </p:nvSpPr>
          <p:spPr>
            <a:xfrm>
              <a:off x="1648133" y="5376731"/>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UVCS</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61" name="グループ化 132"/>
          <p:cNvGrpSpPr/>
          <p:nvPr/>
        </p:nvGrpSpPr>
        <p:grpSpPr>
          <a:xfrm>
            <a:off x="10395063" y="3974723"/>
            <a:ext cx="475253" cy="1203025"/>
            <a:chOff x="1648133" y="5108656"/>
            <a:chExt cx="5233823" cy="1560515"/>
          </a:xfrm>
          <a:effectLst/>
        </p:grpSpPr>
        <p:sp>
          <p:nvSpPr>
            <p:cNvPr id="262" name="角丸四角形 133"/>
            <p:cNvSpPr/>
            <p:nvPr/>
          </p:nvSpPr>
          <p:spPr bwMode="auto">
            <a:xfrm>
              <a:off x="1648133" y="5108656"/>
              <a:ext cx="5233823" cy="1560515"/>
            </a:xfrm>
            <a:prstGeom prst="roundRect">
              <a:avLst>
                <a:gd name="adj" fmla="val 10227"/>
              </a:avLst>
            </a:prstGeom>
            <a:solidFill>
              <a:srgbClr val="000066"/>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3" name="テキスト ボックス 134"/>
            <p:cNvSpPr txBox="1"/>
            <p:nvPr/>
          </p:nvSpPr>
          <p:spPr>
            <a:xfrm>
              <a:off x="1648133" y="5376733"/>
              <a:ext cx="5233823"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64" name="グループ化 135"/>
          <p:cNvGrpSpPr/>
          <p:nvPr/>
        </p:nvGrpSpPr>
        <p:grpSpPr>
          <a:xfrm>
            <a:off x="5943571" y="3984706"/>
            <a:ext cx="431829" cy="508822"/>
            <a:chOff x="1618396" y="5064656"/>
            <a:chExt cx="5263560" cy="1604515"/>
          </a:xfrm>
          <a:effectLst/>
        </p:grpSpPr>
        <p:sp>
          <p:nvSpPr>
            <p:cNvPr id="265" name="角丸四角形 136"/>
            <p:cNvSpPr/>
            <p:nvPr/>
          </p:nvSpPr>
          <p:spPr bwMode="auto">
            <a:xfrm>
              <a:off x="1648133" y="5064656"/>
              <a:ext cx="5233823"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6" name="テキスト ボックス 137"/>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FB</a:t>
              </a:r>
            </a:p>
            <a:p>
              <a:pPr algn="ctr"/>
              <a:r>
                <a:rPr lang="en-US" altLang="ja-JP" sz="1050" i="1" u="none" dirty="0" err="1" smtClean="0">
                  <a:solidFill>
                    <a:srgbClr val="FFFFFF"/>
                  </a:solidFill>
                  <a:latin typeface="+mj-ea"/>
                  <a:ea typeface="+mj-ea"/>
                </a:rPr>
                <a:t>dev</a:t>
              </a:r>
              <a:endParaRPr lang="en-US" altLang="ja-JP" sz="1050" i="1" u="none" dirty="0" smtClean="0">
                <a:solidFill>
                  <a:srgbClr val="FFFFFF"/>
                </a:solidFill>
                <a:latin typeface="+mj-ea"/>
                <a:ea typeface="+mj-ea"/>
              </a:endParaRPr>
            </a:p>
          </p:txBody>
        </p:sp>
      </p:grpSp>
      <p:grpSp>
        <p:nvGrpSpPr>
          <p:cNvPr id="267" name="グループ化 138"/>
          <p:cNvGrpSpPr/>
          <p:nvPr/>
        </p:nvGrpSpPr>
        <p:grpSpPr>
          <a:xfrm>
            <a:off x="5295501" y="3974724"/>
            <a:ext cx="603469" cy="518804"/>
            <a:chOff x="1618396" y="5064656"/>
            <a:chExt cx="5263560" cy="1604515"/>
          </a:xfrm>
          <a:effectLst/>
        </p:grpSpPr>
        <p:sp>
          <p:nvSpPr>
            <p:cNvPr id="268" name="角丸四角形 139"/>
            <p:cNvSpPr/>
            <p:nvPr/>
          </p:nvSpPr>
          <p:spPr bwMode="auto">
            <a:xfrm>
              <a:off x="1648129" y="5064656"/>
              <a:ext cx="5233827"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69" name="テキスト ボックス 140"/>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DRM/</a:t>
              </a:r>
            </a:p>
            <a:p>
              <a:pPr algn="ctr"/>
              <a:r>
                <a:rPr lang="en-US" altLang="ja-JP" sz="1050" i="1" u="none" dirty="0" smtClean="0">
                  <a:solidFill>
                    <a:srgbClr val="FFFFFF"/>
                  </a:solidFill>
                  <a:latin typeface="+mj-ea"/>
                  <a:ea typeface="+mj-ea"/>
                </a:rPr>
                <a:t>KMS</a:t>
              </a:r>
            </a:p>
          </p:txBody>
        </p:sp>
      </p:grpSp>
      <p:grpSp>
        <p:nvGrpSpPr>
          <p:cNvPr id="270" name="グループ化 141"/>
          <p:cNvGrpSpPr/>
          <p:nvPr/>
        </p:nvGrpSpPr>
        <p:grpSpPr>
          <a:xfrm>
            <a:off x="5295501" y="4560772"/>
            <a:ext cx="1076807" cy="634930"/>
            <a:chOff x="1618396" y="5064656"/>
            <a:chExt cx="5263560" cy="1604515"/>
          </a:xfrm>
          <a:effectLst/>
        </p:grpSpPr>
        <p:sp>
          <p:nvSpPr>
            <p:cNvPr id="271" name="角丸四角形 142"/>
            <p:cNvSpPr/>
            <p:nvPr/>
          </p:nvSpPr>
          <p:spPr bwMode="auto">
            <a:xfrm>
              <a:off x="1648130" y="5064656"/>
              <a:ext cx="5233826"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2" name="テキスト ボックス 143"/>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DU</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73" name="グループ化 144"/>
          <p:cNvGrpSpPr/>
          <p:nvPr/>
        </p:nvGrpSpPr>
        <p:grpSpPr>
          <a:xfrm>
            <a:off x="3944462" y="3979850"/>
            <a:ext cx="1232847" cy="477582"/>
            <a:chOff x="1618396" y="5064656"/>
            <a:chExt cx="5263560" cy="1604515"/>
          </a:xfrm>
          <a:effectLst/>
        </p:grpSpPr>
        <p:sp>
          <p:nvSpPr>
            <p:cNvPr id="274" name="角丸四角形 145"/>
            <p:cNvSpPr/>
            <p:nvPr/>
          </p:nvSpPr>
          <p:spPr bwMode="auto">
            <a:xfrm>
              <a:off x="1648129" y="5064656"/>
              <a:ext cx="5233827"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5" name="テキスト ボックス 146"/>
            <p:cNvSpPr txBox="1"/>
            <p:nvPr/>
          </p:nvSpPr>
          <p:spPr>
            <a:xfrm>
              <a:off x="1618396" y="5376732"/>
              <a:ext cx="5263560"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V4L2</a:t>
              </a:r>
            </a:p>
            <a:p>
              <a:pPr algn="ctr"/>
              <a:r>
                <a:rPr lang="en-US" altLang="ja-JP" sz="1050" i="1" u="none" dirty="0" smtClean="0">
                  <a:solidFill>
                    <a:srgbClr val="FFFFFF"/>
                  </a:solidFill>
                  <a:latin typeface="+mj-ea"/>
                  <a:ea typeface="+mj-ea"/>
                </a:rPr>
                <a:t>Capture</a:t>
              </a:r>
            </a:p>
          </p:txBody>
        </p:sp>
      </p:grpSp>
      <p:grpSp>
        <p:nvGrpSpPr>
          <p:cNvPr id="276" name="グループ化 147"/>
          <p:cNvGrpSpPr/>
          <p:nvPr/>
        </p:nvGrpSpPr>
        <p:grpSpPr>
          <a:xfrm>
            <a:off x="4673137" y="4550770"/>
            <a:ext cx="556822" cy="635729"/>
            <a:chOff x="1642531" y="5142880"/>
            <a:chExt cx="5239425" cy="1604515"/>
          </a:xfrm>
          <a:effectLst/>
        </p:grpSpPr>
        <p:sp>
          <p:nvSpPr>
            <p:cNvPr id="277" name="角丸四角形 148"/>
            <p:cNvSpPr/>
            <p:nvPr/>
          </p:nvSpPr>
          <p:spPr bwMode="auto">
            <a:xfrm>
              <a:off x="1648133" y="5142880"/>
              <a:ext cx="5233823"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78" name="テキスト ボックス 149"/>
            <p:cNvSpPr txBox="1"/>
            <p:nvPr/>
          </p:nvSpPr>
          <p:spPr>
            <a:xfrm>
              <a:off x="1642531" y="5376732"/>
              <a:ext cx="5166398"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VIN </a:t>
              </a: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79" name="グループ化 150"/>
          <p:cNvGrpSpPr/>
          <p:nvPr/>
        </p:nvGrpSpPr>
        <p:grpSpPr>
          <a:xfrm>
            <a:off x="3863684" y="4545871"/>
            <a:ext cx="799202" cy="635729"/>
            <a:chOff x="1100056" y="5064656"/>
            <a:chExt cx="6251336" cy="1604515"/>
          </a:xfrm>
          <a:effectLst/>
        </p:grpSpPr>
        <p:sp>
          <p:nvSpPr>
            <p:cNvPr id="280" name="角丸四角形 151"/>
            <p:cNvSpPr/>
            <p:nvPr/>
          </p:nvSpPr>
          <p:spPr bwMode="auto">
            <a:xfrm>
              <a:off x="1648133" y="5064656"/>
              <a:ext cx="5233823" cy="1604515"/>
            </a:xfrm>
            <a:prstGeom prst="roundRect">
              <a:avLst>
                <a:gd name="adj" fmla="val 13779"/>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81" name="テキスト ボックス 152"/>
            <p:cNvSpPr txBox="1"/>
            <p:nvPr/>
          </p:nvSpPr>
          <p:spPr>
            <a:xfrm>
              <a:off x="1100056" y="5376731"/>
              <a:ext cx="6251336"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ALSA</a:t>
              </a:r>
            </a:p>
            <a:p>
              <a:pPr algn="ctr"/>
              <a:r>
                <a:rPr lang="en-US" altLang="ja-JP" sz="1050" i="1" u="none" dirty="0" smtClean="0">
                  <a:solidFill>
                    <a:srgbClr val="FFFFFF"/>
                  </a:solidFill>
                  <a:latin typeface="+mj-ea"/>
                  <a:ea typeface="+mj-ea"/>
                </a:rPr>
                <a:t>Core/SSI</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grpSp>
        <p:nvGrpSpPr>
          <p:cNvPr id="282" name="グループ化 153"/>
          <p:cNvGrpSpPr/>
          <p:nvPr/>
        </p:nvGrpSpPr>
        <p:grpSpPr>
          <a:xfrm>
            <a:off x="2245464" y="4185395"/>
            <a:ext cx="743938" cy="992354"/>
            <a:chOff x="1642523" y="5064656"/>
            <a:chExt cx="5166393" cy="1604515"/>
          </a:xfrm>
          <a:effectLst/>
        </p:grpSpPr>
        <p:sp>
          <p:nvSpPr>
            <p:cNvPr id="283" name="角丸四角形 154"/>
            <p:cNvSpPr/>
            <p:nvPr/>
          </p:nvSpPr>
          <p:spPr bwMode="auto">
            <a:xfrm>
              <a:off x="1886030" y="5064656"/>
              <a:ext cx="4758019" cy="1604515"/>
            </a:xfrm>
            <a:prstGeom prst="roundRect">
              <a:avLst>
                <a:gd name="adj" fmla="val 11827"/>
              </a:avLst>
            </a:prstGeom>
            <a:solidFill>
              <a:srgbClr val="990000"/>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84" name="テキスト ボックス 155"/>
            <p:cNvSpPr txBox="1"/>
            <p:nvPr/>
          </p:nvSpPr>
          <p:spPr>
            <a:xfrm>
              <a:off x="1642523" y="5376733"/>
              <a:ext cx="5166393" cy="1013787"/>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OnBoard</a:t>
              </a:r>
              <a:r>
                <a:rPr lang="en-US" altLang="ja-JP" sz="1050" i="1" u="none" dirty="0" smtClean="0">
                  <a:solidFill>
                    <a:srgbClr val="FFFFFF"/>
                  </a:solidFill>
                  <a:latin typeface="+mj-ea"/>
                  <a:ea typeface="+mj-ea"/>
                </a:rPr>
                <a:t> </a:t>
              </a:r>
            </a:p>
            <a:p>
              <a:pPr algn="ctr"/>
              <a:r>
                <a:rPr lang="en-US" altLang="ja-JP" sz="1050" i="1" u="none" dirty="0" err="1" smtClean="0">
                  <a:solidFill>
                    <a:srgbClr val="FFFFFF"/>
                  </a:solidFill>
                  <a:latin typeface="+mj-ea"/>
                  <a:ea typeface="+mj-ea"/>
                </a:rPr>
                <a:t>drv</a:t>
              </a:r>
              <a:r>
                <a:rPr lang="en-US" altLang="ja-JP" sz="1050" i="1" u="none" dirty="0" smtClean="0">
                  <a:solidFill>
                    <a:srgbClr val="FFFFFF"/>
                  </a:solidFill>
                  <a:latin typeface="+mj-ea"/>
                  <a:ea typeface="+mj-ea"/>
                </a:rPr>
                <a:t>.</a:t>
              </a:r>
            </a:p>
          </p:txBody>
        </p:sp>
      </p:grpSp>
      <p:sp>
        <p:nvSpPr>
          <p:cNvPr id="285" name="AutoShape 24"/>
          <p:cNvSpPr>
            <a:spLocks noChangeArrowheads="1"/>
          </p:cNvSpPr>
          <p:nvPr/>
        </p:nvSpPr>
        <p:spPr bwMode="auto">
          <a:xfrm rot="16200000">
            <a:off x="4552990" y="2682854"/>
            <a:ext cx="2243311" cy="302335"/>
          </a:xfrm>
          <a:prstGeom prst="leftRightArrow">
            <a:avLst>
              <a:gd name="adj1" fmla="val 35622"/>
              <a:gd name="adj2" fmla="val 72714"/>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286" name="二方向矢印 157"/>
          <p:cNvSpPr/>
          <p:nvPr/>
        </p:nvSpPr>
        <p:spPr bwMode="auto">
          <a:xfrm rot="10800000">
            <a:off x="6008691" y="2488081"/>
            <a:ext cx="2987976" cy="1550517"/>
          </a:xfrm>
          <a:prstGeom prst="leftUpArrow">
            <a:avLst>
              <a:gd name="adj1" fmla="val 6381"/>
              <a:gd name="adj2" fmla="val 8036"/>
              <a:gd name="adj3" fmla="val 13622"/>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287" name="AutoShape 24"/>
          <p:cNvSpPr>
            <a:spLocks noChangeArrowheads="1"/>
          </p:cNvSpPr>
          <p:nvPr/>
        </p:nvSpPr>
        <p:spPr bwMode="auto">
          <a:xfrm rot="16200000">
            <a:off x="9698607" y="2731422"/>
            <a:ext cx="264275" cy="216480"/>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grpSp>
        <p:nvGrpSpPr>
          <p:cNvPr id="288" name="グループ化 163"/>
          <p:cNvGrpSpPr/>
          <p:nvPr/>
        </p:nvGrpSpPr>
        <p:grpSpPr>
          <a:xfrm>
            <a:off x="3216500" y="5318883"/>
            <a:ext cx="845134" cy="620804"/>
            <a:chOff x="1648133" y="5064656"/>
            <a:chExt cx="5233823" cy="1604515"/>
          </a:xfrm>
          <a:effectLst/>
        </p:grpSpPr>
        <p:sp>
          <p:nvSpPr>
            <p:cNvPr id="289" name="角丸四角形 164"/>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0" name="テキスト ボックス 165"/>
            <p:cNvSpPr txBox="1"/>
            <p:nvPr/>
          </p:nvSpPr>
          <p:spPr>
            <a:xfrm>
              <a:off x="1877364" y="5376732"/>
              <a:ext cx="4696719" cy="1013786"/>
            </a:xfrm>
            <a:prstGeom prst="rect">
              <a:avLst/>
            </a:prstGeom>
            <a:noFill/>
          </p:spPr>
          <p:txBody>
            <a:bodyPr wrap="square" rtlCol="0" anchor="ctr">
              <a:noAutofit/>
            </a:bodyPr>
            <a:lstStyle/>
            <a:p>
              <a:pPr algn="ctr"/>
              <a:r>
                <a:rPr lang="en-US" altLang="ja-JP" sz="1050" i="1" u="none" dirty="0" err="1" smtClean="0">
                  <a:solidFill>
                    <a:srgbClr val="FFFFFF"/>
                  </a:solidFill>
                  <a:latin typeface="+mj-ea"/>
                  <a:ea typeface="+mj-ea"/>
                </a:rPr>
                <a:t>Onchip</a:t>
              </a:r>
              <a:r>
                <a:rPr lang="en-US" altLang="ja-JP" sz="1050" i="1" u="none" dirty="0" smtClean="0">
                  <a:solidFill>
                    <a:srgbClr val="FFFFFF"/>
                  </a:solidFill>
                  <a:latin typeface="+mj-ea"/>
                  <a:ea typeface="+mj-ea"/>
                </a:rPr>
                <a:t> </a:t>
              </a:r>
              <a:r>
                <a:rPr lang="en-US" altLang="ja-JP" sz="1050" i="1" u="none" dirty="0" err="1" smtClean="0">
                  <a:solidFill>
                    <a:srgbClr val="FFFFFF"/>
                  </a:solidFill>
                  <a:latin typeface="+mj-ea"/>
                  <a:ea typeface="+mj-ea"/>
                </a:rPr>
                <a:t>Periph</a:t>
              </a:r>
              <a:endParaRPr lang="en-US" altLang="ja-JP" sz="1050" i="1" u="none" dirty="0" smtClean="0">
                <a:solidFill>
                  <a:srgbClr val="FFFFFF"/>
                </a:solidFill>
                <a:latin typeface="+mj-ea"/>
                <a:ea typeface="+mj-ea"/>
              </a:endParaRPr>
            </a:p>
          </p:txBody>
        </p:sp>
      </p:grpSp>
      <p:grpSp>
        <p:nvGrpSpPr>
          <p:cNvPr id="291" name="グループ化 166"/>
          <p:cNvGrpSpPr/>
          <p:nvPr/>
        </p:nvGrpSpPr>
        <p:grpSpPr>
          <a:xfrm>
            <a:off x="4144346" y="5323027"/>
            <a:ext cx="427654" cy="274241"/>
            <a:chOff x="1642522" y="5064656"/>
            <a:chExt cx="5239434" cy="1604515"/>
          </a:xfrm>
          <a:effectLst/>
        </p:grpSpPr>
        <p:sp>
          <p:nvSpPr>
            <p:cNvPr id="292" name="角丸四角形 167"/>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3" name="テキスト ボックス 168"/>
            <p:cNvSpPr txBox="1"/>
            <p:nvPr/>
          </p:nvSpPr>
          <p:spPr>
            <a:xfrm>
              <a:off x="1642522" y="5376730"/>
              <a:ext cx="5166390" cy="1013786"/>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SSI</a:t>
              </a:r>
            </a:p>
          </p:txBody>
        </p:sp>
      </p:grpSp>
      <p:grpSp>
        <p:nvGrpSpPr>
          <p:cNvPr id="294" name="グループ化 169"/>
          <p:cNvGrpSpPr/>
          <p:nvPr/>
        </p:nvGrpSpPr>
        <p:grpSpPr>
          <a:xfrm>
            <a:off x="4145570" y="5653227"/>
            <a:ext cx="999467" cy="274241"/>
            <a:chOff x="1648133" y="5064656"/>
            <a:chExt cx="5233823" cy="1604515"/>
          </a:xfrm>
          <a:effectLst/>
        </p:grpSpPr>
        <p:sp>
          <p:nvSpPr>
            <p:cNvPr id="295" name="角丸四角形 170"/>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6" name="テキスト ボックス 171"/>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DMAC</a:t>
              </a:r>
            </a:p>
          </p:txBody>
        </p:sp>
      </p:grpSp>
      <p:grpSp>
        <p:nvGrpSpPr>
          <p:cNvPr id="297" name="グループ化 172"/>
          <p:cNvGrpSpPr/>
          <p:nvPr/>
        </p:nvGrpSpPr>
        <p:grpSpPr>
          <a:xfrm>
            <a:off x="4685074" y="5323027"/>
            <a:ext cx="469916" cy="274241"/>
            <a:chOff x="1648133" y="5064656"/>
            <a:chExt cx="5233823" cy="1604515"/>
          </a:xfrm>
          <a:effectLst/>
        </p:grpSpPr>
        <p:sp>
          <p:nvSpPr>
            <p:cNvPr id="298" name="角丸四角形 173"/>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299" name="テキスト ボックス 174"/>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VIN</a:t>
              </a:r>
            </a:p>
          </p:txBody>
        </p:sp>
      </p:grpSp>
      <p:grpSp>
        <p:nvGrpSpPr>
          <p:cNvPr id="300" name="グループ化 175"/>
          <p:cNvGrpSpPr/>
          <p:nvPr/>
        </p:nvGrpSpPr>
        <p:grpSpPr>
          <a:xfrm>
            <a:off x="5295500" y="5659923"/>
            <a:ext cx="1076807" cy="270169"/>
            <a:chOff x="1648133" y="5064656"/>
            <a:chExt cx="5233823" cy="1604515"/>
          </a:xfrm>
          <a:effectLst/>
        </p:grpSpPr>
        <p:sp>
          <p:nvSpPr>
            <p:cNvPr id="301" name="角丸四角形 176"/>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2" name="テキスト ボックス 177"/>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DU</a:t>
              </a:r>
            </a:p>
          </p:txBody>
        </p:sp>
      </p:grpSp>
      <p:grpSp>
        <p:nvGrpSpPr>
          <p:cNvPr id="303" name="グループ化 178"/>
          <p:cNvGrpSpPr/>
          <p:nvPr/>
        </p:nvGrpSpPr>
        <p:grpSpPr>
          <a:xfrm>
            <a:off x="9066340" y="5317247"/>
            <a:ext cx="613868" cy="615833"/>
            <a:chOff x="1517999" y="5064656"/>
            <a:chExt cx="5363957" cy="1604515"/>
          </a:xfrm>
          <a:effectLst/>
        </p:grpSpPr>
        <p:sp>
          <p:nvSpPr>
            <p:cNvPr id="304" name="角丸四角形 179"/>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5" name="テキスト ボックス 180"/>
            <p:cNvSpPr txBox="1"/>
            <p:nvPr/>
          </p:nvSpPr>
          <p:spPr>
            <a:xfrm>
              <a:off x="1517999" y="5376730"/>
              <a:ext cx="5363928"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2D</a:t>
              </a:r>
            </a:p>
            <a:p>
              <a:pPr algn="ctr"/>
              <a:r>
                <a:rPr lang="en-US" altLang="ja-JP" sz="1050" i="1" u="none" dirty="0" smtClean="0">
                  <a:solidFill>
                    <a:srgbClr val="FFFFFF"/>
                  </a:solidFill>
                  <a:latin typeface="+mj-ea"/>
                  <a:ea typeface="+mj-ea"/>
                </a:rPr>
                <a:t>DMAC</a:t>
              </a:r>
            </a:p>
          </p:txBody>
        </p:sp>
      </p:grpSp>
      <p:grpSp>
        <p:nvGrpSpPr>
          <p:cNvPr id="306" name="グループ化 181"/>
          <p:cNvGrpSpPr/>
          <p:nvPr/>
        </p:nvGrpSpPr>
        <p:grpSpPr>
          <a:xfrm>
            <a:off x="8465940" y="5328091"/>
            <a:ext cx="563861" cy="604989"/>
            <a:chOff x="1642530" y="5064656"/>
            <a:chExt cx="5239426" cy="1604515"/>
          </a:xfrm>
          <a:effectLst/>
        </p:grpSpPr>
        <p:sp>
          <p:nvSpPr>
            <p:cNvPr id="307" name="角丸四角形 182"/>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08" name="テキスト ボックス 183"/>
            <p:cNvSpPr txBox="1"/>
            <p:nvPr/>
          </p:nvSpPr>
          <p:spPr>
            <a:xfrm>
              <a:off x="1642530" y="5376733"/>
              <a:ext cx="5166391" cy="1013788"/>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VSPS</a:t>
              </a:r>
            </a:p>
          </p:txBody>
        </p:sp>
      </p:grpSp>
      <p:grpSp>
        <p:nvGrpSpPr>
          <p:cNvPr id="309" name="グループ化 184"/>
          <p:cNvGrpSpPr/>
          <p:nvPr/>
        </p:nvGrpSpPr>
        <p:grpSpPr>
          <a:xfrm>
            <a:off x="10895332" y="5336432"/>
            <a:ext cx="558546" cy="571248"/>
            <a:chOff x="1648133" y="5064656"/>
            <a:chExt cx="5233823" cy="1604515"/>
          </a:xfrm>
          <a:effectLst/>
        </p:grpSpPr>
        <p:sp>
          <p:nvSpPr>
            <p:cNvPr id="310" name="角丸四角形 185"/>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1" name="テキスト ボックス 186"/>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SGX</a:t>
              </a:r>
            </a:p>
          </p:txBody>
        </p:sp>
      </p:grpSp>
      <p:grpSp>
        <p:nvGrpSpPr>
          <p:cNvPr id="312" name="グループ化 187"/>
          <p:cNvGrpSpPr/>
          <p:nvPr/>
        </p:nvGrpSpPr>
        <p:grpSpPr>
          <a:xfrm>
            <a:off x="6573868" y="5306556"/>
            <a:ext cx="512732" cy="637044"/>
            <a:chOff x="1648133" y="5064656"/>
            <a:chExt cx="5233823" cy="1604515"/>
          </a:xfrm>
          <a:effectLst/>
        </p:grpSpPr>
        <p:sp>
          <p:nvSpPr>
            <p:cNvPr id="313" name="角丸四角形 188"/>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4" name="テキスト ボックス 189"/>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S3C</a:t>
              </a:r>
            </a:p>
          </p:txBody>
        </p:sp>
      </p:grpSp>
      <p:grpSp>
        <p:nvGrpSpPr>
          <p:cNvPr id="315" name="グループ化 190"/>
          <p:cNvGrpSpPr/>
          <p:nvPr/>
        </p:nvGrpSpPr>
        <p:grpSpPr>
          <a:xfrm>
            <a:off x="7239000" y="5340269"/>
            <a:ext cx="1076807" cy="603331"/>
            <a:chOff x="1648133" y="5064656"/>
            <a:chExt cx="5233823" cy="1604515"/>
          </a:xfrm>
          <a:effectLst/>
        </p:grpSpPr>
        <p:sp>
          <p:nvSpPr>
            <p:cNvPr id="316" name="角丸四角形 191"/>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17" name="テキスト ボックス 192"/>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FDP</a:t>
              </a:r>
            </a:p>
          </p:txBody>
        </p:sp>
      </p:grpSp>
      <p:grpSp>
        <p:nvGrpSpPr>
          <p:cNvPr id="318" name="グループ化 193"/>
          <p:cNvGrpSpPr/>
          <p:nvPr/>
        </p:nvGrpSpPr>
        <p:grpSpPr>
          <a:xfrm>
            <a:off x="9803386" y="5309697"/>
            <a:ext cx="1029714" cy="597983"/>
            <a:chOff x="1648133" y="5064656"/>
            <a:chExt cx="5233823" cy="1604515"/>
          </a:xfrm>
          <a:effectLst/>
        </p:grpSpPr>
        <p:sp>
          <p:nvSpPr>
            <p:cNvPr id="319" name="角丸四角形 194"/>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20" name="テキスト ボックス 195"/>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VCP/</a:t>
              </a:r>
            </a:p>
            <a:p>
              <a:pPr algn="ctr"/>
              <a:r>
                <a:rPr lang="en-US" altLang="ja-JP" sz="1050" i="1" u="none" dirty="0" smtClean="0">
                  <a:solidFill>
                    <a:srgbClr val="FFFFFF"/>
                  </a:solidFill>
                  <a:latin typeface="+mj-ea"/>
                  <a:ea typeface="+mj-ea"/>
                </a:rPr>
                <a:t>VPC</a:t>
              </a:r>
            </a:p>
          </p:txBody>
        </p:sp>
      </p:grpSp>
      <p:sp>
        <p:nvSpPr>
          <p:cNvPr id="321" name="AutoShape 24"/>
          <p:cNvSpPr>
            <a:spLocks noChangeArrowheads="1"/>
          </p:cNvSpPr>
          <p:nvPr/>
        </p:nvSpPr>
        <p:spPr bwMode="auto">
          <a:xfrm rot="16200000">
            <a:off x="2447220" y="5120003"/>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2" name="AutoShape 24"/>
          <p:cNvSpPr>
            <a:spLocks noChangeArrowheads="1"/>
          </p:cNvSpPr>
          <p:nvPr/>
        </p:nvSpPr>
        <p:spPr bwMode="auto">
          <a:xfrm rot="16200000">
            <a:off x="3396718" y="5106444"/>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3" name="AutoShape 24"/>
          <p:cNvSpPr>
            <a:spLocks noChangeArrowheads="1"/>
          </p:cNvSpPr>
          <p:nvPr/>
        </p:nvSpPr>
        <p:spPr bwMode="auto">
          <a:xfrm rot="16200000">
            <a:off x="4227447" y="5068916"/>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4" name="上矢印 200"/>
          <p:cNvSpPr/>
          <p:nvPr/>
        </p:nvSpPr>
        <p:spPr bwMode="auto">
          <a:xfrm>
            <a:off x="4778673" y="4996640"/>
            <a:ext cx="304312" cy="313058"/>
          </a:xfrm>
          <a:prstGeom prst="upArrow">
            <a:avLst>
              <a:gd name="adj1" fmla="val 34391"/>
              <a:gd name="adj2" fmla="val 42195"/>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325" name="上矢印 201"/>
          <p:cNvSpPr/>
          <p:nvPr/>
        </p:nvSpPr>
        <p:spPr bwMode="auto">
          <a:xfrm flipV="1">
            <a:off x="5719409" y="5031451"/>
            <a:ext cx="304312" cy="313058"/>
          </a:xfrm>
          <a:prstGeom prst="upArrow">
            <a:avLst>
              <a:gd name="adj1" fmla="val 34391"/>
              <a:gd name="adj2" fmla="val 42195"/>
            </a:avLst>
          </a:prstGeom>
          <a:solidFill>
            <a:srgbClr val="D60093"/>
          </a:solidFill>
          <a:ln w="9525" cap="flat" cmpd="sng" algn="ctr">
            <a:solidFill>
              <a:schemeClr val="tx1"/>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1" lang="ja-JP" altLang="en-US" sz="1800" b="0" i="0" u="sng" strike="noStrike" cap="none" normalizeH="0" baseline="0" smtClean="0">
              <a:ln>
                <a:noFill/>
              </a:ln>
              <a:solidFill>
                <a:schemeClr val="tx1"/>
              </a:solidFill>
              <a:latin typeface="Arial" charset="0"/>
              <a:ea typeface="HG創英角ｺﾞｼｯｸUB" pitchFamily="49" charset="-128"/>
            </a:endParaRPr>
          </a:p>
        </p:txBody>
      </p:sp>
      <p:sp>
        <p:nvSpPr>
          <p:cNvPr id="326" name="AutoShape 24"/>
          <p:cNvSpPr>
            <a:spLocks noChangeArrowheads="1"/>
          </p:cNvSpPr>
          <p:nvPr/>
        </p:nvSpPr>
        <p:spPr bwMode="auto">
          <a:xfrm rot="16200000">
            <a:off x="857391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7" name="AutoShape 24"/>
          <p:cNvSpPr>
            <a:spLocks noChangeArrowheads="1"/>
          </p:cNvSpPr>
          <p:nvPr/>
        </p:nvSpPr>
        <p:spPr bwMode="auto">
          <a:xfrm rot="16200000">
            <a:off x="919144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8" name="AutoShape 24"/>
          <p:cNvSpPr>
            <a:spLocks noChangeArrowheads="1"/>
          </p:cNvSpPr>
          <p:nvPr/>
        </p:nvSpPr>
        <p:spPr bwMode="auto">
          <a:xfrm rot="16200000">
            <a:off x="10998731"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29" name="AutoShape 24"/>
          <p:cNvSpPr>
            <a:spLocks noChangeArrowheads="1"/>
          </p:cNvSpPr>
          <p:nvPr/>
        </p:nvSpPr>
        <p:spPr bwMode="auto">
          <a:xfrm rot="16200000">
            <a:off x="6646135"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0" name="AutoShape 24"/>
          <p:cNvSpPr>
            <a:spLocks noChangeArrowheads="1"/>
          </p:cNvSpPr>
          <p:nvPr/>
        </p:nvSpPr>
        <p:spPr bwMode="auto">
          <a:xfrm rot="16200000">
            <a:off x="7902289"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1" name="AutoShape 24"/>
          <p:cNvSpPr>
            <a:spLocks noChangeArrowheads="1"/>
          </p:cNvSpPr>
          <p:nvPr/>
        </p:nvSpPr>
        <p:spPr bwMode="auto">
          <a:xfrm rot="16200000">
            <a:off x="10454198" y="50882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32" name="コンテンツ プレースホルダー 2"/>
          <p:cNvSpPr txBox="1">
            <a:spLocks/>
          </p:cNvSpPr>
          <p:nvPr/>
        </p:nvSpPr>
        <p:spPr bwMode="auto">
          <a:xfrm>
            <a:off x="2349500" y="3416300"/>
            <a:ext cx="2187037" cy="540567"/>
          </a:xfrm>
          <a:prstGeom prst="rect">
            <a:avLst/>
          </a:prstGeom>
          <a:solidFill>
            <a:srgbClr val="CCFFFF"/>
          </a:solidFill>
          <a:ln w="28575">
            <a:solidFill>
              <a:srgbClr val="FF0000"/>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00000"/>
              </a:lnSpc>
              <a:spcBef>
                <a:spcPct val="0"/>
              </a:spcBef>
              <a:spcAft>
                <a:spcPct val="0"/>
              </a:spcAft>
              <a:buClr>
                <a:schemeClr val="hlink"/>
              </a:buClr>
              <a:buFont typeface="Wingdings" pitchFamily="2" charset="2"/>
              <a:buChar char="n"/>
              <a:defRPr kumimoji="1" sz="2000">
                <a:solidFill>
                  <a:schemeClr val="tx1"/>
                </a:solidFill>
                <a:latin typeface="+mj-ea"/>
                <a:ea typeface="+mj-ea"/>
                <a:cs typeface="+mn-cs"/>
              </a:defRPr>
            </a:lvl1pPr>
            <a:lvl2pPr marL="742950" indent="-285750" algn="l" rtl="0" eaLnBrk="1" fontAlgn="base" hangingPunct="1">
              <a:lnSpc>
                <a:spcPct val="100000"/>
              </a:lnSpc>
              <a:spcBef>
                <a:spcPct val="0"/>
              </a:spcBef>
              <a:spcAft>
                <a:spcPct val="0"/>
              </a:spcAft>
              <a:buClr>
                <a:schemeClr val="hlink"/>
              </a:buClr>
              <a:buFont typeface="Wingdings" pitchFamily="2" charset="2"/>
              <a:buChar char="u"/>
              <a:defRPr kumimoji="1">
                <a:solidFill>
                  <a:schemeClr val="tx1"/>
                </a:solidFill>
                <a:latin typeface="+mj-ea"/>
                <a:ea typeface="+mj-ea"/>
              </a:defRPr>
            </a:lvl2pPr>
            <a:lvl3pPr marL="1143000" indent="-228600" algn="l" rtl="0" eaLnBrk="1" fontAlgn="base" hangingPunct="1">
              <a:lnSpc>
                <a:spcPct val="100000"/>
              </a:lnSpc>
              <a:spcBef>
                <a:spcPct val="0"/>
              </a:spcBef>
              <a:spcAft>
                <a:spcPct val="0"/>
              </a:spcAft>
              <a:buFont typeface="Wingdings" pitchFamily="2" charset="2"/>
              <a:buChar char="l"/>
              <a:defRPr kumimoji="1" sz="1800">
                <a:solidFill>
                  <a:schemeClr val="tx1"/>
                </a:solidFill>
                <a:latin typeface="HGPｺﾞｼｯｸM" pitchFamily="50" charset="-128"/>
                <a:ea typeface="HGPｺﾞｼｯｸM" pitchFamily="50" charset="-128"/>
              </a:defRPr>
            </a:lvl3pPr>
            <a:lvl4pPr marL="1600200" indent="-228600" algn="l" rtl="0" eaLnBrk="1" fontAlgn="base" hangingPunct="1">
              <a:lnSpc>
                <a:spcPct val="100000"/>
              </a:lnSpc>
              <a:spcBef>
                <a:spcPct val="0"/>
              </a:spcBef>
              <a:spcAft>
                <a:spcPct val="0"/>
              </a:spcAft>
              <a:buFont typeface="Wingdings" pitchFamily="2" charset="2"/>
              <a:buChar char="Ø"/>
              <a:defRPr kumimoji="1" sz="1800">
                <a:solidFill>
                  <a:schemeClr val="tx1"/>
                </a:solidFill>
                <a:latin typeface="HGPｺﾞｼｯｸM" pitchFamily="50" charset="-128"/>
                <a:ea typeface="HGPｺﾞｼｯｸM" pitchFamily="50" charset="-128"/>
              </a:defRPr>
            </a:lvl4pPr>
            <a:lvl5pPr marL="2057400" indent="-228600" algn="l" rtl="0" eaLnBrk="1" fontAlgn="base" hangingPunct="1">
              <a:lnSpc>
                <a:spcPct val="100000"/>
              </a:lnSpc>
              <a:spcBef>
                <a:spcPct val="0"/>
              </a:spcBef>
              <a:spcAft>
                <a:spcPct val="0"/>
              </a:spcAft>
              <a:buFont typeface="Arial" charset="0"/>
              <a:buChar char="•"/>
              <a:defRPr kumimoji="1" sz="1800">
                <a:solidFill>
                  <a:schemeClr val="tx1"/>
                </a:solidFill>
                <a:latin typeface="HGPｺﾞｼｯｸM" pitchFamily="50" charset="-128"/>
                <a:ea typeface="HGPｺﾞｼｯｸM" pitchFamily="50" charset="-128"/>
              </a:defRPr>
            </a:lvl5pPr>
            <a:lvl6pPr marL="2514600" indent="-228600" algn="l" rtl="0" fontAlgn="base">
              <a:lnSpc>
                <a:spcPts val="2600"/>
              </a:lnSpc>
              <a:spcBef>
                <a:spcPct val="0"/>
              </a:spcBef>
              <a:spcAft>
                <a:spcPct val="0"/>
              </a:spcAft>
              <a:buFont typeface="Arial" charset="0"/>
              <a:buChar char="–"/>
              <a:defRPr kumimoji="1">
                <a:solidFill>
                  <a:schemeClr val="tx1"/>
                </a:solidFill>
                <a:latin typeface="+mn-lt"/>
                <a:ea typeface="+mn-ea"/>
              </a:defRPr>
            </a:lvl6pPr>
            <a:lvl7pPr marL="2971800" indent="-228600" algn="l" rtl="0" fontAlgn="base">
              <a:lnSpc>
                <a:spcPts val="2600"/>
              </a:lnSpc>
              <a:spcBef>
                <a:spcPct val="0"/>
              </a:spcBef>
              <a:spcAft>
                <a:spcPct val="0"/>
              </a:spcAft>
              <a:buFont typeface="Arial" charset="0"/>
              <a:buChar char="–"/>
              <a:defRPr kumimoji="1">
                <a:solidFill>
                  <a:schemeClr val="tx1"/>
                </a:solidFill>
                <a:latin typeface="+mn-lt"/>
                <a:ea typeface="+mn-ea"/>
              </a:defRPr>
            </a:lvl7pPr>
            <a:lvl8pPr marL="3429000" indent="-228600" algn="l" rtl="0" fontAlgn="base">
              <a:lnSpc>
                <a:spcPts val="2600"/>
              </a:lnSpc>
              <a:spcBef>
                <a:spcPct val="0"/>
              </a:spcBef>
              <a:spcAft>
                <a:spcPct val="0"/>
              </a:spcAft>
              <a:buFont typeface="Arial" charset="0"/>
              <a:buChar char="–"/>
              <a:defRPr kumimoji="1">
                <a:solidFill>
                  <a:schemeClr val="tx1"/>
                </a:solidFill>
                <a:latin typeface="+mn-lt"/>
                <a:ea typeface="+mn-ea"/>
              </a:defRPr>
            </a:lvl8pPr>
            <a:lvl9pPr marL="3886200" indent="-228600" algn="l" rtl="0" fontAlgn="base">
              <a:lnSpc>
                <a:spcPts val="2600"/>
              </a:lnSpc>
              <a:spcBef>
                <a:spcPct val="0"/>
              </a:spcBef>
              <a:spcAft>
                <a:spcPct val="0"/>
              </a:spcAft>
              <a:buFont typeface="Arial" charset="0"/>
              <a:buChar char="–"/>
              <a:defRPr kumimoji="1">
                <a:solidFill>
                  <a:schemeClr val="tx1"/>
                </a:solidFill>
                <a:latin typeface="+mn-lt"/>
                <a:ea typeface="+mn-ea"/>
              </a:defRPr>
            </a:lvl9pPr>
          </a:lstStyle>
          <a:p>
            <a:pPr marL="0" indent="0">
              <a:buNone/>
            </a:pPr>
            <a:r>
              <a:rPr lang="en-US" altLang="ja-JP" sz="1200" i="1" u="none" kern="0" dirty="0" smtClean="0">
                <a:solidFill>
                  <a:srgbClr val="FF0000"/>
                </a:solidFill>
              </a:rPr>
              <a:t>LinuxBSP</a:t>
            </a:r>
          </a:p>
          <a:p>
            <a:pPr marL="0" indent="0">
              <a:buNone/>
            </a:pPr>
            <a:r>
              <a:rPr lang="en-US" altLang="ja-JP" sz="1200" u="none" kern="0" dirty="0" smtClean="0">
                <a:solidFill>
                  <a:srgbClr val="FF0000"/>
                </a:solidFill>
              </a:rPr>
              <a:t>No fee/No guarantee</a:t>
            </a:r>
          </a:p>
        </p:txBody>
      </p:sp>
      <p:sp>
        <p:nvSpPr>
          <p:cNvPr id="333" name="コンテンツ プレースホルダー 2"/>
          <p:cNvSpPr txBox="1">
            <a:spLocks/>
          </p:cNvSpPr>
          <p:nvPr/>
        </p:nvSpPr>
        <p:spPr bwMode="auto">
          <a:xfrm>
            <a:off x="6553200" y="1943100"/>
            <a:ext cx="1579859" cy="455022"/>
          </a:xfrm>
          <a:prstGeom prst="rect">
            <a:avLst/>
          </a:prstGeom>
          <a:solidFill>
            <a:srgbClr val="CCFFFF"/>
          </a:solidFill>
          <a:ln w="28575">
            <a:solidFill>
              <a:srgbClr val="0000FF"/>
            </a:solidFill>
            <a:miter lim="800000"/>
            <a:headEnd/>
            <a:tailEnd/>
          </a:ln>
          <a:effectLst/>
          <a:extLst/>
        </p:spPr>
        <p:txBody>
          <a:bodyPr vert="horz" wrap="square" lIns="91440" tIns="45720" rIns="91440" bIns="45720" numCol="1" anchor="t" anchorCtr="0" compatLnSpc="1">
            <a:prstTxWarp prst="textNoShape">
              <a:avLst/>
            </a:prstTxWarp>
          </a:bodyPr>
          <a:lstStyle>
            <a:lvl1pPr marL="342900" indent="-342900" algn="l" rtl="0" eaLnBrk="1" fontAlgn="base" hangingPunct="1">
              <a:lnSpc>
                <a:spcPct val="100000"/>
              </a:lnSpc>
              <a:spcBef>
                <a:spcPct val="0"/>
              </a:spcBef>
              <a:spcAft>
                <a:spcPct val="0"/>
              </a:spcAft>
              <a:buClr>
                <a:schemeClr val="hlink"/>
              </a:buClr>
              <a:buFont typeface="Wingdings" pitchFamily="2" charset="2"/>
              <a:buChar char="n"/>
              <a:defRPr kumimoji="1" sz="2000">
                <a:solidFill>
                  <a:schemeClr val="tx1"/>
                </a:solidFill>
                <a:latin typeface="+mj-ea"/>
                <a:ea typeface="+mj-ea"/>
                <a:cs typeface="+mn-cs"/>
              </a:defRPr>
            </a:lvl1pPr>
            <a:lvl2pPr marL="742950" indent="-285750" algn="l" rtl="0" eaLnBrk="1" fontAlgn="base" hangingPunct="1">
              <a:lnSpc>
                <a:spcPct val="100000"/>
              </a:lnSpc>
              <a:spcBef>
                <a:spcPct val="0"/>
              </a:spcBef>
              <a:spcAft>
                <a:spcPct val="0"/>
              </a:spcAft>
              <a:buClr>
                <a:schemeClr val="hlink"/>
              </a:buClr>
              <a:buFont typeface="Wingdings" pitchFamily="2" charset="2"/>
              <a:buChar char="u"/>
              <a:defRPr kumimoji="1">
                <a:solidFill>
                  <a:schemeClr val="tx1"/>
                </a:solidFill>
                <a:latin typeface="+mj-ea"/>
                <a:ea typeface="+mj-ea"/>
              </a:defRPr>
            </a:lvl2pPr>
            <a:lvl3pPr marL="1143000" indent="-228600" algn="l" rtl="0" eaLnBrk="1" fontAlgn="base" hangingPunct="1">
              <a:lnSpc>
                <a:spcPct val="100000"/>
              </a:lnSpc>
              <a:spcBef>
                <a:spcPct val="0"/>
              </a:spcBef>
              <a:spcAft>
                <a:spcPct val="0"/>
              </a:spcAft>
              <a:buFont typeface="Wingdings" pitchFamily="2" charset="2"/>
              <a:buChar char="l"/>
              <a:defRPr kumimoji="1" sz="1800">
                <a:solidFill>
                  <a:schemeClr val="tx1"/>
                </a:solidFill>
                <a:latin typeface="HGPｺﾞｼｯｸM" pitchFamily="50" charset="-128"/>
                <a:ea typeface="HGPｺﾞｼｯｸM" pitchFamily="50" charset="-128"/>
              </a:defRPr>
            </a:lvl3pPr>
            <a:lvl4pPr marL="1600200" indent="-228600" algn="l" rtl="0" eaLnBrk="1" fontAlgn="base" hangingPunct="1">
              <a:lnSpc>
                <a:spcPct val="100000"/>
              </a:lnSpc>
              <a:spcBef>
                <a:spcPct val="0"/>
              </a:spcBef>
              <a:spcAft>
                <a:spcPct val="0"/>
              </a:spcAft>
              <a:buFont typeface="Wingdings" pitchFamily="2" charset="2"/>
              <a:buChar char="Ø"/>
              <a:defRPr kumimoji="1" sz="1800">
                <a:solidFill>
                  <a:schemeClr val="tx1"/>
                </a:solidFill>
                <a:latin typeface="HGPｺﾞｼｯｸM" pitchFamily="50" charset="-128"/>
                <a:ea typeface="HGPｺﾞｼｯｸM" pitchFamily="50" charset="-128"/>
              </a:defRPr>
            </a:lvl4pPr>
            <a:lvl5pPr marL="2057400" indent="-228600" algn="l" rtl="0" eaLnBrk="1" fontAlgn="base" hangingPunct="1">
              <a:lnSpc>
                <a:spcPct val="100000"/>
              </a:lnSpc>
              <a:spcBef>
                <a:spcPct val="0"/>
              </a:spcBef>
              <a:spcAft>
                <a:spcPct val="0"/>
              </a:spcAft>
              <a:buFont typeface="Arial" charset="0"/>
              <a:buChar char="•"/>
              <a:defRPr kumimoji="1" sz="1800">
                <a:solidFill>
                  <a:schemeClr val="tx1"/>
                </a:solidFill>
                <a:latin typeface="HGPｺﾞｼｯｸM" pitchFamily="50" charset="-128"/>
                <a:ea typeface="HGPｺﾞｼｯｸM" pitchFamily="50" charset="-128"/>
              </a:defRPr>
            </a:lvl5pPr>
            <a:lvl6pPr marL="2514600" indent="-228600" algn="l" rtl="0" fontAlgn="base">
              <a:lnSpc>
                <a:spcPts val="2600"/>
              </a:lnSpc>
              <a:spcBef>
                <a:spcPct val="0"/>
              </a:spcBef>
              <a:spcAft>
                <a:spcPct val="0"/>
              </a:spcAft>
              <a:buFont typeface="Arial" charset="0"/>
              <a:buChar char="–"/>
              <a:defRPr kumimoji="1">
                <a:solidFill>
                  <a:schemeClr val="tx1"/>
                </a:solidFill>
                <a:latin typeface="+mn-lt"/>
                <a:ea typeface="+mn-ea"/>
              </a:defRPr>
            </a:lvl6pPr>
            <a:lvl7pPr marL="2971800" indent="-228600" algn="l" rtl="0" fontAlgn="base">
              <a:lnSpc>
                <a:spcPts val="2600"/>
              </a:lnSpc>
              <a:spcBef>
                <a:spcPct val="0"/>
              </a:spcBef>
              <a:spcAft>
                <a:spcPct val="0"/>
              </a:spcAft>
              <a:buFont typeface="Arial" charset="0"/>
              <a:buChar char="–"/>
              <a:defRPr kumimoji="1">
                <a:solidFill>
                  <a:schemeClr val="tx1"/>
                </a:solidFill>
                <a:latin typeface="+mn-lt"/>
                <a:ea typeface="+mn-ea"/>
              </a:defRPr>
            </a:lvl7pPr>
            <a:lvl8pPr marL="3429000" indent="-228600" algn="l" rtl="0" fontAlgn="base">
              <a:lnSpc>
                <a:spcPts val="2600"/>
              </a:lnSpc>
              <a:spcBef>
                <a:spcPct val="0"/>
              </a:spcBef>
              <a:spcAft>
                <a:spcPct val="0"/>
              </a:spcAft>
              <a:buFont typeface="Arial" charset="0"/>
              <a:buChar char="–"/>
              <a:defRPr kumimoji="1">
                <a:solidFill>
                  <a:schemeClr val="tx1"/>
                </a:solidFill>
                <a:latin typeface="+mn-lt"/>
                <a:ea typeface="+mn-ea"/>
              </a:defRPr>
            </a:lvl8pPr>
            <a:lvl9pPr marL="3886200" indent="-228600" algn="l" rtl="0" fontAlgn="base">
              <a:lnSpc>
                <a:spcPts val="2600"/>
              </a:lnSpc>
              <a:spcBef>
                <a:spcPct val="0"/>
              </a:spcBef>
              <a:spcAft>
                <a:spcPct val="0"/>
              </a:spcAft>
              <a:buFont typeface="Arial" charset="0"/>
              <a:buChar char="–"/>
              <a:defRPr kumimoji="1">
                <a:solidFill>
                  <a:schemeClr val="tx1"/>
                </a:solidFill>
                <a:latin typeface="+mn-lt"/>
                <a:ea typeface="+mn-ea"/>
              </a:defRPr>
            </a:lvl9pPr>
          </a:lstStyle>
          <a:p>
            <a:pPr marL="0" indent="0">
              <a:buNone/>
            </a:pPr>
            <a:r>
              <a:rPr lang="en-US" altLang="ja-JP" sz="1200" i="1" u="none" kern="0" dirty="0" smtClean="0">
                <a:solidFill>
                  <a:srgbClr val="0000FF"/>
                </a:solidFill>
              </a:rPr>
              <a:t>Multimedia Package</a:t>
            </a:r>
          </a:p>
          <a:p>
            <a:pPr marL="0" indent="0">
              <a:buNone/>
            </a:pPr>
            <a:r>
              <a:rPr lang="en-US" altLang="ja-JP" sz="1200" u="none" kern="0" dirty="0" smtClean="0">
                <a:solidFill>
                  <a:srgbClr val="0000FF"/>
                </a:solidFill>
              </a:rPr>
              <a:t>Licensed</a:t>
            </a:r>
          </a:p>
        </p:txBody>
      </p:sp>
      <p:sp>
        <p:nvSpPr>
          <p:cNvPr id="334" name="角丸四角形 219"/>
          <p:cNvSpPr/>
          <p:nvPr/>
        </p:nvSpPr>
        <p:spPr bwMode="auto">
          <a:xfrm>
            <a:off x="225621" y="2376259"/>
            <a:ext cx="593030" cy="227668"/>
          </a:xfrm>
          <a:prstGeom prst="roundRect">
            <a:avLst>
              <a:gd name="adj" fmla="val 11827"/>
            </a:avLst>
          </a:prstGeom>
          <a:solidFill>
            <a:srgbClr val="990000"/>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5" name="角丸四角形 221"/>
          <p:cNvSpPr/>
          <p:nvPr/>
        </p:nvSpPr>
        <p:spPr bwMode="auto">
          <a:xfrm>
            <a:off x="233539" y="2083788"/>
            <a:ext cx="593030" cy="227668"/>
          </a:xfrm>
          <a:prstGeom prst="roundRect">
            <a:avLst>
              <a:gd name="adj" fmla="val 11827"/>
            </a:avLst>
          </a:prstGeom>
          <a:solidFill>
            <a:srgbClr val="000066"/>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6" name="角丸四角形 222"/>
          <p:cNvSpPr/>
          <p:nvPr/>
        </p:nvSpPr>
        <p:spPr bwMode="auto">
          <a:xfrm>
            <a:off x="232405" y="1776086"/>
            <a:ext cx="593030" cy="227668"/>
          </a:xfrm>
          <a:prstGeom prst="roundRect">
            <a:avLst>
              <a:gd name="adj" fmla="val 11827"/>
            </a:avLst>
          </a:prstGeom>
          <a:solidFill>
            <a:srgbClr val="000066"/>
          </a:solidFill>
          <a:ln w="28575" cap="flat" cmpd="sng" algn="ctr">
            <a:solidFill>
              <a:srgbClr val="FF0000"/>
            </a:solid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37" name="テキスト ボックス 4"/>
          <p:cNvSpPr txBox="1"/>
          <p:nvPr/>
        </p:nvSpPr>
        <p:spPr bwMode="auto">
          <a:xfrm>
            <a:off x="820745" y="2287229"/>
            <a:ext cx="1588602"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Reference driver</a:t>
            </a:r>
            <a:endParaRPr kumimoji="1" lang="en-US" altLang="ja-JP" sz="1050" u="none" kern="0" dirty="0" smtClean="0">
              <a:latin typeface="+mj-ea"/>
              <a:ea typeface="+mj-ea"/>
            </a:endParaRPr>
          </a:p>
          <a:p>
            <a:r>
              <a:rPr kumimoji="1" lang="en-US" altLang="ja-JP" sz="1050" u="none" kern="0" dirty="0" smtClean="0">
                <a:latin typeface="+mj-ea"/>
                <a:ea typeface="+mj-ea"/>
              </a:rPr>
              <a:t>/</a:t>
            </a:r>
            <a:r>
              <a:rPr lang="en-US" altLang="ja-JP" sz="1050" u="none" kern="0" dirty="0" smtClean="0">
                <a:latin typeface="+mj-ea"/>
                <a:ea typeface="+mj-ea"/>
              </a:rPr>
              <a:t>Source</a:t>
            </a:r>
            <a:r>
              <a:rPr kumimoji="1" lang="en-US" altLang="ja-JP" sz="1050" u="none" kern="0" dirty="0" smtClean="0">
                <a:latin typeface="+mj-ea"/>
                <a:ea typeface="+mj-ea"/>
              </a:rPr>
              <a:t>/</a:t>
            </a:r>
            <a:r>
              <a:rPr lang="en-US" altLang="ja-JP" sz="1050" u="none" kern="0" dirty="0" smtClean="0">
                <a:latin typeface="+mj-ea"/>
                <a:ea typeface="+mj-ea"/>
              </a:rPr>
              <a:t>No Guarantee</a:t>
            </a:r>
            <a:endParaRPr kumimoji="1" lang="ja-JP" altLang="en-US" sz="1050" u="none" kern="0" dirty="0" smtClean="0">
              <a:latin typeface="+mj-ea"/>
              <a:ea typeface="+mj-ea"/>
            </a:endParaRPr>
          </a:p>
        </p:txBody>
      </p:sp>
      <p:sp>
        <p:nvSpPr>
          <p:cNvPr id="338" name="テキスト ボックス 223"/>
          <p:cNvSpPr txBox="1"/>
          <p:nvPr/>
        </p:nvSpPr>
        <p:spPr bwMode="auto">
          <a:xfrm>
            <a:off x="818651" y="1639157"/>
            <a:ext cx="1638147"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Library</a:t>
            </a:r>
            <a:r>
              <a:rPr kumimoji="1" lang="en-US" altLang="ja-JP" sz="1050" u="none" kern="0" dirty="0" smtClean="0">
                <a:latin typeface="+mj-ea"/>
                <a:ea typeface="+mj-ea"/>
              </a:rPr>
              <a:t>/Binary/</a:t>
            </a:r>
          </a:p>
          <a:p>
            <a:r>
              <a:rPr lang="en-US" altLang="ja-JP" sz="1050" u="none" kern="0" dirty="0" smtClean="0">
                <a:latin typeface="+mj-ea"/>
                <a:ea typeface="+mj-ea"/>
              </a:rPr>
              <a:t>Guarantee</a:t>
            </a:r>
            <a:endParaRPr kumimoji="1" lang="ja-JP" altLang="en-US" sz="1050" u="none" kern="0" dirty="0" smtClean="0">
              <a:latin typeface="+mj-ea"/>
              <a:ea typeface="+mj-ea"/>
            </a:endParaRPr>
          </a:p>
        </p:txBody>
      </p:sp>
      <p:sp>
        <p:nvSpPr>
          <p:cNvPr id="339" name="テキスト ボックス 225"/>
          <p:cNvSpPr txBox="1"/>
          <p:nvPr/>
        </p:nvSpPr>
        <p:spPr bwMode="auto">
          <a:xfrm>
            <a:off x="818651" y="1982647"/>
            <a:ext cx="1902462" cy="415498"/>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kumimoji="1" lang="en-US" altLang="ja-JP" sz="1050" u="none" kern="0" dirty="0" smtClean="0">
                <a:latin typeface="+mj-ea"/>
                <a:ea typeface="+mj-ea"/>
              </a:rPr>
              <a:t>Reference driver</a:t>
            </a:r>
            <a:r>
              <a:rPr kumimoji="1" lang="ja-JP" altLang="en-US" sz="1050" u="none" kern="0" dirty="0" smtClean="0">
                <a:latin typeface="+mj-ea"/>
                <a:ea typeface="+mj-ea"/>
              </a:rPr>
              <a:t>・</a:t>
            </a:r>
            <a:r>
              <a:rPr kumimoji="1" lang="en-US" altLang="ja-JP" sz="1050" u="none" kern="0" dirty="0" smtClean="0">
                <a:latin typeface="+mj-ea"/>
                <a:ea typeface="+mj-ea"/>
              </a:rPr>
              <a:t>Library</a:t>
            </a:r>
          </a:p>
          <a:p>
            <a:r>
              <a:rPr kumimoji="1" lang="en-US" altLang="ja-JP" sz="1050" u="none" kern="0" dirty="0" smtClean="0">
                <a:latin typeface="+mj-ea"/>
                <a:ea typeface="+mj-ea"/>
              </a:rPr>
              <a:t>/</a:t>
            </a:r>
            <a:r>
              <a:rPr lang="en-US" altLang="ja-JP" sz="1050" u="none" kern="0" dirty="0" smtClean="0">
                <a:latin typeface="+mj-ea"/>
                <a:ea typeface="+mj-ea"/>
              </a:rPr>
              <a:t>Source</a:t>
            </a:r>
            <a:r>
              <a:rPr kumimoji="1" lang="en-US" altLang="ja-JP" sz="1050" u="none" kern="0" dirty="0" smtClean="0">
                <a:latin typeface="+mj-ea"/>
                <a:ea typeface="+mj-ea"/>
              </a:rPr>
              <a:t>/No guarantee</a:t>
            </a:r>
            <a:endParaRPr kumimoji="1" lang="ja-JP" altLang="en-US" sz="1050" u="none" kern="0" dirty="0" smtClean="0">
              <a:latin typeface="+mj-ea"/>
              <a:ea typeface="+mj-ea"/>
            </a:endParaRPr>
          </a:p>
        </p:txBody>
      </p:sp>
      <p:sp>
        <p:nvSpPr>
          <p:cNvPr id="340" name="角丸四角形 212"/>
          <p:cNvSpPr/>
          <p:nvPr/>
        </p:nvSpPr>
        <p:spPr bwMode="auto">
          <a:xfrm>
            <a:off x="236484" y="2679907"/>
            <a:ext cx="593030" cy="227668"/>
          </a:xfrm>
          <a:prstGeom prst="roundRect">
            <a:avLst>
              <a:gd name="adj" fmla="val 11827"/>
            </a:avLst>
          </a:prstGeom>
          <a:solidFill>
            <a:srgbClr val="66FFFF"/>
          </a:solidFill>
          <a:ln w="28575" cap="flat" cmpd="sng" algn="ctr">
            <a:noFill/>
            <a:prstDash val="solid"/>
            <a:round/>
            <a:headEnd type="none" w="med" len="med"/>
            <a:tailEnd type="none" w="med" len="med"/>
          </a:ln>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41" name="テキスト ボックス 213"/>
          <p:cNvSpPr txBox="1"/>
          <p:nvPr/>
        </p:nvSpPr>
        <p:spPr bwMode="auto">
          <a:xfrm>
            <a:off x="820745" y="2664835"/>
            <a:ext cx="1166405" cy="253916"/>
          </a:xfrm>
          <a:prstGeom prst="rect">
            <a:avLst/>
          </a:prstGeom>
          <a:noFill/>
          <a:ln w="9525">
            <a:noFill/>
            <a:miter lim="800000"/>
            <a:headEnd/>
            <a:tailEnd/>
          </a:ln>
          <a:effectLst/>
          <a:extLst/>
        </p:spPr>
        <p:txBody>
          <a:bodyPr vert="horz" wrap="square" lIns="91440" tIns="45720" rIns="91440" bIns="45720" numCol="1" rtlCol="0" anchor="t" anchorCtr="0" compatLnSpc="1">
            <a:prstTxWarp prst="textNoShape">
              <a:avLst/>
            </a:prstTxWarp>
            <a:spAutoFit/>
          </a:bodyPr>
          <a:lstStyle/>
          <a:p>
            <a:r>
              <a:rPr lang="en-US" altLang="ja-JP" sz="1050" u="none" kern="0" dirty="0" smtClean="0">
                <a:latin typeface="+mj-ea"/>
                <a:ea typeface="+mj-ea"/>
              </a:rPr>
              <a:t>*Offer from </a:t>
            </a:r>
            <a:r>
              <a:rPr kumimoji="1" lang="en-US" altLang="ja-JP" sz="1050" u="none" kern="0" dirty="0" smtClean="0">
                <a:latin typeface="+mj-ea"/>
                <a:ea typeface="+mj-ea"/>
              </a:rPr>
              <a:t>ASI</a:t>
            </a:r>
            <a:endParaRPr kumimoji="1" lang="ja-JP" altLang="en-US" sz="1050" u="none" kern="0" dirty="0" smtClean="0">
              <a:latin typeface="+mj-ea"/>
              <a:ea typeface="+mj-ea"/>
            </a:endParaRPr>
          </a:p>
        </p:txBody>
      </p:sp>
      <p:grpSp>
        <p:nvGrpSpPr>
          <p:cNvPr id="342" name="グループ化 215"/>
          <p:cNvGrpSpPr/>
          <p:nvPr/>
        </p:nvGrpSpPr>
        <p:grpSpPr>
          <a:xfrm>
            <a:off x="8928729" y="1749246"/>
            <a:ext cx="2444290" cy="281348"/>
            <a:chOff x="4392778" y="5064656"/>
            <a:chExt cx="2669653" cy="1604515"/>
          </a:xfrm>
          <a:solidFill>
            <a:srgbClr val="007A37"/>
          </a:solidFill>
          <a:effectLst/>
        </p:grpSpPr>
        <p:sp>
          <p:nvSpPr>
            <p:cNvPr id="343" name="角丸四角形 216"/>
            <p:cNvSpPr/>
            <p:nvPr/>
          </p:nvSpPr>
          <p:spPr bwMode="auto">
            <a:xfrm>
              <a:off x="4392778" y="5064656"/>
              <a:ext cx="2669653" cy="1604515"/>
            </a:xfrm>
            <a:prstGeom prst="roundRect">
              <a:avLst>
                <a:gd name="adj" fmla="val 11260"/>
              </a:avLst>
            </a:prstGeom>
            <a:grp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100" b="0" i="0" u="sng" strike="noStrike" cap="none" normalizeH="0" baseline="0" smtClean="0">
                <a:ln>
                  <a:noFill/>
                </a:ln>
                <a:solidFill>
                  <a:schemeClr val="tx1"/>
                </a:solidFill>
                <a:latin typeface="Arial" charset="0"/>
                <a:ea typeface="HG創英角ｺﾞｼｯｸUB" pitchFamily="49" charset="-128"/>
              </a:endParaRPr>
            </a:p>
          </p:txBody>
        </p:sp>
        <p:sp>
          <p:nvSpPr>
            <p:cNvPr id="344" name="テキスト ボックス 217"/>
            <p:cNvSpPr txBox="1"/>
            <p:nvPr/>
          </p:nvSpPr>
          <p:spPr>
            <a:xfrm>
              <a:off x="4392778" y="5376732"/>
              <a:ext cx="2669651" cy="1013787"/>
            </a:xfrm>
            <a:prstGeom prst="rect">
              <a:avLst/>
            </a:prstGeom>
            <a:grpFill/>
          </p:spPr>
          <p:txBody>
            <a:bodyPr wrap="square" rtlCol="0" anchor="ctr">
              <a:noAutofit/>
            </a:bodyPr>
            <a:lstStyle/>
            <a:p>
              <a:pPr algn="ctr"/>
              <a:r>
                <a:rPr lang="en-US" altLang="ja-JP" sz="1200" i="1" u="none" dirty="0" smtClean="0">
                  <a:solidFill>
                    <a:srgbClr val="FFFFFF"/>
                  </a:solidFill>
                  <a:latin typeface="+mj-ea"/>
                  <a:ea typeface="+mj-ea"/>
                </a:rPr>
                <a:t>Qt framework</a:t>
              </a:r>
            </a:p>
          </p:txBody>
        </p:sp>
      </p:grpSp>
      <p:sp>
        <p:nvSpPr>
          <p:cNvPr id="345" name="AutoShape 24"/>
          <p:cNvSpPr>
            <a:spLocks noChangeArrowheads="1"/>
          </p:cNvSpPr>
          <p:nvPr/>
        </p:nvSpPr>
        <p:spPr bwMode="auto">
          <a:xfrm rot="16200000">
            <a:off x="10630687" y="2282943"/>
            <a:ext cx="1001902" cy="223411"/>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grpSp>
        <p:nvGrpSpPr>
          <p:cNvPr id="346" name="グループ化 220"/>
          <p:cNvGrpSpPr/>
          <p:nvPr/>
        </p:nvGrpSpPr>
        <p:grpSpPr>
          <a:xfrm>
            <a:off x="8927681" y="1138408"/>
            <a:ext cx="2425933" cy="300104"/>
            <a:chOff x="4392778" y="5064656"/>
            <a:chExt cx="2669653" cy="1604515"/>
          </a:xfrm>
          <a:solidFill>
            <a:srgbClr val="007A37"/>
          </a:solidFill>
          <a:effectLst/>
        </p:grpSpPr>
        <p:sp>
          <p:nvSpPr>
            <p:cNvPr id="347" name="角丸四角形 224"/>
            <p:cNvSpPr/>
            <p:nvPr/>
          </p:nvSpPr>
          <p:spPr bwMode="auto">
            <a:xfrm>
              <a:off x="4392778" y="5064656"/>
              <a:ext cx="2669653" cy="1604515"/>
            </a:xfrm>
            <a:prstGeom prst="roundRect">
              <a:avLst>
                <a:gd name="adj" fmla="val 11260"/>
              </a:avLst>
            </a:prstGeom>
            <a:grp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100" b="0" i="0" u="sng" strike="noStrike" cap="none" normalizeH="0" baseline="0" smtClean="0">
                <a:ln>
                  <a:noFill/>
                </a:ln>
                <a:solidFill>
                  <a:schemeClr val="tx1"/>
                </a:solidFill>
                <a:latin typeface="Arial" charset="0"/>
                <a:ea typeface="HG創英角ｺﾞｼｯｸUB" pitchFamily="49" charset="-128"/>
              </a:endParaRPr>
            </a:p>
          </p:txBody>
        </p:sp>
        <p:sp>
          <p:nvSpPr>
            <p:cNvPr id="348" name="テキスト ボックス 226"/>
            <p:cNvSpPr txBox="1"/>
            <p:nvPr/>
          </p:nvSpPr>
          <p:spPr>
            <a:xfrm>
              <a:off x="4392778" y="5376732"/>
              <a:ext cx="2669651" cy="1013787"/>
            </a:xfrm>
            <a:prstGeom prst="rect">
              <a:avLst/>
            </a:prstGeom>
            <a:grpFill/>
          </p:spPr>
          <p:txBody>
            <a:bodyPr wrap="square" rtlCol="0" anchor="ctr">
              <a:noAutofit/>
            </a:bodyPr>
            <a:lstStyle/>
            <a:p>
              <a:pPr algn="ctr"/>
              <a:r>
                <a:rPr lang="en-US" altLang="ja-JP" sz="1200" i="1" u="none" dirty="0" smtClean="0">
                  <a:solidFill>
                    <a:srgbClr val="FFFFFF"/>
                  </a:solidFill>
                  <a:latin typeface="+mj-ea"/>
                  <a:ea typeface="+mj-ea"/>
                </a:rPr>
                <a:t>Qt Application</a:t>
              </a:r>
            </a:p>
          </p:txBody>
        </p:sp>
      </p:grpSp>
      <p:sp>
        <p:nvSpPr>
          <p:cNvPr id="349" name="AutoShape 24"/>
          <p:cNvSpPr>
            <a:spLocks noChangeArrowheads="1"/>
          </p:cNvSpPr>
          <p:nvPr/>
        </p:nvSpPr>
        <p:spPr bwMode="auto">
          <a:xfrm rot="16200000">
            <a:off x="10079499" y="1457661"/>
            <a:ext cx="351749"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350" name="AutoShape 24"/>
          <p:cNvSpPr>
            <a:spLocks noChangeArrowheads="1"/>
          </p:cNvSpPr>
          <p:nvPr/>
        </p:nvSpPr>
        <p:spPr bwMode="auto">
          <a:xfrm rot="16200000">
            <a:off x="10111531" y="2010176"/>
            <a:ext cx="274681" cy="251137"/>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sp>
        <p:nvSpPr>
          <p:cNvPr id="177" name="AutoShape 24"/>
          <p:cNvSpPr>
            <a:spLocks noChangeArrowheads="1"/>
          </p:cNvSpPr>
          <p:nvPr/>
        </p:nvSpPr>
        <p:spPr bwMode="auto">
          <a:xfrm rot="16200000">
            <a:off x="8254307" y="1677720"/>
            <a:ext cx="574006" cy="238128"/>
          </a:xfrm>
          <a:prstGeom prst="leftRightArrow">
            <a:avLst>
              <a:gd name="adj1" fmla="val 51333"/>
              <a:gd name="adj2" fmla="val 33436"/>
            </a:avLst>
          </a:prstGeom>
          <a:solidFill>
            <a:srgbClr val="D60093"/>
          </a:solidFill>
          <a:ln w="9525" algn="ctr">
            <a:solidFill>
              <a:schemeClr val="tx1"/>
            </a:solidFill>
            <a:miter lim="800000"/>
            <a:headEnd/>
            <a:tailEnd/>
          </a:ln>
          <a:effectLst/>
          <a:scene3d>
            <a:camera prst="orthographicFront"/>
            <a:lightRig rig="threePt" dir="t"/>
          </a:scene3d>
          <a:sp3d>
            <a:bevelT/>
          </a:sp3d>
        </p:spPr>
        <p:txBody>
          <a:bodyPr vert="eaVert" wrap="none" anchor="ctr"/>
          <a:lstStyle/>
          <a:p>
            <a:pPr algn="l" eaLnBrk="0" hangingPunct="0">
              <a:buClrTx/>
              <a:buFontTx/>
              <a:buNone/>
            </a:pPr>
            <a:endParaRPr kumimoji="0" lang="ja-JP" altLang="ja-JP" sz="2000">
              <a:solidFill>
                <a:srgbClr val="000000"/>
              </a:solidFill>
              <a:latin typeface="Arial" pitchFamily="34" charset="0"/>
              <a:ea typeface="HGｺﾞｼｯｸE" pitchFamily="49" charset="-128"/>
            </a:endParaRPr>
          </a:p>
        </p:txBody>
      </p:sp>
      <p:grpSp>
        <p:nvGrpSpPr>
          <p:cNvPr id="351" name="グループ化 175"/>
          <p:cNvGrpSpPr/>
          <p:nvPr/>
        </p:nvGrpSpPr>
        <p:grpSpPr>
          <a:xfrm>
            <a:off x="5293513" y="5347509"/>
            <a:ext cx="1076807" cy="270169"/>
            <a:chOff x="1648133" y="5064656"/>
            <a:chExt cx="5233823" cy="1604515"/>
          </a:xfrm>
          <a:effectLst/>
        </p:grpSpPr>
        <p:sp>
          <p:nvSpPr>
            <p:cNvPr id="352" name="角丸四角形 176"/>
            <p:cNvSpPr/>
            <p:nvPr/>
          </p:nvSpPr>
          <p:spPr bwMode="auto">
            <a:xfrm>
              <a:off x="1648133" y="5064656"/>
              <a:ext cx="5233823" cy="1604515"/>
            </a:xfrm>
            <a:prstGeom prst="roundRect">
              <a:avLst>
                <a:gd name="adj" fmla="val 11827"/>
              </a:avLst>
            </a:prstGeom>
            <a:solidFill>
              <a:schemeClr val="bg2">
                <a:lumMod val="75000"/>
              </a:schemeClr>
            </a:solidFill>
            <a:ln w="28575" cap="flat" cmpd="sng" algn="ctr">
              <a:noFill/>
              <a:prstDash val="solid"/>
              <a:round/>
              <a:headEnd type="none" w="med" len="med"/>
              <a:tailEnd type="none" w="med" len="med"/>
            </a:ln>
            <a:effectLst>
              <a:outerShdw blurRad="50800" dist="38100" dir="2700000" algn="tl" rotWithShape="0">
                <a:prstClr val="black">
                  <a:alpha val="40000"/>
                </a:prstClr>
              </a:outerShdw>
            </a:effectLst>
            <a:scene3d>
              <a:camera prst="orthographicFront"/>
              <a:lightRig rig="threePt" dir="t"/>
            </a:scene3d>
            <a:sp3d>
              <a:bevelT/>
            </a:sp3d>
          </p:spPr>
          <p:txBody>
            <a:bodyPr vert="horz" wrap="square" lIns="91440" tIns="45720" rIns="91440" bIns="45720" numCol="1" rtlCol="0" anchor="t" anchorCtr="0" compatLnSpc="1">
              <a:prstTxWarp prst="textNoShape">
                <a:avLst/>
              </a:prstTxWarp>
            </a:bodyPr>
            <a:lstStyle/>
            <a:p>
              <a:pPr marL="0" marR="0" indent="0" defTabSz="914400" rtl="0" eaLnBrk="1" fontAlgn="base" latinLnBrk="0" hangingPunct="1">
                <a:lnSpc>
                  <a:spcPct val="100000"/>
                </a:lnSpc>
                <a:spcBef>
                  <a:spcPct val="0"/>
                </a:spcBef>
                <a:spcAft>
                  <a:spcPct val="0"/>
                </a:spcAft>
                <a:buClrTx/>
                <a:buSzTx/>
                <a:buFontTx/>
                <a:buNone/>
                <a:tabLst/>
              </a:pPr>
              <a:endParaRPr kumimoji="1" lang="ja-JP" altLang="en-US" sz="1050" b="0" i="0" u="sng" strike="noStrike" cap="none" normalizeH="0" baseline="0" smtClean="0">
                <a:ln>
                  <a:noFill/>
                </a:ln>
                <a:solidFill>
                  <a:schemeClr val="tx1"/>
                </a:solidFill>
                <a:latin typeface="Arial" charset="0"/>
                <a:ea typeface="HG創英角ｺﾞｼｯｸUB" pitchFamily="49" charset="-128"/>
              </a:endParaRPr>
            </a:p>
          </p:txBody>
        </p:sp>
        <p:sp>
          <p:nvSpPr>
            <p:cNvPr id="353" name="テキスト ボックス 177"/>
            <p:cNvSpPr txBox="1"/>
            <p:nvPr/>
          </p:nvSpPr>
          <p:spPr>
            <a:xfrm>
              <a:off x="1877365" y="5376732"/>
              <a:ext cx="4696719" cy="1013787"/>
            </a:xfrm>
            <a:prstGeom prst="rect">
              <a:avLst/>
            </a:prstGeom>
            <a:noFill/>
          </p:spPr>
          <p:txBody>
            <a:bodyPr wrap="square" rtlCol="0" anchor="ctr">
              <a:noAutofit/>
            </a:bodyPr>
            <a:lstStyle/>
            <a:p>
              <a:pPr algn="ctr"/>
              <a:r>
                <a:rPr lang="en-US" altLang="ja-JP" sz="1050" i="1" u="none" dirty="0" smtClean="0">
                  <a:solidFill>
                    <a:srgbClr val="FFFFFF"/>
                  </a:solidFill>
                  <a:latin typeface="+mj-ea"/>
                  <a:ea typeface="+mj-ea"/>
                </a:rPr>
                <a:t>VSPD</a:t>
              </a:r>
            </a:p>
          </p:txBody>
        </p:sp>
      </p:grpSp>
    </p:spTree>
    <p:extLst>
      <p:ext uri="{BB962C8B-B14F-4D97-AF65-F5344CB8AC3E}">
        <p14:creationId xmlns:p14="http://schemas.microsoft.com/office/powerpoint/2010/main" val="36824735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RZ/G </a:t>
            </a:r>
            <a:r>
              <a:rPr lang="en-US" altLang="ja-JP" dirty="0" err="1"/>
              <a:t>Qt</a:t>
            </a:r>
            <a:r>
              <a:rPr lang="en-US" altLang="ja-JP" dirty="0"/>
              <a:t> – Multimedia handle with </a:t>
            </a:r>
            <a:r>
              <a:rPr lang="en-US" altLang="ja-JP" dirty="0" err="1"/>
              <a:t>waylandsink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200</a:t>
            </a:fld>
            <a:endParaRPr lang="de-DE" dirty="0"/>
          </a:p>
        </p:txBody>
      </p:sp>
      <p:sp>
        <p:nvSpPr>
          <p:cNvPr id="4" name="Content Placeholder 3"/>
          <p:cNvSpPr>
            <a:spLocks noGrp="1"/>
          </p:cNvSpPr>
          <p:nvPr>
            <p:ph idx="1"/>
          </p:nvPr>
        </p:nvSpPr>
        <p:spPr>
          <a:xfrm>
            <a:off x="1080000" y="1800000"/>
            <a:ext cx="9000000" cy="1035155"/>
          </a:xfrm>
        </p:spPr>
        <p:txBody>
          <a:bodyPr/>
          <a:lstStyle/>
          <a:p>
            <a:r>
              <a:rPr lang="en-US" sz="1400" dirty="0" err="1">
                <a:cs typeface="Courier New" panose="02070309020205020404" pitchFamily="49" charset="0"/>
              </a:rPr>
              <a:t>VideoPlayback</a:t>
            </a:r>
            <a:r>
              <a:rPr lang="en-US" sz="1400" dirty="0">
                <a:cs typeface="Courier New" panose="02070309020205020404" pitchFamily="49" charset="0"/>
              </a:rPr>
              <a:t> multimedia service</a:t>
            </a:r>
          </a:p>
          <a:p>
            <a:pPr lvl="2"/>
            <a:r>
              <a:rPr lang="en-US" sz="1200" dirty="0">
                <a:cs typeface="Courier New" panose="02070309020205020404" pitchFamily="49" charset="0"/>
              </a:rPr>
              <a:t>Function: handle H.264 video playback from SD card</a:t>
            </a:r>
          </a:p>
          <a:p>
            <a:pPr lvl="2"/>
            <a:r>
              <a:rPr lang="en-US" sz="1200" dirty="0"/>
              <a:t>Software </a:t>
            </a:r>
            <a:r>
              <a:rPr lang="en-US" sz="1200" dirty="0" smtClean="0"/>
              <a:t>architecture</a:t>
            </a:r>
            <a:endParaRPr lang="en-US" sz="1200" dirty="0"/>
          </a:p>
        </p:txBody>
      </p:sp>
      <p:grpSp>
        <p:nvGrpSpPr>
          <p:cNvPr id="5" name="Group 4"/>
          <p:cNvGrpSpPr>
            <a:grpSpLocks noChangeAspect="1"/>
          </p:cNvGrpSpPr>
          <p:nvPr/>
        </p:nvGrpSpPr>
        <p:grpSpPr>
          <a:xfrm>
            <a:off x="2915016" y="2737282"/>
            <a:ext cx="5739563" cy="3540645"/>
            <a:chOff x="0" y="0"/>
            <a:chExt cx="6797041" cy="4760179"/>
          </a:xfrm>
        </p:grpSpPr>
        <p:grpSp>
          <p:nvGrpSpPr>
            <p:cNvPr id="6" name="Group 5"/>
            <p:cNvGrpSpPr/>
            <p:nvPr/>
          </p:nvGrpSpPr>
          <p:grpSpPr>
            <a:xfrm>
              <a:off x="18854" y="3384223"/>
              <a:ext cx="6778187" cy="1375956"/>
              <a:chOff x="0" y="0"/>
              <a:chExt cx="6778187" cy="1375956"/>
            </a:xfrm>
          </p:grpSpPr>
          <p:sp>
            <p:nvSpPr>
              <p:cNvPr id="27" name="Rounded Rectangle 26"/>
              <p:cNvSpPr/>
              <p:nvPr/>
            </p:nvSpPr>
            <p:spPr>
              <a:xfrm>
                <a:off x="0" y="0"/>
                <a:ext cx="6778187" cy="1375956"/>
              </a:xfrm>
              <a:prstGeom prst="roundRect">
                <a:avLst/>
              </a:prstGeom>
              <a:solidFill>
                <a:srgbClr val="6666FF">
                  <a:alpha val="48000"/>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oAutofit/>
              </a:bodyPr>
              <a:lstStyle/>
              <a:p>
                <a:pPr marL="0" marR="0" fontAlgn="base">
                  <a:lnSpc>
                    <a:spcPts val="1600"/>
                  </a:lnSpc>
                  <a:spcBef>
                    <a:spcPts val="0"/>
                  </a:spcBef>
                  <a:spcAft>
                    <a:spcPts val="0"/>
                  </a:spcAft>
                </a:pPr>
                <a:r>
                  <a:rPr lang="en-US" sz="1200" kern="1200" dirty="0" err="1" smtClean="0">
                    <a:solidFill>
                      <a:srgbClr val="000000"/>
                    </a:solidFill>
                    <a:effectLst/>
                    <a:ea typeface="MS Mincho"/>
                  </a:rPr>
                  <a:t>GStreamer</a:t>
                </a:r>
                <a:endParaRPr lang="en-US" sz="1200" dirty="0">
                  <a:effectLst/>
                  <a:latin typeface="Times New Roman"/>
                  <a:ea typeface="MS Mincho"/>
                </a:endParaRPr>
              </a:p>
            </p:txBody>
          </p:sp>
          <p:grpSp>
            <p:nvGrpSpPr>
              <p:cNvPr id="28" name="Group 27"/>
              <p:cNvGrpSpPr/>
              <p:nvPr/>
            </p:nvGrpSpPr>
            <p:grpSpPr>
              <a:xfrm>
                <a:off x="240202" y="612742"/>
                <a:ext cx="6395664" cy="532130"/>
                <a:chOff x="164903" y="0"/>
                <a:chExt cx="6400137" cy="534413"/>
              </a:xfrm>
            </p:grpSpPr>
            <p:sp>
              <p:nvSpPr>
                <p:cNvPr id="29" name="AutoShape 4"/>
                <p:cNvSpPr>
                  <a:spLocks noChangeArrowheads="1"/>
                </p:cNvSpPr>
                <p:nvPr/>
              </p:nvSpPr>
              <p:spPr bwMode="auto">
                <a:xfrm>
                  <a:off x="164903" y="18854"/>
                  <a:ext cx="891685"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algn="ctr" fontAlgn="base">
                    <a:lnSpc>
                      <a:spcPts val="1600"/>
                    </a:lnSpc>
                    <a:spcBef>
                      <a:spcPts val="0"/>
                    </a:spcBef>
                    <a:spcAft>
                      <a:spcPts val="0"/>
                    </a:spcAft>
                  </a:pPr>
                  <a:r>
                    <a:rPr lang="en-US" sz="1200" i="1" kern="1200">
                      <a:solidFill>
                        <a:srgbClr val="0000FF"/>
                      </a:solidFill>
                      <a:effectLst/>
                      <a:latin typeface="Arial"/>
                      <a:ea typeface="MS Mincho"/>
                      <a:cs typeface="Times New Roman"/>
                    </a:rPr>
                    <a:t>filesrc</a:t>
                  </a:r>
                  <a:endParaRPr lang="en-US" sz="1200">
                    <a:effectLst/>
                    <a:latin typeface="Times New Roman"/>
                    <a:ea typeface="MS Mincho"/>
                  </a:endParaRPr>
                </a:p>
              </p:txBody>
            </p:sp>
            <p:sp>
              <p:nvSpPr>
                <p:cNvPr id="30" name="AutoShape 5"/>
                <p:cNvSpPr>
                  <a:spLocks noChangeArrowheads="1"/>
                </p:cNvSpPr>
                <p:nvPr/>
              </p:nvSpPr>
              <p:spPr bwMode="auto">
                <a:xfrm>
                  <a:off x="3314151" y="0"/>
                  <a:ext cx="1323155"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algn="ctr" fontAlgn="base">
                    <a:lnSpc>
                      <a:spcPts val="1600"/>
                    </a:lnSpc>
                    <a:spcBef>
                      <a:spcPts val="0"/>
                    </a:spcBef>
                    <a:spcAft>
                      <a:spcPts val="0"/>
                    </a:spcAft>
                  </a:pPr>
                  <a:r>
                    <a:rPr lang="en-US" sz="1200" i="1" kern="1200">
                      <a:solidFill>
                        <a:srgbClr val="0000FF"/>
                      </a:solidFill>
                      <a:effectLst/>
                      <a:latin typeface="Arial"/>
                      <a:ea typeface="MS Mincho"/>
                      <a:cs typeface="Times New Roman"/>
                    </a:rPr>
                    <a:t>omxh264dec</a:t>
                  </a:r>
                  <a:endParaRPr lang="en-US" sz="1200">
                    <a:effectLst/>
                    <a:latin typeface="Times New Roman"/>
                    <a:ea typeface="MS Mincho"/>
                  </a:endParaRPr>
                </a:p>
              </p:txBody>
            </p:sp>
            <p:cxnSp>
              <p:nvCxnSpPr>
                <p:cNvPr id="31" name="直線コネクタ 70"/>
                <p:cNvCxnSpPr>
                  <a:stCxn id="32" idx="1"/>
                  <a:endCxn id="29" idx="3"/>
                </p:cNvCxnSpPr>
                <p:nvPr/>
              </p:nvCxnSpPr>
              <p:spPr bwMode="auto">
                <a:xfrm flipH="1">
                  <a:off x="1056588" y="262916"/>
                  <a:ext cx="703128" cy="13718"/>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AutoShape 4"/>
                <p:cNvSpPr>
                  <a:spLocks noChangeArrowheads="1"/>
                </p:cNvSpPr>
                <p:nvPr/>
              </p:nvSpPr>
              <p:spPr bwMode="auto">
                <a:xfrm>
                  <a:off x="1759716" y="5136"/>
                  <a:ext cx="966238"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algn="ctr" fontAlgn="base">
                    <a:lnSpc>
                      <a:spcPts val="1600"/>
                    </a:lnSpc>
                    <a:spcBef>
                      <a:spcPts val="0"/>
                    </a:spcBef>
                    <a:spcAft>
                      <a:spcPts val="0"/>
                    </a:spcAft>
                  </a:pPr>
                  <a:r>
                    <a:rPr lang="en-US" sz="1200" i="1" kern="1200">
                      <a:solidFill>
                        <a:srgbClr val="0000FF"/>
                      </a:solidFill>
                      <a:effectLst/>
                      <a:latin typeface="Arial"/>
                      <a:ea typeface="MS Mincho"/>
                      <a:cs typeface="Times New Roman"/>
                    </a:rPr>
                    <a:t>qtdemux</a:t>
                  </a:r>
                  <a:endParaRPr lang="en-US" sz="1200">
                    <a:effectLst/>
                    <a:latin typeface="Times New Roman"/>
                    <a:ea typeface="MS Mincho"/>
                  </a:endParaRPr>
                </a:p>
              </p:txBody>
            </p:sp>
            <p:cxnSp>
              <p:nvCxnSpPr>
                <p:cNvPr id="33" name="直線コネクタ 70"/>
                <p:cNvCxnSpPr>
                  <a:stCxn id="30" idx="1"/>
                  <a:endCxn id="32" idx="3"/>
                </p:cNvCxnSpPr>
                <p:nvPr/>
              </p:nvCxnSpPr>
              <p:spPr bwMode="auto">
                <a:xfrm flipH="1">
                  <a:off x="2725953" y="257780"/>
                  <a:ext cx="588197" cy="5136"/>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4" name="AutoShape 5"/>
                <p:cNvSpPr>
                  <a:spLocks noChangeArrowheads="1"/>
                </p:cNvSpPr>
                <p:nvPr/>
              </p:nvSpPr>
              <p:spPr bwMode="auto">
                <a:xfrm>
                  <a:off x="5269088" y="0"/>
                  <a:ext cx="1295952"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algn="ctr" fontAlgn="base">
                    <a:lnSpc>
                      <a:spcPts val="1600"/>
                    </a:lnSpc>
                    <a:spcBef>
                      <a:spcPts val="0"/>
                    </a:spcBef>
                    <a:spcAft>
                      <a:spcPts val="0"/>
                    </a:spcAft>
                  </a:pPr>
                  <a:r>
                    <a:rPr lang="en-US" sz="1200" i="1" kern="1200">
                      <a:solidFill>
                        <a:srgbClr val="0000FF"/>
                      </a:solidFill>
                      <a:effectLst/>
                      <a:latin typeface="Arial"/>
                      <a:ea typeface="MS Mincho"/>
                      <a:cs typeface="Times New Roman"/>
                    </a:rPr>
                    <a:t>waylandsink</a:t>
                  </a:r>
                  <a:endParaRPr lang="en-US" sz="1200">
                    <a:effectLst/>
                    <a:latin typeface="Times New Roman"/>
                    <a:ea typeface="MS Mincho"/>
                  </a:endParaRPr>
                </a:p>
              </p:txBody>
            </p:sp>
            <p:cxnSp>
              <p:nvCxnSpPr>
                <p:cNvPr id="35" name="直線コネクタ 70"/>
                <p:cNvCxnSpPr>
                  <a:stCxn id="30" idx="3"/>
                  <a:endCxn id="34" idx="1"/>
                </p:cNvCxnSpPr>
                <p:nvPr/>
              </p:nvCxnSpPr>
              <p:spPr bwMode="auto">
                <a:xfrm>
                  <a:off x="4637306" y="257780"/>
                  <a:ext cx="631782"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grpSp>
        <p:grpSp>
          <p:nvGrpSpPr>
            <p:cNvPr id="7" name="Group 6"/>
            <p:cNvGrpSpPr/>
            <p:nvPr/>
          </p:nvGrpSpPr>
          <p:grpSpPr>
            <a:xfrm>
              <a:off x="0" y="0"/>
              <a:ext cx="6778383" cy="587926"/>
              <a:chOff x="0" y="0"/>
              <a:chExt cx="6778822" cy="587980"/>
            </a:xfrm>
          </p:grpSpPr>
          <p:sp>
            <p:nvSpPr>
              <p:cNvPr id="25" name="Rounded Rectangle 24"/>
              <p:cNvSpPr/>
              <p:nvPr/>
            </p:nvSpPr>
            <p:spPr>
              <a:xfrm>
                <a:off x="0" y="0"/>
                <a:ext cx="6778822" cy="587980"/>
              </a:xfrm>
              <a:prstGeom prst="roundRect">
                <a:avLst/>
              </a:prstGeom>
              <a:solidFill>
                <a:srgbClr val="99FFCC">
                  <a:alpha val="47843"/>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lstStyle/>
              <a:p>
                <a:pPr marL="0" marR="0" fontAlgn="base">
                  <a:lnSpc>
                    <a:spcPts val="1600"/>
                  </a:lnSpc>
                  <a:spcBef>
                    <a:spcPts val="0"/>
                  </a:spcBef>
                  <a:spcAft>
                    <a:spcPts val="0"/>
                  </a:spcAft>
                </a:pPr>
                <a:r>
                  <a:rPr lang="en-US" sz="1200" kern="1200">
                    <a:solidFill>
                      <a:srgbClr val="000000"/>
                    </a:solidFill>
                    <a:effectLst/>
                    <a:ea typeface="MS Mincho"/>
                  </a:rPr>
                  <a:t>Application</a:t>
                </a:r>
                <a:endParaRPr lang="en-US" sz="1200">
                  <a:effectLst/>
                  <a:latin typeface="Times New Roman"/>
                  <a:ea typeface="MS Mincho"/>
                </a:endParaRPr>
              </a:p>
            </p:txBody>
          </p:sp>
          <p:sp>
            <p:nvSpPr>
              <p:cNvPr id="26" name="Rounded Rectangle 25"/>
              <p:cNvSpPr/>
              <p:nvPr/>
            </p:nvSpPr>
            <p:spPr>
              <a:xfrm>
                <a:off x="3252247" y="75414"/>
                <a:ext cx="3172890" cy="362567"/>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algn="ctr" fontAlgn="base">
                  <a:lnSpc>
                    <a:spcPts val="1600"/>
                  </a:lnSpc>
                  <a:spcBef>
                    <a:spcPts val="0"/>
                  </a:spcBef>
                  <a:spcAft>
                    <a:spcPts val="0"/>
                  </a:spcAft>
                </a:pPr>
                <a:r>
                  <a:rPr lang="en-US" sz="1600" kern="1200">
                    <a:solidFill>
                      <a:srgbClr val="000000"/>
                    </a:solidFill>
                    <a:effectLst/>
                    <a:ea typeface="MS Mincho"/>
                  </a:rPr>
                  <a:t>QML app</a:t>
                </a:r>
                <a:endParaRPr lang="en-US" sz="1200">
                  <a:effectLst/>
                  <a:latin typeface="Times New Roman"/>
                  <a:ea typeface="MS Mincho"/>
                </a:endParaRPr>
              </a:p>
            </p:txBody>
          </p:sp>
        </p:grpSp>
        <p:grpSp>
          <p:nvGrpSpPr>
            <p:cNvPr id="8" name="Group 7"/>
            <p:cNvGrpSpPr/>
            <p:nvPr/>
          </p:nvGrpSpPr>
          <p:grpSpPr>
            <a:xfrm>
              <a:off x="18854" y="593889"/>
              <a:ext cx="6778187" cy="2787470"/>
              <a:chOff x="0" y="0"/>
              <a:chExt cx="6778625" cy="2787650"/>
            </a:xfrm>
          </p:grpSpPr>
          <p:sp>
            <p:nvSpPr>
              <p:cNvPr id="14" name="Rounded Rectangle 13"/>
              <p:cNvSpPr/>
              <p:nvPr/>
            </p:nvSpPr>
            <p:spPr>
              <a:xfrm>
                <a:off x="0" y="0"/>
                <a:ext cx="6778625" cy="2787650"/>
              </a:xfrm>
              <a:prstGeom prst="roundRect">
                <a:avLst/>
              </a:prstGeom>
              <a:solidFill>
                <a:srgbClr val="00CC00">
                  <a:alpha val="4745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anchor="t">
                <a:noAutofit/>
              </a:bodyPr>
              <a:lstStyle/>
              <a:p>
                <a:pPr marL="0" marR="0" fontAlgn="base">
                  <a:lnSpc>
                    <a:spcPts val="1600"/>
                  </a:lnSpc>
                  <a:spcBef>
                    <a:spcPts val="0"/>
                  </a:spcBef>
                  <a:spcAft>
                    <a:spcPts val="0"/>
                  </a:spcAft>
                </a:pPr>
                <a:r>
                  <a:rPr lang="en-US" sz="1200" kern="1200" dirty="0">
                    <a:solidFill>
                      <a:srgbClr val="000000"/>
                    </a:solidFill>
                    <a:effectLst/>
                    <a:ea typeface="MS Mincho"/>
                  </a:rPr>
                  <a:t>QT Multimedia</a:t>
                </a:r>
                <a:endParaRPr lang="en-US" sz="1200" dirty="0">
                  <a:effectLst/>
                  <a:latin typeface="Times New Roman"/>
                  <a:ea typeface="MS Mincho"/>
                </a:endParaRPr>
              </a:p>
            </p:txBody>
          </p:sp>
          <p:grpSp>
            <p:nvGrpSpPr>
              <p:cNvPr id="15" name="Group 14"/>
              <p:cNvGrpSpPr/>
              <p:nvPr/>
            </p:nvGrpSpPr>
            <p:grpSpPr>
              <a:xfrm>
                <a:off x="188536" y="1376314"/>
                <a:ext cx="6409055" cy="587375"/>
                <a:chOff x="0" y="55098"/>
                <a:chExt cx="6409276" cy="587980"/>
              </a:xfrm>
            </p:grpSpPr>
            <p:sp>
              <p:nvSpPr>
                <p:cNvPr id="23" name="Rounded Rectangle 22"/>
                <p:cNvSpPr/>
                <p:nvPr/>
              </p:nvSpPr>
              <p:spPr>
                <a:xfrm>
                  <a:off x="0" y="55098"/>
                  <a:ext cx="6409276" cy="587980"/>
                </a:xfrm>
                <a:prstGeom prst="roundRect">
                  <a:avLst/>
                </a:prstGeom>
                <a:solidFill>
                  <a:srgbClr val="00CC00">
                    <a:alpha val="4745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marL="0" marR="0" fontAlgn="base">
                    <a:lnSpc>
                      <a:spcPts val="1600"/>
                    </a:lnSpc>
                    <a:spcBef>
                      <a:spcPts val="0"/>
                    </a:spcBef>
                    <a:spcAft>
                      <a:spcPts val="0"/>
                    </a:spcAft>
                  </a:pPr>
                  <a:r>
                    <a:rPr lang="en-US" sz="1200" kern="1200">
                      <a:solidFill>
                        <a:srgbClr val="000000"/>
                      </a:solidFill>
                      <a:effectLst/>
                      <a:ea typeface="MS Mincho"/>
                    </a:rPr>
                    <a:t>multimedia/playback</a:t>
                  </a:r>
                  <a:endParaRPr lang="en-US" sz="1200">
                    <a:effectLst/>
                    <a:latin typeface="Times New Roman"/>
                    <a:ea typeface="MS Mincho"/>
                  </a:endParaRPr>
                </a:p>
              </p:txBody>
            </p:sp>
            <p:sp>
              <p:nvSpPr>
                <p:cNvPr id="24" name="Rounded Rectangle 23"/>
                <p:cNvSpPr/>
                <p:nvPr/>
              </p:nvSpPr>
              <p:spPr>
                <a:xfrm>
                  <a:off x="3044857" y="122559"/>
                  <a:ext cx="3172460" cy="436245"/>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algn="ctr" fontAlgn="base">
                    <a:lnSpc>
                      <a:spcPts val="1600"/>
                    </a:lnSpc>
                    <a:spcBef>
                      <a:spcPts val="0"/>
                    </a:spcBef>
                    <a:spcAft>
                      <a:spcPts val="0"/>
                    </a:spcAft>
                  </a:pPr>
                  <a:r>
                    <a:rPr lang="en-US" sz="1600" kern="1200">
                      <a:solidFill>
                        <a:srgbClr val="000000"/>
                      </a:solidFill>
                      <a:effectLst/>
                      <a:ea typeface="MS Mincho"/>
                    </a:rPr>
                    <a:t>QMP4Playback</a:t>
                  </a:r>
                  <a:endParaRPr lang="en-US" sz="1200">
                    <a:effectLst/>
                    <a:latin typeface="Times New Roman"/>
                    <a:ea typeface="MS Mincho"/>
                  </a:endParaRPr>
                </a:p>
              </p:txBody>
            </p:sp>
          </p:grpSp>
          <p:grpSp>
            <p:nvGrpSpPr>
              <p:cNvPr id="16" name="Group 15"/>
              <p:cNvGrpSpPr/>
              <p:nvPr/>
            </p:nvGrpSpPr>
            <p:grpSpPr>
              <a:xfrm>
                <a:off x="188536" y="1989056"/>
                <a:ext cx="6409055" cy="587375"/>
                <a:chOff x="0" y="55098"/>
                <a:chExt cx="6409276" cy="587980"/>
              </a:xfrm>
            </p:grpSpPr>
            <p:sp>
              <p:nvSpPr>
                <p:cNvPr id="21" name="Rounded Rectangle 20"/>
                <p:cNvSpPr/>
                <p:nvPr/>
              </p:nvSpPr>
              <p:spPr>
                <a:xfrm>
                  <a:off x="0" y="55098"/>
                  <a:ext cx="6409276" cy="587980"/>
                </a:xfrm>
                <a:prstGeom prst="roundRect">
                  <a:avLst/>
                </a:prstGeom>
                <a:solidFill>
                  <a:srgbClr val="00CC00">
                    <a:alpha val="4745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marL="0" marR="0" fontAlgn="base">
                    <a:lnSpc>
                      <a:spcPts val="1600"/>
                    </a:lnSpc>
                    <a:spcBef>
                      <a:spcPts val="0"/>
                    </a:spcBef>
                    <a:spcAft>
                      <a:spcPts val="0"/>
                    </a:spcAft>
                  </a:pPr>
                  <a:r>
                    <a:rPr lang="en-US" sz="1200" kern="1200" dirty="0" smtClean="0">
                      <a:solidFill>
                        <a:srgbClr val="000000"/>
                      </a:solidFill>
                      <a:effectLst/>
                      <a:ea typeface="MS Mincho"/>
                    </a:rPr>
                    <a:t>plugins/</a:t>
                  </a:r>
                  <a:r>
                    <a:rPr lang="en-US" sz="1200" kern="1200" dirty="0" err="1" smtClean="0">
                      <a:solidFill>
                        <a:srgbClr val="000000"/>
                      </a:solidFill>
                      <a:effectLst/>
                      <a:ea typeface="MS Mincho"/>
                    </a:rPr>
                    <a:t>GStreamer</a:t>
                  </a:r>
                  <a:endParaRPr lang="en-US" sz="1200" dirty="0">
                    <a:effectLst/>
                    <a:latin typeface="Times New Roman"/>
                    <a:ea typeface="MS Mincho"/>
                  </a:endParaRPr>
                </a:p>
              </p:txBody>
            </p:sp>
            <p:sp>
              <p:nvSpPr>
                <p:cNvPr id="22" name="Rounded Rectangle 21"/>
                <p:cNvSpPr/>
                <p:nvPr/>
              </p:nvSpPr>
              <p:spPr>
                <a:xfrm>
                  <a:off x="3073138" y="187731"/>
                  <a:ext cx="3172460" cy="38608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algn="ctr" fontAlgn="base">
                    <a:lnSpc>
                      <a:spcPts val="1600"/>
                    </a:lnSpc>
                    <a:spcBef>
                      <a:spcPts val="0"/>
                    </a:spcBef>
                    <a:spcAft>
                      <a:spcPts val="0"/>
                    </a:spcAft>
                  </a:pPr>
                  <a:r>
                    <a:rPr lang="en-US" sz="1600" kern="1200">
                      <a:solidFill>
                        <a:srgbClr val="000000"/>
                      </a:solidFill>
                      <a:effectLst/>
                      <a:ea typeface="MS Mincho"/>
                    </a:rPr>
                    <a:t>MP4Playback</a:t>
                  </a:r>
                  <a:endParaRPr lang="en-US" sz="1200">
                    <a:effectLst/>
                    <a:latin typeface="Times New Roman"/>
                    <a:ea typeface="MS Mincho"/>
                  </a:endParaRPr>
                </a:p>
              </p:txBody>
            </p:sp>
          </p:grpSp>
          <p:grpSp>
            <p:nvGrpSpPr>
              <p:cNvPr id="17" name="Group 16"/>
              <p:cNvGrpSpPr/>
              <p:nvPr/>
            </p:nvGrpSpPr>
            <p:grpSpPr>
              <a:xfrm>
                <a:off x="188536" y="678730"/>
                <a:ext cx="6408420" cy="643255"/>
                <a:chOff x="1" y="-56560"/>
                <a:chExt cx="6409055" cy="643885"/>
              </a:xfrm>
            </p:grpSpPr>
            <p:sp>
              <p:nvSpPr>
                <p:cNvPr id="19" name="Rounded Rectangle 18"/>
                <p:cNvSpPr/>
                <p:nvPr/>
              </p:nvSpPr>
              <p:spPr>
                <a:xfrm>
                  <a:off x="1" y="-56560"/>
                  <a:ext cx="6409055" cy="643885"/>
                </a:xfrm>
                <a:prstGeom prst="roundRect">
                  <a:avLst/>
                </a:prstGeom>
                <a:solidFill>
                  <a:srgbClr val="00CC00">
                    <a:alpha val="47451"/>
                  </a:srgb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anchor="ctr"/>
                <a:lstStyle/>
                <a:p>
                  <a:pPr marL="0" marR="0" fontAlgn="base">
                    <a:lnSpc>
                      <a:spcPts val="1600"/>
                    </a:lnSpc>
                    <a:spcBef>
                      <a:spcPts val="0"/>
                    </a:spcBef>
                    <a:spcAft>
                      <a:spcPts val="0"/>
                    </a:spcAft>
                  </a:pPr>
                  <a:r>
                    <a:rPr lang="en-US" sz="1200" kern="1200" dirty="0" smtClean="0">
                      <a:solidFill>
                        <a:srgbClr val="000000"/>
                      </a:solidFill>
                      <a:effectLst/>
                      <a:ea typeface="MS Mincho"/>
                    </a:rPr>
                    <a:t>imports/multimedia</a:t>
                  </a:r>
                  <a:endParaRPr lang="en-US" sz="1200" dirty="0">
                    <a:effectLst/>
                    <a:latin typeface="Times New Roman"/>
                    <a:ea typeface="MS Mincho"/>
                  </a:endParaRPr>
                </a:p>
              </p:txBody>
            </p:sp>
            <p:sp>
              <p:nvSpPr>
                <p:cNvPr id="20" name="Rounded Rectangle 19"/>
                <p:cNvSpPr/>
                <p:nvPr/>
              </p:nvSpPr>
              <p:spPr>
                <a:xfrm>
                  <a:off x="3044857" y="56561"/>
                  <a:ext cx="3172460" cy="43307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algn="ctr" fontAlgn="base">
                    <a:lnSpc>
                      <a:spcPts val="1600"/>
                    </a:lnSpc>
                    <a:spcBef>
                      <a:spcPts val="0"/>
                    </a:spcBef>
                    <a:spcAft>
                      <a:spcPts val="0"/>
                    </a:spcAft>
                  </a:pPr>
                  <a:r>
                    <a:rPr lang="en-US" sz="1600" kern="1200" dirty="0">
                      <a:solidFill>
                        <a:srgbClr val="000000"/>
                      </a:solidFill>
                      <a:effectLst/>
                      <a:ea typeface="MS Mincho"/>
                    </a:rPr>
                    <a:t>QDeclarativeMP4Playback</a:t>
                  </a:r>
                  <a:endParaRPr lang="en-US" sz="1200" dirty="0">
                    <a:effectLst/>
                    <a:latin typeface="Times New Roman"/>
                    <a:ea typeface="MS Mincho"/>
                  </a:endParaRPr>
                </a:p>
              </p:txBody>
            </p:sp>
          </p:grpSp>
          <p:sp>
            <p:nvSpPr>
              <p:cNvPr id="18" name="Rounded Rectangle 17"/>
              <p:cNvSpPr/>
              <p:nvPr/>
            </p:nvSpPr>
            <p:spPr>
              <a:xfrm>
                <a:off x="3186259" y="150829"/>
                <a:ext cx="3171825" cy="435610"/>
              </a:xfrm>
              <a:prstGeom prst="round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noAutofit/>
              </a:bodyPr>
              <a:lstStyle/>
              <a:p>
                <a:pPr marL="0" marR="0" algn="ctr" fontAlgn="base">
                  <a:lnSpc>
                    <a:spcPts val="1600"/>
                  </a:lnSpc>
                  <a:spcBef>
                    <a:spcPts val="0"/>
                  </a:spcBef>
                  <a:spcAft>
                    <a:spcPts val="0"/>
                  </a:spcAft>
                </a:pPr>
                <a:r>
                  <a:rPr lang="en-US" sz="1600" kern="1200">
                    <a:solidFill>
                      <a:srgbClr val="000000"/>
                    </a:solidFill>
                    <a:effectLst/>
                    <a:ea typeface="MS Mincho"/>
                  </a:rPr>
                  <a:t>MP4Playback (QML type)</a:t>
                </a:r>
                <a:endParaRPr lang="en-US" sz="1200">
                  <a:effectLst/>
                  <a:latin typeface="Times New Roman"/>
                  <a:ea typeface="MS Mincho"/>
                </a:endParaRPr>
              </a:p>
            </p:txBody>
          </p:sp>
        </p:grpSp>
        <p:cxnSp>
          <p:nvCxnSpPr>
            <p:cNvPr id="9" name="Straight Arrow Connector 8"/>
            <p:cNvCxnSpPr/>
            <p:nvPr/>
          </p:nvCxnSpPr>
          <p:spPr>
            <a:xfrm>
              <a:off x="4835951" y="1781666"/>
              <a:ext cx="0" cy="263508"/>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0" name="Straight Arrow Connector 9"/>
            <p:cNvCxnSpPr/>
            <p:nvPr/>
          </p:nvCxnSpPr>
          <p:spPr>
            <a:xfrm>
              <a:off x="4835951" y="1131217"/>
              <a:ext cx="8889" cy="251444"/>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1" name="Straight Arrow Connector 10"/>
            <p:cNvCxnSpPr/>
            <p:nvPr/>
          </p:nvCxnSpPr>
          <p:spPr>
            <a:xfrm>
              <a:off x="4845377" y="2469823"/>
              <a:ext cx="0" cy="252714"/>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2" name="Straight Arrow Connector 11"/>
            <p:cNvCxnSpPr/>
            <p:nvPr/>
          </p:nvCxnSpPr>
          <p:spPr>
            <a:xfrm>
              <a:off x="4845377" y="3101419"/>
              <a:ext cx="0" cy="623530"/>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p:nvPr/>
          </p:nvCxnSpPr>
          <p:spPr>
            <a:xfrm>
              <a:off x="4845377" y="433633"/>
              <a:ext cx="0" cy="310495"/>
            </a:xfrm>
            <a:prstGeom prst="straightConnector1">
              <a:avLst/>
            </a:prstGeom>
            <a:ln w="15875">
              <a:solidFill>
                <a:schemeClr val="tx1"/>
              </a:solidFill>
              <a:headEnd type="arrow"/>
              <a:tailEnd type="arrow"/>
            </a:ln>
          </p:spPr>
          <p:style>
            <a:lnRef idx="1">
              <a:schemeClr val="accent1"/>
            </a:lnRef>
            <a:fillRef idx="0">
              <a:schemeClr val="accent1"/>
            </a:fillRef>
            <a:effectRef idx="0">
              <a:schemeClr val="accent1"/>
            </a:effectRef>
            <a:fontRef idx="minor">
              <a:schemeClr val="tx1"/>
            </a:fontRef>
          </p:style>
        </p:cxnSp>
      </p:grpSp>
      <p:sp>
        <p:nvSpPr>
          <p:cNvPr id="36" name="TextBox 1"/>
          <p:cNvSpPr txBox="1">
            <a:spLocks noChangeArrowheads="1"/>
          </p:cNvSpPr>
          <p:nvPr/>
        </p:nvSpPr>
        <p:spPr bwMode="auto">
          <a:xfrm>
            <a:off x="44704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RZ-G1_Doorphone_Quick_Start_Guide_v0.13.pdf</a:t>
            </a:r>
          </a:p>
        </p:txBody>
      </p:sp>
    </p:spTree>
    <p:extLst>
      <p:ext uri="{BB962C8B-B14F-4D97-AF65-F5344CB8AC3E}">
        <p14:creationId xmlns:p14="http://schemas.microsoft.com/office/powerpoint/2010/main" val="11742069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Qt5 Structure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201</a:t>
            </a:fld>
            <a:endParaRPr lang="de-DE" dirty="0"/>
          </a:p>
        </p:txBody>
      </p:sp>
      <p:sp>
        <p:nvSpPr>
          <p:cNvPr id="4" name="Content Placeholder 3"/>
          <p:cNvSpPr>
            <a:spLocks noGrp="1"/>
          </p:cNvSpPr>
          <p:nvPr>
            <p:ph idx="1"/>
          </p:nvPr>
        </p:nvSpPr>
        <p:spPr>
          <a:xfrm>
            <a:off x="1080000" y="1800000"/>
            <a:ext cx="9000000" cy="234744"/>
          </a:xfrm>
        </p:spPr>
        <p:txBody>
          <a:bodyPr/>
          <a:lstStyle/>
          <a:p>
            <a:pPr>
              <a:spcAft>
                <a:spcPts val="1200"/>
              </a:spcAft>
            </a:pPr>
            <a:r>
              <a:rPr lang="en-US" sz="1400" dirty="0" err="1">
                <a:cs typeface="Courier New" panose="02070309020205020404" pitchFamily="49" charset="0"/>
              </a:rPr>
              <a:t>Qt</a:t>
            </a:r>
            <a:r>
              <a:rPr lang="en-US" sz="1400" dirty="0">
                <a:cs typeface="Courier New" panose="02070309020205020404" pitchFamily="49" charset="0"/>
              </a:rPr>
              <a:t> Quick modules</a:t>
            </a:r>
          </a:p>
        </p:txBody>
      </p:sp>
      <p:pic>
        <p:nvPicPr>
          <p:cNvPr id="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981200"/>
            <a:ext cx="4399097" cy="433244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4419600" y="22908"/>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a:solidFill>
                  <a:schemeClr val="bg1">
                    <a:lumMod val="50000"/>
                  </a:schemeClr>
                </a:solidFill>
              </a:rPr>
              <a:t>https://wiki.qt.io/Qt_5_Structure</a:t>
            </a:r>
          </a:p>
        </p:txBody>
      </p:sp>
    </p:spTree>
    <p:extLst>
      <p:ext uri="{BB962C8B-B14F-4D97-AF65-F5344CB8AC3E}">
        <p14:creationId xmlns:p14="http://schemas.microsoft.com/office/powerpoint/2010/main" val="1704226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Qt5 Structure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202</a:t>
            </a:fld>
            <a:endParaRPr lang="de-DE" dirty="0"/>
          </a:p>
        </p:txBody>
      </p:sp>
      <p:sp>
        <p:nvSpPr>
          <p:cNvPr id="4" name="Content Placeholder 3"/>
          <p:cNvSpPr>
            <a:spLocks noGrp="1"/>
          </p:cNvSpPr>
          <p:nvPr>
            <p:ph idx="1"/>
          </p:nvPr>
        </p:nvSpPr>
        <p:spPr>
          <a:xfrm>
            <a:off x="1080000" y="1800000"/>
            <a:ext cx="9000000" cy="234744"/>
          </a:xfrm>
        </p:spPr>
        <p:txBody>
          <a:bodyPr/>
          <a:lstStyle/>
          <a:p>
            <a:pPr>
              <a:spcAft>
                <a:spcPts val="1200"/>
              </a:spcAft>
            </a:pPr>
            <a:r>
              <a:rPr lang="en-US" sz="1400" dirty="0">
                <a:cs typeface="Courier New" panose="02070309020205020404" pitchFamily="49" charset="0"/>
              </a:rPr>
              <a:t>Other modules (1/2)</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1801" y="2057400"/>
            <a:ext cx="3200400" cy="423650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4419600" y="22908"/>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a:solidFill>
                  <a:schemeClr val="bg1">
                    <a:lumMod val="50000"/>
                  </a:schemeClr>
                </a:solidFill>
              </a:rPr>
              <a:t>https://wiki.qt.io/Qt_5_Structure</a:t>
            </a:r>
          </a:p>
        </p:txBody>
      </p:sp>
    </p:spTree>
    <p:extLst>
      <p:ext uri="{BB962C8B-B14F-4D97-AF65-F5344CB8AC3E}">
        <p14:creationId xmlns:p14="http://schemas.microsoft.com/office/powerpoint/2010/main" val="3026808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Qt5 Structure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203</a:t>
            </a:fld>
            <a:endParaRPr lang="de-DE" dirty="0"/>
          </a:p>
        </p:txBody>
      </p:sp>
      <p:sp>
        <p:nvSpPr>
          <p:cNvPr id="4" name="Content Placeholder 3"/>
          <p:cNvSpPr>
            <a:spLocks noGrp="1"/>
          </p:cNvSpPr>
          <p:nvPr>
            <p:ph idx="1"/>
          </p:nvPr>
        </p:nvSpPr>
        <p:spPr>
          <a:xfrm>
            <a:off x="1080000" y="1800000"/>
            <a:ext cx="9000000" cy="234744"/>
          </a:xfrm>
        </p:spPr>
        <p:txBody>
          <a:bodyPr/>
          <a:lstStyle/>
          <a:p>
            <a:pPr>
              <a:spcAft>
                <a:spcPts val="1200"/>
              </a:spcAft>
            </a:pPr>
            <a:r>
              <a:rPr lang="en-US" sz="1400" dirty="0">
                <a:cs typeface="Courier New" panose="02070309020205020404" pitchFamily="49" charset="0"/>
              </a:rPr>
              <a:t>Other modules (2/2)</a:t>
            </a:r>
          </a:p>
        </p:txBody>
      </p:sp>
      <p:pic>
        <p:nvPicPr>
          <p:cNvPr id="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95600" y="1981201"/>
            <a:ext cx="3124200" cy="428157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p:cNvSpPr txBox="1">
            <a:spLocks noChangeArrowheads="1"/>
          </p:cNvSpPr>
          <p:nvPr/>
        </p:nvSpPr>
        <p:spPr bwMode="auto">
          <a:xfrm>
            <a:off x="4419600" y="22908"/>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a:solidFill>
                  <a:schemeClr val="bg1">
                    <a:lumMod val="50000"/>
                  </a:schemeClr>
                </a:solidFill>
              </a:rPr>
              <a:t>https://wiki.qt.io/Qt_5_Structure</a:t>
            </a:r>
          </a:p>
        </p:txBody>
      </p:sp>
    </p:spTree>
    <p:extLst>
      <p:ext uri="{BB962C8B-B14F-4D97-AF65-F5344CB8AC3E}">
        <p14:creationId xmlns:p14="http://schemas.microsoft.com/office/powerpoint/2010/main" val="37041268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 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204</a:t>
            </a:fld>
            <a:endParaRPr lang="de-DE" dirty="0"/>
          </a:p>
        </p:txBody>
      </p:sp>
      <p:sp>
        <p:nvSpPr>
          <p:cNvPr id="4" name="Content Placeholder 3"/>
          <p:cNvSpPr>
            <a:spLocks noGrp="1"/>
          </p:cNvSpPr>
          <p:nvPr>
            <p:ph idx="1"/>
          </p:nvPr>
        </p:nvSpPr>
        <p:spPr>
          <a:xfrm>
            <a:off x="1080000" y="1800000"/>
            <a:ext cx="9000000" cy="4402231"/>
          </a:xfrm>
        </p:spPr>
        <p:txBody>
          <a:bodyPr/>
          <a:lstStyle/>
          <a:p>
            <a:r>
              <a:rPr lang="en-US" sz="1400" dirty="0">
                <a:cs typeface="Courier New" panose="02070309020205020404" pitchFamily="49" charset="0"/>
              </a:rPr>
              <a:t>GUI: </a:t>
            </a:r>
            <a:r>
              <a:rPr lang="en-US" sz="1400" dirty="0"/>
              <a:t>OpenGL and </a:t>
            </a:r>
            <a:r>
              <a:rPr lang="en-US" sz="1400" dirty="0" err="1"/>
              <a:t>OpenGL|ES</a:t>
            </a:r>
            <a:r>
              <a:rPr lang="en-US" sz="1400" dirty="0"/>
              <a:t> 2.0 Integration</a:t>
            </a:r>
          </a:p>
          <a:p>
            <a:r>
              <a:rPr lang="en-US" sz="1400" dirty="0"/>
              <a:t>Performance measurement</a:t>
            </a:r>
          </a:p>
          <a:p>
            <a:pPr lvl="2"/>
            <a:r>
              <a:rPr lang="en-US" sz="1200" dirty="0" err="1"/>
              <a:t>CpuMonitor</a:t>
            </a:r>
            <a:r>
              <a:rPr lang="en-US" sz="1200" dirty="0"/>
              <a:t>: evaluate CPU load in system</a:t>
            </a:r>
          </a:p>
          <a:p>
            <a:pPr lvl="2"/>
            <a:r>
              <a:rPr lang="en-US" sz="1200" dirty="0" err="1"/>
              <a:t>MemMonitor</a:t>
            </a:r>
            <a:r>
              <a:rPr lang="en-US" sz="1200" dirty="0"/>
              <a:t>: evaluate memory usage in system</a:t>
            </a:r>
          </a:p>
          <a:p>
            <a:pPr lvl="2"/>
            <a:r>
              <a:rPr lang="en-US" sz="1200" dirty="0" err="1"/>
              <a:t>Axistat</a:t>
            </a:r>
            <a:r>
              <a:rPr lang="en-US" sz="1200" dirty="0"/>
              <a:t>: evaluate bus load in system (read/write bus load of GPU/CPU/whole system)</a:t>
            </a:r>
          </a:p>
          <a:p>
            <a:r>
              <a:rPr lang="en-US" sz="1400" dirty="0"/>
              <a:t>QML Applications:</a:t>
            </a:r>
          </a:p>
          <a:p>
            <a:pPr lvl="2"/>
            <a:r>
              <a:rPr lang="en-US" sz="1200" dirty="0"/>
              <a:t>Some defaults applications </a:t>
            </a:r>
            <a:r>
              <a:rPr lang="en-US" sz="1200"/>
              <a:t>in </a:t>
            </a:r>
            <a:r>
              <a:rPr lang="en-US" sz="1200" smtClean="0"/>
              <a:t>Qt5.6 </a:t>
            </a:r>
            <a:r>
              <a:rPr lang="en-US" sz="1200" dirty="0"/>
              <a:t>framework</a:t>
            </a:r>
          </a:p>
          <a:p>
            <a:pPr lvl="2"/>
            <a:r>
              <a:rPr lang="en-US" sz="1200" dirty="0" err="1">
                <a:cs typeface="Courier New" panose="02070309020205020404" pitchFamily="49" charset="0"/>
              </a:rPr>
              <a:t>Qt</a:t>
            </a:r>
            <a:r>
              <a:rPr lang="en-US" sz="1200" dirty="0">
                <a:cs typeface="Courier New" panose="02070309020205020404" pitchFamily="49" charset="0"/>
              </a:rPr>
              <a:t> everywhere/Cinematic experience/Launch</a:t>
            </a:r>
            <a:r>
              <a:rPr lang="en-US" sz="1200" dirty="0"/>
              <a:t> with </a:t>
            </a:r>
            <a:r>
              <a:rPr lang="en-US" sz="1200" dirty="0" err="1">
                <a:ea typeface="MS Mincho"/>
              </a:rPr>
              <a:t>qtvideorenderersink</a:t>
            </a:r>
            <a:r>
              <a:rPr lang="en-US" sz="1200" b="1" dirty="0">
                <a:ea typeface="MS Mincho"/>
              </a:rPr>
              <a:t> </a:t>
            </a:r>
            <a:r>
              <a:rPr lang="en-US" sz="1200" dirty="0"/>
              <a:t>display to achieve video playback and camera preview with Graphical effects (1 display @1280x720 – 30fps)</a:t>
            </a:r>
          </a:p>
          <a:p>
            <a:pPr lvl="2"/>
            <a:r>
              <a:rPr lang="en-US" sz="1200" dirty="0" err="1"/>
              <a:t>DoorPhone</a:t>
            </a:r>
            <a:endParaRPr lang="en-US" sz="1200" dirty="0"/>
          </a:p>
          <a:p>
            <a:pPr lvl="3"/>
            <a:r>
              <a:rPr lang="en-US" sz="1200" dirty="0"/>
              <a:t>With </a:t>
            </a:r>
            <a:r>
              <a:rPr lang="en-US" sz="1200" dirty="0" err="1"/>
              <a:t>waylandsink</a:t>
            </a:r>
            <a:r>
              <a:rPr lang="en-US" sz="1200" dirty="0"/>
              <a:t> display to achieve the maximum video playback performance (1 display @960x480 and 3 displays @320x240 – 30fps)</a:t>
            </a:r>
          </a:p>
          <a:p>
            <a:pPr lvl="3"/>
            <a:r>
              <a:rPr lang="en-US" sz="1200" dirty="0"/>
              <a:t>With some other modifications in the system to support touch screen, Wireless connection, </a:t>
            </a:r>
            <a:r>
              <a:rPr lang="en-US" sz="1200" dirty="0" err="1"/>
              <a:t>rtsp</a:t>
            </a:r>
            <a:r>
              <a:rPr lang="en-US" sz="1200" dirty="0"/>
              <a:t> streaming server, etc</a:t>
            </a:r>
            <a:r>
              <a:rPr lang="en-US" sz="1200" dirty="0" smtClean="0"/>
              <a:t>.</a:t>
            </a:r>
            <a:endParaRPr lang="en-US" sz="1200" dirty="0"/>
          </a:p>
        </p:txBody>
      </p:sp>
      <p:sp>
        <p:nvSpPr>
          <p:cNvPr id="5"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168698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RZ/G </a:t>
            </a:r>
            <a:r>
              <a:rPr lang="en-US" altLang="ja-JP" dirty="0" err="1"/>
              <a:t>Qt</a:t>
            </a:r>
            <a:r>
              <a:rPr lang="en-US" altLang="ja-JP" dirty="0"/>
              <a:t> – Multimedia handle with </a:t>
            </a:r>
            <a:r>
              <a:rPr lang="en-US" altLang="ja-JP" dirty="0" err="1"/>
              <a:t>waylandsink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205</a:t>
            </a:fld>
            <a:endParaRPr lang="de-DE" dirty="0"/>
          </a:p>
        </p:txBody>
      </p:sp>
      <p:sp>
        <p:nvSpPr>
          <p:cNvPr id="4" name="Content Placeholder 3"/>
          <p:cNvSpPr>
            <a:spLocks noGrp="1"/>
          </p:cNvSpPr>
          <p:nvPr>
            <p:ph idx="1"/>
          </p:nvPr>
        </p:nvSpPr>
        <p:spPr>
          <a:xfrm>
            <a:off x="1080000" y="1609725"/>
            <a:ext cx="9000000" cy="3416320"/>
          </a:xfrm>
        </p:spPr>
        <p:txBody>
          <a:bodyPr/>
          <a:lstStyle/>
          <a:p>
            <a:pPr>
              <a:lnSpc>
                <a:spcPct val="100000"/>
              </a:lnSpc>
              <a:spcAft>
                <a:spcPts val="600"/>
              </a:spcAft>
            </a:pPr>
            <a:r>
              <a:rPr lang="en-US" sz="1400" dirty="0" err="1">
                <a:cs typeface="Courier New" panose="02070309020205020404" pitchFamily="49" charset="0"/>
              </a:rPr>
              <a:t>VideoPlayback</a:t>
            </a:r>
            <a:r>
              <a:rPr lang="en-US" sz="1400" dirty="0">
                <a:cs typeface="Courier New" panose="02070309020205020404" pitchFamily="49" charset="0"/>
              </a:rPr>
              <a:t> multimedia service</a:t>
            </a:r>
          </a:p>
          <a:p>
            <a:pPr lvl="2">
              <a:lnSpc>
                <a:spcPct val="100000"/>
              </a:lnSpc>
              <a:spcAft>
                <a:spcPts val="600"/>
              </a:spcAft>
            </a:pPr>
            <a:r>
              <a:rPr lang="en-US" sz="1200" dirty="0">
                <a:cs typeface="Courier New" panose="02070309020205020404" pitchFamily="49" charset="0"/>
              </a:rPr>
              <a:t>Component</a:t>
            </a:r>
          </a:p>
          <a:p>
            <a:pPr lvl="3">
              <a:lnSpc>
                <a:spcPct val="100000"/>
              </a:lnSpc>
              <a:spcAft>
                <a:spcPts val="600"/>
              </a:spcAft>
            </a:pPr>
            <a:r>
              <a:rPr lang="en-US" sz="1200" dirty="0"/>
              <a:t>MP4Playback (QML type)</a:t>
            </a:r>
          </a:p>
          <a:p>
            <a:pPr lvl="4">
              <a:lnSpc>
                <a:spcPct val="100000"/>
              </a:lnSpc>
              <a:spcAft>
                <a:spcPts val="600"/>
              </a:spcAft>
            </a:pPr>
            <a:r>
              <a:rPr lang="en-US" sz="1200" dirty="0">
                <a:cs typeface="Courier New" panose="02070309020205020404" pitchFamily="49" charset="0"/>
              </a:rPr>
              <a:t>Registered name of this service, can be used in QML file.</a:t>
            </a:r>
          </a:p>
          <a:p>
            <a:pPr lvl="4">
              <a:lnSpc>
                <a:spcPct val="100000"/>
              </a:lnSpc>
              <a:spcAft>
                <a:spcPts val="600"/>
              </a:spcAft>
            </a:pPr>
            <a:r>
              <a:rPr lang="en-US" sz="1200" dirty="0">
                <a:cs typeface="Courier New" panose="02070309020205020404" pitchFamily="49" charset="0"/>
              </a:rPr>
              <a:t>Register in </a:t>
            </a:r>
            <a:r>
              <a:rPr lang="en-US" sz="1200" dirty="0" err="1">
                <a:cs typeface="Courier New" panose="02070309020205020404" pitchFamily="49" charset="0"/>
              </a:rPr>
              <a:t>qtmultimedia</a:t>
            </a:r>
            <a:r>
              <a:rPr lang="en-US" sz="1200" dirty="0">
                <a:cs typeface="Courier New" panose="02070309020205020404" pitchFamily="49" charset="0"/>
              </a:rPr>
              <a:t>/</a:t>
            </a:r>
            <a:r>
              <a:rPr lang="en-US" sz="1200" dirty="0" err="1">
                <a:cs typeface="Courier New" panose="02070309020205020404" pitchFamily="49" charset="0"/>
              </a:rPr>
              <a:t>src</a:t>
            </a:r>
            <a:r>
              <a:rPr lang="en-US" sz="1200" dirty="0">
                <a:cs typeface="Courier New" panose="02070309020205020404" pitchFamily="49" charset="0"/>
              </a:rPr>
              <a:t>/imports/multimedia/multimedia.cpp</a:t>
            </a:r>
          </a:p>
          <a:p>
            <a:pPr lvl="3">
              <a:lnSpc>
                <a:spcPct val="100000"/>
              </a:lnSpc>
              <a:spcAft>
                <a:spcPts val="600"/>
              </a:spcAft>
            </a:pPr>
            <a:r>
              <a:rPr lang="en-US" sz="1200" dirty="0"/>
              <a:t>QDeclarativeMP4Playback</a:t>
            </a:r>
          </a:p>
          <a:p>
            <a:pPr lvl="4">
              <a:lnSpc>
                <a:spcPct val="100000"/>
              </a:lnSpc>
              <a:spcAft>
                <a:spcPts val="600"/>
              </a:spcAft>
            </a:pPr>
            <a:r>
              <a:rPr lang="en-US" sz="1200" dirty="0"/>
              <a:t>wrapper layer for register</a:t>
            </a:r>
          </a:p>
          <a:p>
            <a:pPr lvl="4">
              <a:lnSpc>
                <a:spcPct val="100000"/>
              </a:lnSpc>
              <a:spcAft>
                <a:spcPts val="600"/>
              </a:spcAft>
            </a:pPr>
            <a:r>
              <a:rPr lang="en-US" sz="1200" dirty="0"/>
              <a:t>Source </a:t>
            </a:r>
            <a:r>
              <a:rPr lang="en-US" sz="1200" dirty="0" smtClean="0"/>
              <a:t>code</a:t>
            </a:r>
          </a:p>
          <a:p>
            <a:pPr lvl="4">
              <a:lnSpc>
                <a:spcPct val="100000"/>
              </a:lnSpc>
              <a:spcAft>
                <a:spcPts val="600"/>
              </a:spcAft>
            </a:pPr>
            <a:endParaRPr lang="en-US" sz="1200" dirty="0" smtClean="0"/>
          </a:p>
          <a:p>
            <a:pPr lvl="4">
              <a:lnSpc>
                <a:spcPct val="100000"/>
              </a:lnSpc>
              <a:spcAft>
                <a:spcPts val="600"/>
              </a:spcAft>
            </a:pPr>
            <a:endParaRPr lang="en-US" dirty="0"/>
          </a:p>
          <a:p>
            <a:pPr lvl="3">
              <a:lnSpc>
                <a:spcPct val="100000"/>
              </a:lnSpc>
              <a:spcAft>
                <a:spcPts val="600"/>
              </a:spcAft>
            </a:pPr>
            <a:r>
              <a:rPr lang="en-US" sz="1200" dirty="0"/>
              <a:t>QMP4Playback</a:t>
            </a:r>
          </a:p>
          <a:p>
            <a:pPr lvl="4">
              <a:lnSpc>
                <a:spcPct val="100000"/>
              </a:lnSpc>
              <a:spcAft>
                <a:spcPts val="600"/>
              </a:spcAft>
            </a:pPr>
            <a:r>
              <a:rPr lang="en-US" sz="1200" dirty="0"/>
              <a:t>main class of this service</a:t>
            </a:r>
          </a:p>
          <a:p>
            <a:pPr lvl="4">
              <a:lnSpc>
                <a:spcPct val="100000"/>
              </a:lnSpc>
              <a:spcAft>
                <a:spcPts val="600"/>
              </a:spcAft>
            </a:pPr>
            <a:r>
              <a:rPr lang="en-US" sz="1200" dirty="0"/>
              <a:t>Source </a:t>
            </a:r>
            <a:r>
              <a:rPr lang="en-US" sz="1200" dirty="0" smtClean="0"/>
              <a:t>code</a:t>
            </a:r>
            <a:endParaRPr lang="en-US" sz="1200" dirty="0"/>
          </a:p>
        </p:txBody>
      </p:sp>
      <p:sp>
        <p:nvSpPr>
          <p:cNvPr id="5" name="Rectangle 4"/>
          <p:cNvSpPr/>
          <p:nvPr/>
        </p:nvSpPr>
        <p:spPr>
          <a:xfrm>
            <a:off x="1782559" y="3685733"/>
            <a:ext cx="7209041" cy="50526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/imports/multimedia/qdeclarativeMP4Playback.cpp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/imports/multimedia/qdeclarativeMP4Playback_p.h</a:t>
            </a:r>
          </a:p>
        </p:txBody>
      </p:sp>
      <p:sp>
        <p:nvSpPr>
          <p:cNvPr id="6" name="Rectangle 5"/>
          <p:cNvSpPr/>
          <p:nvPr/>
        </p:nvSpPr>
        <p:spPr>
          <a:xfrm>
            <a:off x="1763509" y="4991636"/>
            <a:ext cx="7209040" cy="1323439"/>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/include/</a:t>
            </a: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/qMP4Playback.h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/multimedia/playback/qMP4Playback.cpp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/multimedia/playback/qMP4Playback.h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/include/</a:t>
            </a: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/qMP4Playbackcontrol.h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/multimedia/controls/qMP4Playbackcontrol.cpp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/multimedia/controls/qMP4Playbackcontrol.h</a:t>
            </a:r>
          </a:p>
        </p:txBody>
      </p:sp>
      <p:sp>
        <p:nvSpPr>
          <p:cNvPr id="7" name="TextBox 1"/>
          <p:cNvSpPr txBox="1">
            <a:spLocks noChangeArrowheads="1"/>
          </p:cNvSpPr>
          <p:nvPr/>
        </p:nvSpPr>
        <p:spPr bwMode="auto">
          <a:xfrm>
            <a:off x="44704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RZ-G1_Doorphone_Quick_Start_Guide_v0.13.pdf</a:t>
            </a:r>
          </a:p>
        </p:txBody>
      </p:sp>
    </p:spTree>
    <p:extLst>
      <p:ext uri="{BB962C8B-B14F-4D97-AF65-F5344CB8AC3E}">
        <p14:creationId xmlns:p14="http://schemas.microsoft.com/office/powerpoint/2010/main" val="1925634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RZ/G </a:t>
            </a:r>
            <a:r>
              <a:rPr lang="en-US" altLang="ja-JP" dirty="0" err="1"/>
              <a:t>Qt</a:t>
            </a:r>
            <a:r>
              <a:rPr lang="en-US" altLang="ja-JP" dirty="0"/>
              <a:t> – Multimedia handle with </a:t>
            </a:r>
            <a:r>
              <a:rPr lang="en-US" altLang="ja-JP" dirty="0" err="1"/>
              <a:t>waylandsink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206</a:t>
            </a:fld>
            <a:endParaRPr lang="de-DE" dirty="0"/>
          </a:p>
        </p:txBody>
      </p:sp>
      <p:sp>
        <p:nvSpPr>
          <p:cNvPr id="4" name="Content Placeholder 3"/>
          <p:cNvSpPr>
            <a:spLocks noGrp="1"/>
          </p:cNvSpPr>
          <p:nvPr>
            <p:ph idx="1"/>
          </p:nvPr>
        </p:nvSpPr>
        <p:spPr>
          <a:xfrm>
            <a:off x="1080000" y="1800000"/>
            <a:ext cx="9000000" cy="4293483"/>
          </a:xfrm>
        </p:spPr>
        <p:txBody>
          <a:bodyPr/>
          <a:lstStyle/>
          <a:p>
            <a:pPr>
              <a:lnSpc>
                <a:spcPct val="100000"/>
              </a:lnSpc>
              <a:spcAft>
                <a:spcPts val="600"/>
              </a:spcAft>
            </a:pPr>
            <a:r>
              <a:rPr lang="en-US" sz="1400" dirty="0" err="1">
                <a:cs typeface="Courier New" panose="02070309020205020404" pitchFamily="49" charset="0"/>
              </a:rPr>
              <a:t>VideoPlayback</a:t>
            </a:r>
            <a:r>
              <a:rPr lang="en-US" sz="1400" dirty="0">
                <a:cs typeface="Courier New" panose="02070309020205020404" pitchFamily="49" charset="0"/>
              </a:rPr>
              <a:t> multimedia service</a:t>
            </a:r>
          </a:p>
          <a:p>
            <a:pPr lvl="2">
              <a:lnSpc>
                <a:spcPct val="100000"/>
              </a:lnSpc>
              <a:spcAft>
                <a:spcPts val="600"/>
              </a:spcAft>
            </a:pPr>
            <a:r>
              <a:rPr lang="en-US" sz="1200" dirty="0">
                <a:cs typeface="Courier New" panose="02070309020205020404" pitchFamily="49" charset="0"/>
              </a:rPr>
              <a:t>Component</a:t>
            </a:r>
          </a:p>
          <a:p>
            <a:pPr lvl="3">
              <a:lnSpc>
                <a:spcPct val="100000"/>
              </a:lnSpc>
              <a:spcAft>
                <a:spcPts val="600"/>
              </a:spcAft>
            </a:pPr>
            <a:r>
              <a:rPr lang="en-US" sz="1200" dirty="0"/>
              <a:t>MP4Playback</a:t>
            </a:r>
          </a:p>
          <a:p>
            <a:pPr lvl="4">
              <a:lnSpc>
                <a:spcPct val="100000"/>
              </a:lnSpc>
              <a:spcAft>
                <a:spcPts val="600"/>
              </a:spcAft>
            </a:pPr>
            <a:r>
              <a:rPr lang="en-US" sz="1200" dirty="0" err="1"/>
              <a:t>gstreamer</a:t>
            </a:r>
            <a:r>
              <a:rPr lang="en-US" sz="1200" dirty="0"/>
              <a:t> plugin of this service, directly control </a:t>
            </a:r>
            <a:r>
              <a:rPr lang="en-US" sz="1200" dirty="0" err="1"/>
              <a:t>GStreamer</a:t>
            </a:r>
            <a:endParaRPr lang="en-US" sz="1200" dirty="0"/>
          </a:p>
          <a:p>
            <a:pPr lvl="4">
              <a:lnSpc>
                <a:spcPct val="100000"/>
              </a:lnSpc>
              <a:spcAft>
                <a:spcPts val="600"/>
              </a:spcAft>
            </a:pPr>
            <a:r>
              <a:rPr lang="en-US" sz="1200" dirty="0"/>
              <a:t>Source code:</a:t>
            </a:r>
          </a:p>
          <a:p>
            <a:pPr lvl="4">
              <a:lnSpc>
                <a:spcPct val="100000"/>
              </a:lnSpc>
              <a:spcAft>
                <a:spcPts val="600"/>
              </a:spcAft>
            </a:pPr>
            <a:endParaRPr lang="en-US" sz="1200" dirty="0"/>
          </a:p>
          <a:p>
            <a:pPr lvl="2">
              <a:lnSpc>
                <a:spcPct val="100000"/>
              </a:lnSpc>
              <a:spcAft>
                <a:spcPts val="600"/>
              </a:spcAft>
            </a:pPr>
            <a:endParaRPr lang="en-US" sz="1400" dirty="0" smtClean="0">
              <a:cs typeface="Courier New" panose="02070309020205020404" pitchFamily="49" charset="0"/>
            </a:endParaRPr>
          </a:p>
          <a:p>
            <a:pPr lvl="2">
              <a:lnSpc>
                <a:spcPct val="100000"/>
              </a:lnSpc>
              <a:spcAft>
                <a:spcPts val="600"/>
              </a:spcAft>
            </a:pPr>
            <a:endParaRPr lang="en-US" sz="1400" dirty="0">
              <a:cs typeface="Courier New" panose="02070309020205020404" pitchFamily="49" charset="0"/>
            </a:endParaRPr>
          </a:p>
          <a:p>
            <a:pPr lvl="2">
              <a:lnSpc>
                <a:spcPct val="100000"/>
              </a:lnSpc>
              <a:spcAft>
                <a:spcPts val="600"/>
              </a:spcAft>
            </a:pPr>
            <a:endParaRPr lang="en-US" sz="1400" dirty="0" smtClean="0">
              <a:cs typeface="Courier New" panose="02070309020205020404" pitchFamily="49" charset="0"/>
            </a:endParaRPr>
          </a:p>
          <a:p>
            <a:pPr lvl="2">
              <a:lnSpc>
                <a:spcPct val="100000"/>
              </a:lnSpc>
              <a:spcAft>
                <a:spcPts val="600"/>
              </a:spcAft>
            </a:pPr>
            <a:endParaRPr lang="en-US" sz="1400" dirty="0">
              <a:cs typeface="Courier New" panose="02070309020205020404" pitchFamily="49" charset="0"/>
            </a:endParaRPr>
          </a:p>
          <a:p>
            <a:pPr lvl="2">
              <a:lnSpc>
                <a:spcPct val="100000"/>
              </a:lnSpc>
              <a:spcAft>
                <a:spcPts val="600"/>
              </a:spcAft>
            </a:pPr>
            <a:endParaRPr lang="en-US" sz="1400" dirty="0">
              <a:cs typeface="Courier New" panose="02070309020205020404" pitchFamily="49" charset="0"/>
            </a:endParaRPr>
          </a:p>
          <a:p>
            <a:pPr lvl="2">
              <a:lnSpc>
                <a:spcPct val="100000"/>
              </a:lnSpc>
              <a:spcAft>
                <a:spcPts val="600"/>
              </a:spcAft>
            </a:pPr>
            <a:r>
              <a:rPr lang="en-US" sz="1200" dirty="0">
                <a:cs typeface="Courier New" panose="02070309020205020404" pitchFamily="49" charset="0"/>
              </a:rPr>
              <a:t>Usage</a:t>
            </a:r>
          </a:p>
          <a:p>
            <a:pPr lvl="3">
              <a:lnSpc>
                <a:spcPct val="100000"/>
              </a:lnSpc>
              <a:spcAft>
                <a:spcPts val="600"/>
              </a:spcAft>
            </a:pPr>
            <a:r>
              <a:rPr lang="en-US" sz="1200" dirty="0"/>
              <a:t>Mandatory properties</a:t>
            </a:r>
          </a:p>
          <a:p>
            <a:pPr lvl="4">
              <a:lnSpc>
                <a:spcPct val="100000"/>
              </a:lnSpc>
              <a:spcAft>
                <a:spcPts val="600"/>
              </a:spcAft>
            </a:pPr>
            <a:r>
              <a:rPr lang="en-US" sz="1200" dirty="0"/>
              <a:t>source: location of video file</a:t>
            </a:r>
          </a:p>
          <a:p>
            <a:pPr lvl="3">
              <a:lnSpc>
                <a:spcPct val="100000"/>
              </a:lnSpc>
              <a:spcAft>
                <a:spcPts val="600"/>
              </a:spcAft>
            </a:pPr>
            <a:r>
              <a:rPr lang="en-US" sz="1200" dirty="0"/>
              <a:t>Optional properties</a:t>
            </a:r>
          </a:p>
          <a:p>
            <a:pPr lvl="4">
              <a:lnSpc>
                <a:spcPct val="100000"/>
              </a:lnSpc>
              <a:spcAft>
                <a:spcPts val="600"/>
              </a:spcAft>
            </a:pPr>
            <a:r>
              <a:rPr lang="en-US" sz="1200" dirty="0"/>
              <a:t>loop: Enable or Disable repeated playback. Default is false.</a:t>
            </a:r>
          </a:p>
        </p:txBody>
      </p:sp>
      <p:sp>
        <p:nvSpPr>
          <p:cNvPr id="5" name="Rectangle 4"/>
          <p:cNvSpPr/>
          <p:nvPr/>
        </p:nvSpPr>
        <p:spPr>
          <a:xfrm>
            <a:off x="1784583" y="3066792"/>
            <a:ext cx="8578617" cy="1733808"/>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/MP4Playback/qgstreamerMP4Playbackcontrol.cpp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/MP4Playback/qgstreamerMP4Playbackcontrol.h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/MP4Playback/qgstreamerMP4Playbackservice.cpp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/MP4Playback/qgstreamerMP4Playbackservice.h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/MP4Playback/qgstreamerMP4Playbackserviceplugin.cpp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/MP4Playback/qgstreamerMP4Playbackserviceplugin.h</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/MP4Playback/qgstreamerMP4Playbacksession.cpp</a:t>
            </a:r>
          </a:p>
          <a:p>
            <a:pPr>
              <a:lnSpc>
                <a:spcPts val="1600"/>
              </a:lnSpc>
            </a:pPr>
            <a:r>
              <a:rPr lang="en-US" sz="1300" dirty="0" err="1">
                <a:solidFill>
                  <a:schemeClr val="tx1"/>
                </a:solidFill>
                <a:latin typeface="Courier New" panose="02070309020205020404" pitchFamily="49" charset="0"/>
                <a:cs typeface="Courier New" panose="02070309020205020404" pitchFamily="49" charset="0"/>
              </a:rPr>
              <a:t>qtmultimedia</a:t>
            </a:r>
            <a:r>
              <a:rPr lang="en-US" sz="1300" dirty="0">
                <a:solidFill>
                  <a:schemeClr val="tx1"/>
                </a:solidFill>
                <a:latin typeface="Courier New" panose="02070309020205020404" pitchFamily="49" charset="0"/>
                <a:cs typeface="Courier New" panose="02070309020205020404" pitchFamily="49" charset="0"/>
              </a:rPr>
              <a:t>/</a:t>
            </a:r>
            <a:r>
              <a:rPr lang="en-US" sz="1300" dirty="0" err="1">
                <a:solidFill>
                  <a:schemeClr val="tx1"/>
                </a:solidFill>
                <a:latin typeface="Courier New" panose="02070309020205020404" pitchFamily="49" charset="0"/>
                <a:cs typeface="Courier New" panose="02070309020205020404" pitchFamily="49" charset="0"/>
              </a:rPr>
              <a:t>src</a:t>
            </a:r>
            <a:r>
              <a:rPr lang="en-US" sz="1300" dirty="0">
                <a:solidFill>
                  <a:schemeClr val="tx1"/>
                </a:solidFill>
                <a:latin typeface="Courier New" panose="02070309020205020404" pitchFamily="49" charset="0"/>
                <a:cs typeface="Courier New" panose="02070309020205020404" pitchFamily="49" charset="0"/>
              </a:rPr>
              <a:t>/plugins/</a:t>
            </a:r>
            <a:r>
              <a:rPr lang="en-US" sz="1300" dirty="0" err="1">
                <a:solidFill>
                  <a:schemeClr val="tx1"/>
                </a:solidFill>
                <a:latin typeface="Courier New" panose="02070309020205020404" pitchFamily="49" charset="0"/>
                <a:cs typeface="Courier New" panose="02070309020205020404" pitchFamily="49" charset="0"/>
              </a:rPr>
              <a:t>gstreamer</a:t>
            </a:r>
            <a:r>
              <a:rPr lang="en-US" sz="1300" dirty="0">
                <a:solidFill>
                  <a:schemeClr val="tx1"/>
                </a:solidFill>
                <a:latin typeface="Courier New" panose="02070309020205020404" pitchFamily="49" charset="0"/>
                <a:cs typeface="Courier New" panose="02070309020205020404" pitchFamily="49" charset="0"/>
              </a:rPr>
              <a:t>/MP4Playback/qgstreamerMP4Playbacksession.h</a:t>
            </a:r>
          </a:p>
        </p:txBody>
      </p:sp>
      <p:sp>
        <p:nvSpPr>
          <p:cNvPr id="6" name="TextBox 1"/>
          <p:cNvSpPr txBox="1">
            <a:spLocks noChangeArrowheads="1"/>
          </p:cNvSpPr>
          <p:nvPr/>
        </p:nvSpPr>
        <p:spPr bwMode="auto">
          <a:xfrm>
            <a:off x="44704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RZ-G1_Doorphone_Quick_Start_Guide_v0.13.pdf</a:t>
            </a:r>
          </a:p>
        </p:txBody>
      </p:sp>
    </p:spTree>
    <p:extLst>
      <p:ext uri="{BB962C8B-B14F-4D97-AF65-F5344CB8AC3E}">
        <p14:creationId xmlns:p14="http://schemas.microsoft.com/office/powerpoint/2010/main" val="19864693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RZ/G </a:t>
            </a:r>
            <a:r>
              <a:rPr lang="en-US" altLang="ja-JP" dirty="0" err="1"/>
              <a:t>Qt</a:t>
            </a:r>
            <a:r>
              <a:rPr lang="en-US" altLang="ja-JP" dirty="0"/>
              <a:t> – Multimedia handle with </a:t>
            </a:r>
            <a:r>
              <a:rPr lang="en-US" altLang="ja-JP" dirty="0" err="1"/>
              <a:t>waylandsink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207</a:t>
            </a:fld>
            <a:endParaRPr lang="de-DE" dirty="0"/>
          </a:p>
        </p:txBody>
      </p:sp>
      <p:sp>
        <p:nvSpPr>
          <p:cNvPr id="4" name="Content Placeholder 3"/>
          <p:cNvSpPr>
            <a:spLocks noGrp="1"/>
          </p:cNvSpPr>
          <p:nvPr>
            <p:ph idx="1"/>
          </p:nvPr>
        </p:nvSpPr>
        <p:spPr>
          <a:xfrm>
            <a:off x="1080000" y="1800000"/>
            <a:ext cx="9000000" cy="1703030"/>
          </a:xfrm>
        </p:spPr>
        <p:txBody>
          <a:bodyPr/>
          <a:lstStyle/>
          <a:p>
            <a:pPr>
              <a:lnSpc>
                <a:spcPct val="100000"/>
              </a:lnSpc>
              <a:spcAft>
                <a:spcPts val="1200"/>
              </a:spcAft>
            </a:pPr>
            <a:r>
              <a:rPr lang="en-US" sz="1400" dirty="0" err="1">
                <a:cs typeface="Courier New" panose="02070309020205020404" pitchFamily="49" charset="0"/>
              </a:rPr>
              <a:t>VideoPlayback</a:t>
            </a:r>
            <a:r>
              <a:rPr lang="en-US" sz="1400" dirty="0">
                <a:cs typeface="Courier New" panose="02070309020205020404" pitchFamily="49" charset="0"/>
              </a:rPr>
              <a:t> multimedia service</a:t>
            </a:r>
          </a:p>
          <a:p>
            <a:pPr lvl="2">
              <a:lnSpc>
                <a:spcPct val="100000"/>
              </a:lnSpc>
            </a:pPr>
            <a:r>
              <a:rPr lang="en-US" sz="1200" dirty="0" err="1">
                <a:cs typeface="Courier New" panose="02070309020205020404" pitchFamily="49" charset="0"/>
              </a:rPr>
              <a:t>GStreamer</a:t>
            </a:r>
            <a:r>
              <a:rPr lang="en-US" sz="1200" dirty="0">
                <a:cs typeface="Courier New" panose="02070309020205020404" pitchFamily="49" charset="0"/>
              </a:rPr>
              <a:t> implementation</a:t>
            </a:r>
          </a:p>
          <a:p>
            <a:pPr lvl="3">
              <a:lnSpc>
                <a:spcPct val="100000"/>
              </a:lnSpc>
            </a:pPr>
            <a:r>
              <a:rPr lang="en-US" sz="1200" dirty="0" err="1">
                <a:cs typeface="Courier New" panose="02070309020205020404" pitchFamily="49" charset="0"/>
              </a:rPr>
              <a:t>filesrc</a:t>
            </a:r>
            <a:r>
              <a:rPr lang="en-US" sz="1200" dirty="0">
                <a:cs typeface="Courier New" panose="02070309020205020404" pitchFamily="49" charset="0"/>
              </a:rPr>
              <a:t>: Read file from disk</a:t>
            </a:r>
          </a:p>
          <a:p>
            <a:pPr lvl="3">
              <a:lnSpc>
                <a:spcPct val="100000"/>
              </a:lnSpc>
            </a:pPr>
            <a:r>
              <a:rPr lang="en-US" sz="1200" dirty="0" err="1">
                <a:cs typeface="Courier New" panose="02070309020205020404" pitchFamily="49" charset="0"/>
              </a:rPr>
              <a:t>qtdemux</a:t>
            </a:r>
            <a:r>
              <a:rPr lang="en-US" sz="1200" dirty="0">
                <a:cs typeface="Courier New" panose="02070309020205020404" pitchFamily="49" charset="0"/>
              </a:rPr>
              <a:t>: </a:t>
            </a:r>
            <a:r>
              <a:rPr lang="en-US" sz="1200" dirty="0" err="1">
                <a:cs typeface="Courier New" panose="02070309020205020404" pitchFamily="49" charset="0"/>
              </a:rPr>
              <a:t>Demux</a:t>
            </a:r>
            <a:r>
              <a:rPr lang="en-US" sz="1200" dirty="0">
                <a:cs typeface="Courier New" panose="02070309020205020404" pitchFamily="49" charset="0"/>
              </a:rPr>
              <a:t> a mp4 file</a:t>
            </a:r>
          </a:p>
          <a:p>
            <a:pPr lvl="3">
              <a:lnSpc>
                <a:spcPct val="100000"/>
              </a:lnSpc>
            </a:pPr>
            <a:r>
              <a:rPr lang="en-US" sz="1200" dirty="0">
                <a:cs typeface="Courier New" panose="02070309020205020404" pitchFamily="49" charset="0"/>
              </a:rPr>
              <a:t>omxh264dec: Decode H264 stream by hardware without copying</a:t>
            </a:r>
          </a:p>
          <a:p>
            <a:pPr lvl="3">
              <a:lnSpc>
                <a:spcPct val="100000"/>
              </a:lnSpc>
            </a:pPr>
            <a:r>
              <a:rPr lang="en-US" sz="1200" dirty="0" err="1">
                <a:cs typeface="Courier New" panose="02070309020205020404" pitchFamily="49" charset="0"/>
              </a:rPr>
              <a:t>waylandsink</a:t>
            </a:r>
            <a:r>
              <a:rPr lang="en-US" sz="1200" dirty="0">
                <a:cs typeface="Courier New" panose="02070309020205020404" pitchFamily="49" charset="0"/>
              </a:rPr>
              <a:t>: Display video to Wayland screen without copying</a:t>
            </a:r>
          </a:p>
        </p:txBody>
      </p:sp>
      <p:grpSp>
        <p:nvGrpSpPr>
          <p:cNvPr id="5" name="Group 4"/>
          <p:cNvGrpSpPr/>
          <p:nvPr/>
        </p:nvGrpSpPr>
        <p:grpSpPr>
          <a:xfrm>
            <a:off x="1719996" y="3457575"/>
            <a:ext cx="5679440" cy="2779802"/>
            <a:chOff x="0" y="0"/>
            <a:chExt cx="5680338" cy="2902446"/>
          </a:xfrm>
        </p:grpSpPr>
        <p:grpSp>
          <p:nvGrpSpPr>
            <p:cNvPr id="6" name="Group 5"/>
            <p:cNvGrpSpPr/>
            <p:nvPr/>
          </p:nvGrpSpPr>
          <p:grpSpPr>
            <a:xfrm>
              <a:off x="820011" y="377542"/>
              <a:ext cx="4023358" cy="532147"/>
              <a:chOff x="0" y="-17"/>
              <a:chExt cx="4026177" cy="534430"/>
            </a:xfrm>
          </p:grpSpPr>
          <p:sp>
            <p:nvSpPr>
              <p:cNvPr id="22" name="AutoShape 4"/>
              <p:cNvSpPr>
                <a:spLocks noChangeArrowheads="1"/>
              </p:cNvSpPr>
              <p:nvPr/>
            </p:nvSpPr>
            <p:spPr bwMode="auto">
              <a:xfrm>
                <a:off x="0" y="18854"/>
                <a:ext cx="736930"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lvl="0" indent="0" algn="ctr" defTabSz="914400" eaLnBrk="1" fontAlgn="base" latinLnBrk="0" hangingPunct="1">
                  <a:lnSpc>
                    <a:spcPts val="16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FF"/>
                    </a:solidFill>
                    <a:effectLst/>
                    <a:uLnTx/>
                    <a:uFillTx/>
                    <a:latin typeface="Arial"/>
                    <a:ea typeface="MS Mincho"/>
                    <a:cs typeface="Times New Roman"/>
                  </a:rPr>
                  <a:t>filesrc</a:t>
                </a:r>
                <a:endParaRPr kumimoji="0" lang="en-US" sz="1200" b="0" i="0" u="none" strike="noStrike" kern="0" cap="none" spc="0" normalizeH="0" baseline="0" noProof="0" dirty="0">
                  <a:ln>
                    <a:noFill/>
                  </a:ln>
                  <a:solidFill>
                    <a:sysClr val="windowText" lastClr="000000"/>
                  </a:solidFill>
                  <a:effectLst/>
                  <a:uLnTx/>
                  <a:uFillTx/>
                  <a:latin typeface="Times New Roman"/>
                  <a:ea typeface="MS Mincho"/>
                </a:endParaRPr>
              </a:p>
            </p:txBody>
          </p:sp>
          <p:sp>
            <p:nvSpPr>
              <p:cNvPr id="23" name="AutoShape 5"/>
              <p:cNvSpPr>
                <a:spLocks noChangeArrowheads="1"/>
              </p:cNvSpPr>
              <p:nvPr/>
            </p:nvSpPr>
            <p:spPr bwMode="auto">
              <a:xfrm>
                <a:off x="2036190" y="0"/>
                <a:ext cx="821575"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lvl="0" indent="0" algn="ctr" defTabSz="914400" eaLnBrk="1" fontAlgn="base" latinLnBrk="0" hangingPunct="1">
                  <a:lnSpc>
                    <a:spcPts val="1600"/>
                  </a:lnSpc>
                  <a:spcBef>
                    <a:spcPts val="0"/>
                  </a:spcBef>
                  <a:spcAft>
                    <a:spcPts val="0"/>
                  </a:spcAft>
                  <a:buClrTx/>
                  <a:buSzTx/>
                  <a:buFontTx/>
                  <a:buNone/>
                  <a:tabLst/>
                  <a:defRPr/>
                </a:pPr>
                <a:r>
                  <a:rPr kumimoji="0" lang="en-US" sz="1200" b="0" i="1" u="none" strike="noStrike" kern="1200" cap="none" spc="0" normalizeH="0" baseline="0" noProof="0" dirty="0">
                    <a:ln>
                      <a:noFill/>
                    </a:ln>
                    <a:solidFill>
                      <a:srgbClr val="0000FF"/>
                    </a:solidFill>
                    <a:effectLst/>
                    <a:uLnTx/>
                    <a:uFillTx/>
                    <a:latin typeface="Arial"/>
                    <a:ea typeface="MS Mincho"/>
                    <a:cs typeface="Times New Roman"/>
                  </a:rPr>
                  <a:t>omxh264dec</a:t>
                </a:r>
                <a:endParaRPr kumimoji="0" lang="en-US" sz="1200" b="0" i="0" u="none" strike="noStrike" kern="0" cap="none" spc="0" normalizeH="0" baseline="0" noProof="0" dirty="0">
                  <a:ln>
                    <a:noFill/>
                  </a:ln>
                  <a:solidFill>
                    <a:sysClr val="windowText" lastClr="000000"/>
                  </a:solidFill>
                  <a:effectLst/>
                  <a:uLnTx/>
                  <a:uFillTx/>
                  <a:latin typeface="Times New Roman"/>
                  <a:ea typeface="MS Mincho"/>
                </a:endParaRPr>
              </a:p>
            </p:txBody>
          </p:sp>
          <p:cxnSp>
            <p:nvCxnSpPr>
              <p:cNvPr id="24" name="直線コネクタ 70"/>
              <p:cNvCxnSpPr/>
              <p:nvPr/>
            </p:nvCxnSpPr>
            <p:spPr bwMode="auto">
              <a:xfrm flipH="1">
                <a:off x="735291" y="207390"/>
                <a:ext cx="216609" cy="0"/>
              </a:xfrm>
              <a:prstGeom prst="line">
                <a:avLst/>
              </a:prstGeom>
              <a:noFill/>
              <a:ln w="38100" cap="flat" cmpd="sng" algn="ctr">
                <a:solidFill>
                  <a:sysClr val="windowText" lastClr="000000"/>
                </a:solidFill>
                <a:prstDash val="solid"/>
              </a:ln>
              <a:effectLst/>
            </p:spPr>
          </p:cxnSp>
          <p:sp>
            <p:nvSpPr>
              <p:cNvPr id="25" name="AutoShape 4"/>
              <p:cNvSpPr>
                <a:spLocks noChangeArrowheads="1"/>
              </p:cNvSpPr>
              <p:nvPr/>
            </p:nvSpPr>
            <p:spPr bwMode="auto">
              <a:xfrm>
                <a:off x="952107" y="18854"/>
                <a:ext cx="878398"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90000" tIns="45000" rIns="90000" bIns="45000" anchor="ctr"/>
              <a:lstStyle/>
              <a:p>
                <a:pPr marL="0" marR="0" lvl="0" indent="0" algn="ctr" defTabSz="914400" eaLnBrk="1" fontAlgn="base" latinLnBrk="0" hangingPunct="1">
                  <a:lnSpc>
                    <a:spcPts val="1600"/>
                  </a:lnSpc>
                  <a:spcBef>
                    <a:spcPts val="0"/>
                  </a:spcBef>
                  <a:spcAft>
                    <a:spcPts val="0"/>
                  </a:spcAft>
                  <a:buClrTx/>
                  <a:buSzTx/>
                  <a:buFontTx/>
                  <a:buNone/>
                  <a:tabLst/>
                  <a:defRPr/>
                </a:pPr>
                <a:r>
                  <a:rPr kumimoji="0" lang="en-US" sz="1200" b="0" i="1" u="none" strike="noStrike" kern="1200" cap="none" spc="0" normalizeH="0" baseline="0" noProof="0" dirty="0" err="1">
                    <a:ln>
                      <a:noFill/>
                    </a:ln>
                    <a:solidFill>
                      <a:srgbClr val="0000FF"/>
                    </a:solidFill>
                    <a:effectLst/>
                    <a:uLnTx/>
                    <a:uFillTx/>
                    <a:latin typeface="Arial"/>
                    <a:ea typeface="MS Mincho"/>
                    <a:cs typeface="Times New Roman"/>
                  </a:rPr>
                  <a:t>qtdemux</a:t>
                </a:r>
                <a:endParaRPr kumimoji="0" lang="en-US" sz="1200" b="0" i="0" u="none" strike="noStrike" kern="0" cap="none" spc="0" normalizeH="0" baseline="0" noProof="0" dirty="0">
                  <a:ln>
                    <a:noFill/>
                  </a:ln>
                  <a:solidFill>
                    <a:sysClr val="windowText" lastClr="000000"/>
                  </a:solidFill>
                  <a:effectLst/>
                  <a:uLnTx/>
                  <a:uFillTx/>
                  <a:latin typeface="Times New Roman"/>
                  <a:ea typeface="MS Mincho"/>
                </a:endParaRPr>
              </a:p>
            </p:txBody>
          </p:sp>
          <p:cxnSp>
            <p:nvCxnSpPr>
              <p:cNvPr id="26" name="直線コネクタ 70"/>
              <p:cNvCxnSpPr/>
              <p:nvPr/>
            </p:nvCxnSpPr>
            <p:spPr bwMode="auto">
              <a:xfrm flipH="1">
                <a:off x="1819373" y="216816"/>
                <a:ext cx="217412" cy="0"/>
              </a:xfrm>
              <a:prstGeom prst="line">
                <a:avLst/>
              </a:prstGeom>
              <a:noFill/>
              <a:ln w="38100" cap="flat" cmpd="sng" algn="ctr">
                <a:solidFill>
                  <a:sysClr val="windowText" lastClr="000000"/>
                </a:solidFill>
                <a:prstDash val="solid"/>
              </a:ln>
              <a:effectLst/>
            </p:spPr>
          </p:cxnSp>
          <p:sp>
            <p:nvSpPr>
              <p:cNvPr id="27" name="AutoShape 5"/>
              <p:cNvSpPr>
                <a:spLocks noChangeArrowheads="1"/>
              </p:cNvSpPr>
              <p:nvPr/>
            </p:nvSpPr>
            <p:spPr bwMode="auto">
              <a:xfrm>
                <a:off x="3022337" y="-17"/>
                <a:ext cx="1003840" cy="515559"/>
              </a:xfrm>
              <a:prstGeom prst="roundRect">
                <a:avLst>
                  <a:gd name="adj" fmla="val 16667"/>
                </a:avLst>
              </a:prstGeom>
              <a:solidFill>
                <a:srgbClr val="00B0F0"/>
              </a:solidFill>
              <a:ln>
                <a:noFill/>
              </a:ln>
              <a:extLst>
                <a:ext uri="{91240B29-F687-4F45-9708-019B960494DF}">
                  <a14:hiddenLine xmlns:a14="http://schemas.microsoft.com/office/drawing/2010/main" w="9525">
                    <a:solidFill>
                      <a:srgbClr val="000000"/>
                    </a:solidFill>
                    <a:round/>
                    <a:headEnd/>
                    <a:tailEnd/>
                  </a14:hiddenLine>
                </a:ext>
              </a:extLst>
            </p:spPr>
            <p:txBody>
              <a:bodyPr lIns="0" tIns="45000" rIns="0" bIns="45000" anchor="ctr"/>
              <a:lstStyle/>
              <a:p>
                <a:pPr marL="0" marR="0" lvl="0" indent="0" algn="ctr" defTabSz="914400" eaLnBrk="1" fontAlgn="base" latinLnBrk="0" hangingPunct="1">
                  <a:lnSpc>
                    <a:spcPts val="1600"/>
                  </a:lnSpc>
                  <a:spcBef>
                    <a:spcPts val="0"/>
                  </a:spcBef>
                  <a:spcAft>
                    <a:spcPts val="0"/>
                  </a:spcAft>
                  <a:buClrTx/>
                  <a:buSzTx/>
                  <a:buFontTx/>
                  <a:buNone/>
                  <a:tabLst/>
                  <a:defRPr/>
                </a:pPr>
                <a:r>
                  <a:rPr kumimoji="0" lang="en-US" sz="1200" b="0" i="1" u="none" strike="noStrike" kern="1200" cap="none" spc="0" normalizeH="0" baseline="0" noProof="0">
                    <a:ln>
                      <a:noFill/>
                    </a:ln>
                    <a:solidFill>
                      <a:srgbClr val="0000FF"/>
                    </a:solidFill>
                    <a:effectLst/>
                    <a:uLnTx/>
                    <a:uFillTx/>
                    <a:latin typeface="Arial"/>
                    <a:ea typeface="MS Mincho"/>
                    <a:cs typeface="Times New Roman"/>
                  </a:rPr>
                  <a:t>waylandsink</a:t>
                </a:r>
                <a:endParaRPr kumimoji="0" lang="en-US" sz="1200" b="0" i="0" u="none" strike="noStrike" kern="0" cap="none" spc="0" normalizeH="0" baseline="0" noProof="0">
                  <a:ln>
                    <a:noFill/>
                  </a:ln>
                  <a:solidFill>
                    <a:sysClr val="windowText" lastClr="000000"/>
                  </a:solidFill>
                  <a:effectLst/>
                  <a:uLnTx/>
                  <a:uFillTx/>
                  <a:latin typeface="Times New Roman"/>
                  <a:ea typeface="MS Mincho"/>
                </a:endParaRPr>
              </a:p>
            </p:txBody>
          </p:sp>
          <p:cxnSp>
            <p:nvCxnSpPr>
              <p:cNvPr id="28" name="直線コネクタ 70"/>
              <p:cNvCxnSpPr>
                <a:stCxn id="23" idx="3"/>
                <a:endCxn id="27" idx="1"/>
              </p:cNvCxnSpPr>
              <p:nvPr/>
            </p:nvCxnSpPr>
            <p:spPr bwMode="auto">
              <a:xfrm flipV="1">
                <a:off x="2857764" y="257751"/>
                <a:ext cx="164572" cy="29"/>
              </a:xfrm>
              <a:prstGeom prst="line">
                <a:avLst/>
              </a:prstGeom>
              <a:noFill/>
              <a:ln w="38100" cap="flat" cmpd="sng" algn="ctr">
                <a:solidFill>
                  <a:sysClr val="windowText" lastClr="000000"/>
                </a:solidFill>
                <a:prstDash val="solid"/>
              </a:ln>
              <a:effectLst/>
            </p:spPr>
          </p:cxnSp>
        </p:grpSp>
        <p:pic>
          <p:nvPicPr>
            <p:cNvPr id="7" name="Picture 6" descr="C:\Users\hungdanhtran\AppData\Local\Microsoft\Windows\Temporary Internet Files\Content.IE5\98P3PP0O\micro-sd-card[1].jpg"/>
            <p:cNvPicPr>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78715" y="1362751"/>
              <a:ext cx="637131" cy="424753"/>
            </a:xfrm>
            <a:prstGeom prst="rect">
              <a:avLst/>
            </a:prstGeom>
            <a:noFill/>
            <a:ln>
              <a:noFill/>
            </a:ln>
          </p:spPr>
        </p:pic>
        <p:pic>
          <p:nvPicPr>
            <p:cNvPr id="8" name="Picture 7" descr="C:\Users\hungdanhtran\Desktop\monitor_4.jpg"/>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141348" y="2058839"/>
              <a:ext cx="1055984" cy="843607"/>
            </a:xfrm>
            <a:prstGeom prst="rect">
              <a:avLst/>
            </a:prstGeom>
            <a:noFill/>
            <a:ln>
              <a:noFill/>
            </a:ln>
          </p:spPr>
        </p:pic>
        <p:sp>
          <p:nvSpPr>
            <p:cNvPr id="9" name="Down Arrow 8"/>
            <p:cNvSpPr/>
            <p:nvPr/>
          </p:nvSpPr>
          <p:spPr>
            <a:xfrm rot="10800000">
              <a:off x="937998" y="908501"/>
              <a:ext cx="314325" cy="401320"/>
            </a:xfrm>
            <a:prstGeom prst="downArrow">
              <a:avLst>
                <a:gd name="adj1" fmla="val 39989"/>
                <a:gd name="adj2" fmla="val 62514"/>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a:ea typeface="+mn-ea"/>
                <a:cs typeface="+mn-cs"/>
              </a:endParaRPr>
            </a:p>
          </p:txBody>
        </p:sp>
        <p:sp>
          <p:nvSpPr>
            <p:cNvPr id="10" name="Down Arrow 9"/>
            <p:cNvSpPr/>
            <p:nvPr/>
          </p:nvSpPr>
          <p:spPr>
            <a:xfrm>
              <a:off x="4389120" y="991262"/>
              <a:ext cx="314325" cy="1055942"/>
            </a:xfrm>
            <a:prstGeom prst="downArrow">
              <a:avLst>
                <a:gd name="adj1" fmla="val 39989"/>
                <a:gd name="adj2" fmla="val 62514"/>
              </a:avLst>
            </a:prstGeom>
            <a:gradFill rotWithShape="1">
              <a:gsLst>
                <a:gs pos="0">
                  <a:srgbClr val="C0504D">
                    <a:tint val="50000"/>
                    <a:satMod val="300000"/>
                  </a:srgbClr>
                </a:gs>
                <a:gs pos="35000">
                  <a:srgbClr val="C0504D">
                    <a:tint val="37000"/>
                    <a:satMod val="300000"/>
                  </a:srgbClr>
                </a:gs>
                <a:gs pos="100000">
                  <a:srgbClr val="C0504D">
                    <a:tint val="15000"/>
                    <a:satMod val="350000"/>
                  </a:srgbClr>
                </a:gs>
              </a:gsLst>
              <a:lin ang="16200000" scaled="1"/>
            </a:gradFill>
            <a:ln w="9525" cap="flat" cmpd="sng" algn="ctr">
              <a:solidFill>
                <a:srgbClr val="C0504D">
                  <a:shade val="95000"/>
                  <a:satMod val="105000"/>
                </a:srgbClr>
              </a:solidFill>
              <a:prstDash val="solid"/>
            </a:ln>
            <a:effectLst>
              <a:outerShdw blurRad="40000" dist="20000" dir="5400000" rotWithShape="0">
                <a:srgbClr val="000000">
                  <a:alpha val="38000"/>
                </a:srgbClr>
              </a:outerShdw>
            </a:effectLst>
          </p:spPr>
          <p:txBody>
            <a:bodyPr rot="0" spcFirstLastPara="0" vert="horz" wrap="square" lIns="91440" tIns="45720" rIns="91440" bIns="45720" numCol="1" spcCol="0" rtlCol="0" fromWordArt="0" anchor="ctr" anchorCtr="0" forceAA="0" compatLnSpc="1">
              <a:prstTxWarp prst="textNoShape">
                <a:avLst/>
              </a:prstTxWarp>
              <a:noAutofit/>
            </a:bodyP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ysClr val="windowText" lastClr="000000"/>
                </a:solidFill>
                <a:effectLst/>
                <a:uLnTx/>
                <a:uFillTx/>
                <a:latin typeface="Century"/>
                <a:ea typeface="+mn-ea"/>
                <a:cs typeface="+mn-cs"/>
              </a:endParaRPr>
            </a:p>
          </p:txBody>
        </p:sp>
        <p:sp>
          <p:nvSpPr>
            <p:cNvPr id="11" name="Text Box 713"/>
            <p:cNvSpPr txBox="1"/>
            <p:nvPr/>
          </p:nvSpPr>
          <p:spPr>
            <a:xfrm>
              <a:off x="1510235" y="29497"/>
              <a:ext cx="503555" cy="298450"/>
            </a:xfrm>
            <a:prstGeom prst="rect">
              <a:avLst/>
            </a:prstGeom>
            <a:noFill/>
            <a:ln w="6350">
              <a:noFill/>
            </a:ln>
            <a:effectLst/>
          </p:spPr>
          <p:txBody>
            <a:bodyPr rot="0" spcFirstLastPara="0" vert="horz" wrap="square" lIns="45720" tIns="45720" rIns="18288" bIns="45720" numCol="1" spcCol="0" rtlCol="0" fromWordArt="0" anchor="t" anchorCtr="0" forceAA="0" compatLnSpc="1">
              <a:prstTxWarp prst="textNoShape">
                <a:avLst/>
              </a:prstTxWarp>
              <a:no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mp4</a:t>
              </a:r>
            </a:p>
          </p:txBody>
        </p:sp>
        <p:cxnSp>
          <p:nvCxnSpPr>
            <p:cNvPr id="12" name="Straight Connector 11"/>
            <p:cNvCxnSpPr/>
            <p:nvPr/>
          </p:nvCxnSpPr>
          <p:spPr>
            <a:xfrm>
              <a:off x="1657719" y="312666"/>
              <a:ext cx="20955" cy="267970"/>
            </a:xfrm>
            <a:prstGeom prst="line">
              <a:avLst/>
            </a:prstGeom>
            <a:noFill/>
            <a:ln w="9525" cap="flat" cmpd="sng" algn="ctr">
              <a:solidFill>
                <a:srgbClr val="4F81BD">
                  <a:shade val="95000"/>
                  <a:satMod val="105000"/>
                </a:srgbClr>
              </a:solidFill>
              <a:prstDash val="solid"/>
            </a:ln>
            <a:effectLst/>
          </p:spPr>
        </p:cxnSp>
        <p:sp>
          <p:nvSpPr>
            <p:cNvPr id="13" name="Text Box 715"/>
            <p:cNvSpPr txBox="1"/>
            <p:nvPr/>
          </p:nvSpPr>
          <p:spPr>
            <a:xfrm>
              <a:off x="2448233" y="47195"/>
              <a:ext cx="690225" cy="298450"/>
            </a:xfrm>
            <a:prstGeom prst="rect">
              <a:avLst/>
            </a:prstGeom>
            <a:noFill/>
            <a:ln w="6350">
              <a:noFill/>
            </a:ln>
            <a:effectLst/>
          </p:spPr>
          <p:txBody>
            <a:bodyPr rot="0" spcFirstLastPara="0" vert="horz" wrap="square" lIns="45720" tIns="45720" rIns="18288" bIns="45720" numCol="1" spcCol="0" rtlCol="0" fromWordArt="0" anchor="t" anchorCtr="0" forceAA="0" compatLnSpc="1">
              <a:prstTxWarp prst="textNoShape">
                <a:avLst/>
              </a:prstTxWarp>
              <a:no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h264, avc</a:t>
              </a:r>
            </a:p>
          </p:txBody>
        </p:sp>
        <p:cxnSp>
          <p:nvCxnSpPr>
            <p:cNvPr id="14" name="Straight Connector 13"/>
            <p:cNvCxnSpPr/>
            <p:nvPr/>
          </p:nvCxnSpPr>
          <p:spPr>
            <a:xfrm>
              <a:off x="2743200" y="330364"/>
              <a:ext cx="20955" cy="267970"/>
            </a:xfrm>
            <a:prstGeom prst="line">
              <a:avLst/>
            </a:prstGeom>
            <a:noFill/>
            <a:ln w="9525" cap="flat" cmpd="sng" algn="ctr">
              <a:solidFill>
                <a:srgbClr val="4F81BD">
                  <a:shade val="95000"/>
                  <a:satMod val="105000"/>
                </a:srgbClr>
              </a:solidFill>
              <a:prstDash val="solid"/>
            </a:ln>
            <a:effectLst/>
          </p:spPr>
        </p:cxnSp>
        <p:sp>
          <p:nvSpPr>
            <p:cNvPr id="15" name="Text Box 738"/>
            <p:cNvSpPr txBox="1"/>
            <p:nvPr/>
          </p:nvSpPr>
          <p:spPr>
            <a:xfrm>
              <a:off x="3510117" y="0"/>
              <a:ext cx="560070" cy="298450"/>
            </a:xfrm>
            <a:prstGeom prst="rect">
              <a:avLst/>
            </a:prstGeom>
            <a:noFill/>
            <a:ln w="6350">
              <a:noFill/>
            </a:ln>
            <a:effectLst/>
          </p:spPr>
          <p:txBody>
            <a:bodyPr rot="0" spcFirstLastPara="0" vert="horz" wrap="square" lIns="45720" tIns="45720" rIns="18288" bIns="45720" numCol="1" spcCol="0" rtlCol="0" fromWordArt="0" anchor="t" anchorCtr="0" forceAA="0" compatLnSpc="1">
              <a:prstTxWarp prst="textNoShape">
                <a:avLst/>
              </a:prstTxWarp>
              <a:no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NV12</a:t>
              </a:r>
            </a:p>
          </p:txBody>
        </p:sp>
        <p:cxnSp>
          <p:nvCxnSpPr>
            <p:cNvPr id="16" name="Straight Connector 15"/>
            <p:cNvCxnSpPr/>
            <p:nvPr/>
          </p:nvCxnSpPr>
          <p:spPr>
            <a:xfrm>
              <a:off x="3728393" y="283169"/>
              <a:ext cx="20955" cy="345440"/>
            </a:xfrm>
            <a:prstGeom prst="line">
              <a:avLst/>
            </a:prstGeom>
            <a:noFill/>
            <a:ln w="9525" cap="flat" cmpd="sng" algn="ctr">
              <a:solidFill>
                <a:srgbClr val="4F81BD">
                  <a:shade val="95000"/>
                  <a:satMod val="105000"/>
                </a:srgbClr>
              </a:solidFill>
              <a:prstDash val="solid"/>
            </a:ln>
            <a:effectLst/>
          </p:spPr>
        </p:cxnSp>
        <p:sp>
          <p:nvSpPr>
            <p:cNvPr id="17" name="Text Box 750"/>
            <p:cNvSpPr txBox="1"/>
            <p:nvPr/>
          </p:nvSpPr>
          <p:spPr>
            <a:xfrm>
              <a:off x="0" y="937997"/>
              <a:ext cx="937260" cy="424815"/>
            </a:xfrm>
            <a:prstGeom prst="rect">
              <a:avLst/>
            </a:prstGeom>
            <a:noFill/>
            <a:ln w="6350">
              <a:noFill/>
            </a:ln>
            <a:effectLst/>
          </p:spPr>
          <p:txBody>
            <a:bodyPr rot="0" spcFirstLastPara="0" vert="horz" wrap="square" lIns="45720" tIns="45720" rIns="18288" bIns="45720" numCol="1" spcCol="0" rtlCol="0" fromWordArt="0" anchor="t" anchorCtr="0" forceAA="0" compatLnSpc="1">
              <a:prstTxWarp prst="textNoShape">
                <a:avLst/>
              </a:prstTxWarp>
              <a:no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dirty="0">
                  <a:ln>
                    <a:noFill/>
                  </a:ln>
                  <a:solidFill>
                    <a:sysClr val="windowText" lastClr="000000"/>
                  </a:solidFill>
                  <a:effectLst/>
                  <a:uLnTx/>
                  <a:uFillTx/>
                  <a:latin typeface="Times New Roman"/>
                  <a:ea typeface="MS Mincho"/>
                  <a:cs typeface="+mn-cs"/>
                </a:rPr>
                <a:t>Read from SD card</a:t>
              </a:r>
            </a:p>
          </p:txBody>
        </p:sp>
        <p:sp>
          <p:nvSpPr>
            <p:cNvPr id="18" name="Text Box 775"/>
            <p:cNvSpPr txBox="1"/>
            <p:nvPr/>
          </p:nvSpPr>
          <p:spPr>
            <a:xfrm>
              <a:off x="4743078" y="1539696"/>
              <a:ext cx="937260" cy="454416"/>
            </a:xfrm>
            <a:prstGeom prst="rect">
              <a:avLst/>
            </a:prstGeom>
            <a:noFill/>
            <a:ln w="6350">
              <a:noFill/>
            </a:ln>
            <a:effectLst/>
          </p:spPr>
          <p:txBody>
            <a:bodyPr rot="0" spcFirstLastPara="0" vert="horz" wrap="square" lIns="45720" tIns="45720" rIns="18288" bIns="45720" numCol="1" spcCol="0" rtlCol="0" fromWordArt="0" anchor="t" anchorCtr="0" forceAA="0" compatLnSpc="1">
              <a:prstTxWarp prst="textNoShape">
                <a:avLst/>
              </a:prstTxWarp>
              <a:no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Display to screen</a:t>
              </a:r>
            </a:p>
          </p:txBody>
        </p:sp>
        <p:sp>
          <p:nvSpPr>
            <p:cNvPr id="19" name="Rounded Rectangle 18"/>
            <p:cNvSpPr/>
            <p:nvPr/>
          </p:nvSpPr>
          <p:spPr>
            <a:xfrm>
              <a:off x="2743200" y="1309657"/>
              <a:ext cx="1044186" cy="749182"/>
            </a:xfrm>
            <a:prstGeom prst="roundRect">
              <a:avLst/>
            </a:prstGeom>
            <a:solidFill>
              <a:srgbClr val="2CF478"/>
            </a:solidFill>
            <a:ln w="9525" cap="flat" cmpd="sng" algn="ctr">
              <a:solidFill>
                <a:srgbClr val="9BBB59">
                  <a:shade val="95000"/>
                  <a:satMod val="105000"/>
                </a:srgbClr>
              </a:solidFill>
              <a:prstDash val="solid"/>
            </a:ln>
            <a:effectLst>
              <a:innerShdw blurRad="63500" dist="50800" dir="18900000">
                <a:prstClr val="black">
                  <a:alpha val="50000"/>
                </a:prstClr>
              </a:innerShdw>
            </a:effectLst>
          </p:spPr>
          <p:txBody>
            <a:bodyPr rot="0" spcFirstLastPara="0" vert="horz" wrap="square" lIns="0" tIns="45720" rIns="0" bIns="45720" numCol="1" spcCol="0" rtlCol="0" fromWordArt="0" anchor="ctr" anchorCtr="0" forceAA="0" compatLnSpc="1">
              <a:prstTxWarp prst="textNoShape">
                <a:avLst/>
              </a:prstTxWarp>
              <a:noAutofit/>
            </a:bodyPr>
            <a:lstStyle/>
            <a:p>
              <a:pPr marL="0" marR="0" lvl="0" indent="0" algn="ctr"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VCP3</a:t>
              </a:r>
            </a:p>
            <a:p>
              <a:pPr marL="0" marR="0" lvl="0" indent="0" algn="ctr" defTabSz="914400" eaLnBrk="1" fontAlgn="auto" latinLnBrk="0" hangingPunct="1">
                <a:lnSpc>
                  <a:spcPts val="1600"/>
                </a:lnSpc>
                <a:spcBef>
                  <a:spcPts val="0"/>
                </a:spcBef>
                <a:spcAft>
                  <a:spcPts val="0"/>
                </a:spcAft>
                <a:buClrTx/>
                <a:buSzTx/>
                <a:buFontTx/>
                <a:buNone/>
                <a:tabLst/>
                <a:defRPr/>
              </a:pPr>
              <a:r>
                <a:rPr kumimoji="0" lang="en-US" sz="1200" b="0" i="0" u="none" strike="noStrike" kern="0" cap="none" spc="0" normalizeH="0" baseline="0" noProof="0">
                  <a:ln>
                    <a:noFill/>
                  </a:ln>
                  <a:solidFill>
                    <a:sysClr val="windowText" lastClr="000000"/>
                  </a:solidFill>
                  <a:effectLst/>
                  <a:uLnTx/>
                  <a:uFillTx/>
                  <a:latin typeface="Times New Roman"/>
                  <a:ea typeface="MS Mincho"/>
                  <a:cs typeface="+mn-cs"/>
                </a:rPr>
                <a:t>(hardware encode/decode)</a:t>
              </a:r>
            </a:p>
          </p:txBody>
        </p:sp>
        <p:cxnSp>
          <p:nvCxnSpPr>
            <p:cNvPr id="20" name="Straight Arrow Connector 19"/>
            <p:cNvCxnSpPr/>
            <p:nvPr/>
          </p:nvCxnSpPr>
          <p:spPr>
            <a:xfrm>
              <a:off x="3067665" y="926199"/>
              <a:ext cx="0" cy="381635"/>
            </a:xfrm>
            <a:prstGeom prst="straightConnector1">
              <a:avLst/>
            </a:prstGeom>
            <a:noFill/>
            <a:ln w="9525" cap="flat" cmpd="sng" algn="ctr">
              <a:solidFill>
                <a:srgbClr val="4F81BD">
                  <a:shade val="95000"/>
                  <a:satMod val="105000"/>
                </a:srgbClr>
              </a:solidFill>
              <a:prstDash val="dash"/>
              <a:tailEnd type="arrow"/>
            </a:ln>
            <a:effectLst/>
          </p:spPr>
        </p:cxnSp>
        <p:cxnSp>
          <p:nvCxnSpPr>
            <p:cNvPr id="21" name="Straight Arrow Connector 20"/>
            <p:cNvCxnSpPr/>
            <p:nvPr/>
          </p:nvCxnSpPr>
          <p:spPr>
            <a:xfrm flipV="1">
              <a:off x="3498318" y="920299"/>
              <a:ext cx="0" cy="381000"/>
            </a:xfrm>
            <a:prstGeom prst="straightConnector1">
              <a:avLst/>
            </a:prstGeom>
            <a:noFill/>
            <a:ln w="9525" cap="flat" cmpd="sng" algn="ctr">
              <a:solidFill>
                <a:srgbClr val="4F81BD">
                  <a:shade val="95000"/>
                  <a:satMod val="105000"/>
                </a:srgbClr>
              </a:solidFill>
              <a:prstDash val="dash"/>
              <a:tailEnd type="arrow"/>
            </a:ln>
            <a:effectLst/>
          </p:spPr>
        </p:cxnSp>
      </p:grpSp>
      <p:sp>
        <p:nvSpPr>
          <p:cNvPr id="29" name="TextBox 1"/>
          <p:cNvSpPr txBox="1">
            <a:spLocks noChangeArrowheads="1"/>
          </p:cNvSpPr>
          <p:nvPr/>
        </p:nvSpPr>
        <p:spPr bwMode="auto">
          <a:xfrm>
            <a:off x="44704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RZ-G1_Doorphone_Quick_Start_Guide_v0.13.pdf</a:t>
            </a:r>
          </a:p>
        </p:txBody>
      </p:sp>
    </p:spTree>
    <p:extLst>
      <p:ext uri="{BB962C8B-B14F-4D97-AF65-F5344CB8AC3E}">
        <p14:creationId xmlns:p14="http://schemas.microsoft.com/office/powerpoint/2010/main" val="9091988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a:t>RZ/G </a:t>
            </a:r>
            <a:r>
              <a:rPr lang="en-US" altLang="ja-JP" dirty="0" err="1"/>
              <a:t>Qt</a:t>
            </a:r>
            <a:r>
              <a:rPr lang="en-US" altLang="ja-JP" dirty="0"/>
              <a:t> – GUI &amp; Performance measurement services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208</a:t>
            </a:fld>
            <a:endParaRPr lang="de-DE" dirty="0"/>
          </a:p>
        </p:txBody>
      </p:sp>
      <p:sp>
        <p:nvSpPr>
          <p:cNvPr id="4" name="Content Placeholder 3"/>
          <p:cNvSpPr>
            <a:spLocks noGrp="1"/>
          </p:cNvSpPr>
          <p:nvPr>
            <p:ph idx="1"/>
          </p:nvPr>
        </p:nvSpPr>
        <p:spPr>
          <a:xfrm>
            <a:off x="1080000" y="1800000"/>
            <a:ext cx="9000000" cy="1200329"/>
          </a:xfrm>
        </p:spPr>
        <p:txBody>
          <a:bodyPr/>
          <a:lstStyle/>
          <a:p>
            <a:r>
              <a:rPr lang="en-US" sz="1400" dirty="0">
                <a:cs typeface="Courier New" panose="02070309020205020404" pitchFamily="49" charset="0"/>
              </a:rPr>
              <a:t>GUI: </a:t>
            </a:r>
            <a:r>
              <a:rPr lang="en-US" sz="1400" dirty="0" err="1">
                <a:cs typeface="Courier New" panose="02070309020205020404" pitchFamily="49" charset="0"/>
              </a:rPr>
              <a:t>Qt</a:t>
            </a:r>
            <a:r>
              <a:rPr lang="en-US" sz="1400" dirty="0">
                <a:cs typeface="Courier New" panose="02070309020205020404" pitchFamily="49" charset="0"/>
              </a:rPr>
              <a:t> default</a:t>
            </a:r>
          </a:p>
          <a:p>
            <a:r>
              <a:rPr lang="en-US" sz="1400" dirty="0"/>
              <a:t>Performance measurement services: simpler than Multimedia services</a:t>
            </a:r>
          </a:p>
          <a:p>
            <a:pPr lvl="2"/>
            <a:r>
              <a:rPr lang="en-US" sz="1200" dirty="0"/>
              <a:t>Example: Bus load measurement by </a:t>
            </a:r>
            <a:r>
              <a:rPr lang="en-US" sz="1200" dirty="0" err="1" smtClean="0"/>
              <a:t>Axistat</a:t>
            </a:r>
            <a:endParaRPr lang="en-US" sz="1200" dirty="0"/>
          </a:p>
        </p:txBody>
      </p:sp>
      <p:sp>
        <p:nvSpPr>
          <p:cNvPr id="5" name="TextBox 1"/>
          <p:cNvSpPr txBox="1">
            <a:spLocks noChangeArrowheads="1"/>
          </p:cNvSpPr>
          <p:nvPr/>
        </p:nvSpPr>
        <p:spPr bwMode="auto">
          <a:xfrm>
            <a:off x="44704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RZ-G1_Doorphone_Quick_Start_Guide_v0.13.pdf</a:t>
            </a:r>
          </a:p>
        </p:txBody>
      </p:sp>
      <p:pic>
        <p:nvPicPr>
          <p:cNvPr id="6" name="Picture 2" descr="C:\Users\minhtran\Desktop\Captur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3013697"/>
            <a:ext cx="6275068" cy="32942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3833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Picture Placeholder 1"/>
          <p:cNvSpPr>
            <a:spLocks noGrp="1"/>
          </p:cNvSpPr>
          <p:nvPr>
            <p:ph type="pic" sz="quarter" idx="15"/>
          </p:nvPr>
        </p:nvSpPr>
        <p:spPr/>
      </p:sp>
      <p:sp>
        <p:nvSpPr>
          <p:cNvPr id="3" name="Text Placeholder 2"/>
          <p:cNvSpPr>
            <a:spLocks noGrp="1"/>
          </p:cNvSpPr>
          <p:nvPr>
            <p:ph type="body" sz="quarter" idx="11"/>
          </p:nvPr>
        </p:nvSpPr>
        <p:spPr>
          <a:xfrm>
            <a:off x="468000" y="1080000"/>
            <a:ext cx="7920000" cy="964065"/>
          </a:xfrm>
        </p:spPr>
        <p:txBody>
          <a:bodyPr/>
          <a:lstStyle/>
          <a:p>
            <a:r>
              <a:rPr lang="en-US" dirty="0" smtClean="0"/>
              <a:t>FURTHER DEVELOPMENT</a:t>
            </a:r>
            <a:endParaRPr lang="en-US" dirty="0"/>
          </a:p>
        </p:txBody>
      </p:sp>
    </p:spTree>
    <p:extLst>
      <p:ext uri="{BB962C8B-B14F-4D97-AF65-F5344CB8AC3E}">
        <p14:creationId xmlns:p14="http://schemas.microsoft.com/office/powerpoint/2010/main" val="19724268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a:t>
            </a:fld>
            <a:endParaRPr lang="de-DE" dirty="0"/>
          </a:p>
        </p:txBody>
      </p:sp>
      <p:sp>
        <p:nvSpPr>
          <p:cNvPr id="4" name="Content Placeholder 3"/>
          <p:cNvSpPr>
            <a:spLocks noGrp="1"/>
          </p:cNvSpPr>
          <p:nvPr>
            <p:ph idx="1"/>
          </p:nvPr>
        </p:nvSpPr>
        <p:spPr>
          <a:xfrm>
            <a:off x="1080000" y="1800000"/>
            <a:ext cx="9000000" cy="693523"/>
          </a:xfrm>
        </p:spPr>
        <p:txBody>
          <a:bodyPr/>
          <a:lstStyle/>
          <a:p>
            <a:r>
              <a:rPr lang="en-US" dirty="0" err="1" smtClean="0"/>
              <a:t>GStreamer</a:t>
            </a:r>
            <a:r>
              <a:rPr lang="en-US" dirty="0" smtClean="0"/>
              <a:t> Applications: </a:t>
            </a:r>
          </a:p>
          <a:p>
            <a:pPr marL="285750" indent="-285750">
              <a:buFont typeface="Wingdings" pitchFamily="2" charset="2"/>
              <a:buChar char="§"/>
            </a:pPr>
            <a:r>
              <a:rPr lang="en-US" dirty="0" smtClean="0"/>
              <a:t>Case Video Playback</a:t>
            </a:r>
            <a:endParaRPr lang="en-US" dirty="0"/>
          </a:p>
        </p:txBody>
      </p:sp>
      <p:sp>
        <p:nvSpPr>
          <p:cNvPr id="5" name="Rounded Rectangle 4"/>
          <p:cNvSpPr/>
          <p:nvPr/>
        </p:nvSpPr>
        <p:spPr>
          <a:xfrm>
            <a:off x="6096000" y="1524000"/>
            <a:ext cx="4419600"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6" name="Rounded Rectangle 5"/>
          <p:cNvSpPr/>
          <p:nvPr/>
        </p:nvSpPr>
        <p:spPr>
          <a:xfrm>
            <a:off x="6096000" y="2209800"/>
            <a:ext cx="4419600"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7" name="Rounded Rectangle 6"/>
          <p:cNvSpPr/>
          <p:nvPr/>
        </p:nvSpPr>
        <p:spPr>
          <a:xfrm>
            <a:off x="61722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Gst-omx</a:t>
            </a:r>
            <a:r>
              <a:rPr lang="en-US" sz="1050" dirty="0" smtClean="0">
                <a:solidFill>
                  <a:sysClr val="windowText" lastClr="000000"/>
                </a:solidFill>
              </a:rPr>
              <a:t> plugins</a:t>
            </a:r>
          </a:p>
          <a:p>
            <a:pPr algn="ctr"/>
            <a:r>
              <a:rPr lang="en-US" sz="1050" dirty="0" smtClean="0">
                <a:solidFill>
                  <a:sysClr val="windowText" lastClr="000000"/>
                </a:solidFill>
              </a:rPr>
              <a:t>(omxh264dec)</a:t>
            </a:r>
            <a:endParaRPr lang="en-US" sz="1050" dirty="0">
              <a:solidFill>
                <a:sysClr val="windowText" lastClr="000000"/>
              </a:solidFill>
            </a:endParaRPr>
          </a:p>
        </p:txBody>
      </p:sp>
      <p:sp>
        <p:nvSpPr>
          <p:cNvPr id="8" name="Rounded Rectangle 7"/>
          <p:cNvSpPr/>
          <p:nvPr/>
        </p:nvSpPr>
        <p:spPr>
          <a:xfrm>
            <a:off x="9115425"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bad</a:t>
            </a:r>
          </a:p>
          <a:p>
            <a:pPr algn="ctr"/>
            <a:r>
              <a:rPr lang="en-US" sz="1050" dirty="0" smtClean="0">
                <a:solidFill>
                  <a:sysClr val="windowText" lastClr="000000"/>
                </a:solidFill>
              </a:rPr>
              <a:t>(</a:t>
            </a:r>
            <a:r>
              <a:rPr lang="en-US" sz="1050" dirty="0" err="1" smtClean="0">
                <a:solidFill>
                  <a:sysClr val="windowText" lastClr="000000"/>
                </a:solidFill>
              </a:rPr>
              <a:t>waylandsink</a:t>
            </a:r>
            <a:r>
              <a:rPr lang="en-US" sz="1050" dirty="0" smtClean="0">
                <a:solidFill>
                  <a:sysClr val="windowText" lastClr="000000"/>
                </a:solidFill>
              </a:rPr>
              <a:t>)</a:t>
            </a:r>
            <a:endParaRPr lang="en-US" sz="1050" dirty="0">
              <a:solidFill>
                <a:sysClr val="windowText" lastClr="000000"/>
              </a:solidFill>
            </a:endParaRPr>
          </a:p>
        </p:txBody>
      </p:sp>
      <p:sp>
        <p:nvSpPr>
          <p:cNvPr id="10" name="Rounded Rectangle 9"/>
          <p:cNvSpPr/>
          <p:nvPr/>
        </p:nvSpPr>
        <p:spPr>
          <a:xfrm>
            <a:off x="6172200" y="34671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OMX Video</a:t>
            </a:r>
            <a:endParaRPr lang="en-US" sz="1050" b="1" dirty="0">
              <a:solidFill>
                <a:sysClr val="windowText" lastClr="000000"/>
              </a:solidFill>
            </a:endParaRPr>
          </a:p>
        </p:txBody>
      </p:sp>
      <p:sp>
        <p:nvSpPr>
          <p:cNvPr id="11" name="Rounded Rectangle 10"/>
          <p:cNvSpPr/>
          <p:nvPr/>
        </p:nvSpPr>
        <p:spPr>
          <a:xfrm>
            <a:off x="9115425" y="32766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Wayland/Weston</a:t>
            </a:r>
            <a:endParaRPr lang="en-US" sz="1050" b="1" dirty="0">
              <a:solidFill>
                <a:sysClr val="windowText" lastClr="000000"/>
              </a:solidFill>
            </a:endParaRPr>
          </a:p>
        </p:txBody>
      </p:sp>
      <p:sp>
        <p:nvSpPr>
          <p:cNvPr id="12" name="Rounded Rectangle 11"/>
          <p:cNvSpPr/>
          <p:nvPr/>
        </p:nvSpPr>
        <p:spPr>
          <a:xfrm>
            <a:off x="9115425" y="38957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DRM/KMS</a:t>
            </a:r>
          </a:p>
        </p:txBody>
      </p:sp>
      <p:cxnSp>
        <p:nvCxnSpPr>
          <p:cNvPr id="14" name="Straight Connector 13"/>
          <p:cNvCxnSpPr/>
          <p:nvPr/>
        </p:nvCxnSpPr>
        <p:spPr>
          <a:xfrm>
            <a:off x="6096000" y="44196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9115425" y="449580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DU/VSPD </a:t>
            </a:r>
            <a:r>
              <a:rPr lang="en-US" sz="1050" b="1" dirty="0" err="1" smtClean="0">
                <a:solidFill>
                  <a:schemeClr val="bg1"/>
                </a:solidFill>
              </a:rPr>
              <a:t>Drv</a:t>
            </a:r>
            <a:r>
              <a:rPr lang="en-US" sz="1050" b="1" dirty="0">
                <a:solidFill>
                  <a:schemeClr val="bg1"/>
                </a:solidFill>
              </a:rPr>
              <a:t>.</a:t>
            </a:r>
          </a:p>
        </p:txBody>
      </p:sp>
      <p:cxnSp>
        <p:nvCxnSpPr>
          <p:cNvPr id="16" name="Straight Connector 15"/>
          <p:cNvCxnSpPr/>
          <p:nvPr/>
        </p:nvCxnSpPr>
        <p:spPr>
          <a:xfrm>
            <a:off x="6096000" y="50292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115425"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VSPD</a:t>
            </a:r>
            <a:endParaRPr lang="en-US" sz="1050" dirty="0">
              <a:solidFill>
                <a:sysClr val="windowText" lastClr="000000"/>
              </a:solidFill>
            </a:endParaRPr>
          </a:p>
        </p:txBody>
      </p:sp>
      <p:sp>
        <p:nvSpPr>
          <p:cNvPr id="18" name="Rounded Rectangle 17"/>
          <p:cNvSpPr/>
          <p:nvPr/>
        </p:nvSpPr>
        <p:spPr>
          <a:xfrm>
            <a:off x="9115425" y="58674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DU</a:t>
            </a:r>
            <a:endParaRPr lang="en-US" sz="1050" dirty="0">
              <a:solidFill>
                <a:sysClr val="windowText" lastClr="000000"/>
              </a:solidFill>
            </a:endParaRPr>
          </a:p>
        </p:txBody>
      </p:sp>
      <p:sp>
        <p:nvSpPr>
          <p:cNvPr id="19" name="Rounded Rectangle 18"/>
          <p:cNvSpPr/>
          <p:nvPr/>
        </p:nvSpPr>
        <p:spPr>
          <a:xfrm>
            <a:off x="6172200" y="5191125"/>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VCP3</a:t>
            </a:r>
            <a:endParaRPr lang="en-US" sz="1050" dirty="0">
              <a:solidFill>
                <a:sysClr val="windowText" lastClr="000000"/>
              </a:solidFill>
            </a:endParaRPr>
          </a:p>
        </p:txBody>
      </p:sp>
      <p:sp>
        <p:nvSpPr>
          <p:cNvPr id="20" name="TextBox 19"/>
          <p:cNvSpPr txBox="1"/>
          <p:nvPr/>
        </p:nvSpPr>
        <p:spPr>
          <a:xfrm>
            <a:off x="4433421" y="3124200"/>
            <a:ext cx="1390124"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4433421" y="4500086"/>
            <a:ext cx="1569660"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4433421" y="5257800"/>
            <a:ext cx="851515" cy="369332"/>
          </a:xfrm>
          <a:prstGeom prst="rect">
            <a:avLst/>
          </a:prstGeom>
          <a:noFill/>
        </p:spPr>
        <p:txBody>
          <a:bodyPr wrap="none" rtlCol="0">
            <a:spAutoFit/>
          </a:bodyPr>
          <a:lstStyle/>
          <a:p>
            <a:r>
              <a:rPr lang="en-US" dirty="0" smtClean="0"/>
              <a:t>HW IP</a:t>
            </a:r>
            <a:endParaRPr lang="en-US" dirty="0"/>
          </a:p>
        </p:txBody>
      </p:sp>
      <p:sp>
        <p:nvSpPr>
          <p:cNvPr id="23" name="Rounded Rectangle 22"/>
          <p:cNvSpPr/>
          <p:nvPr/>
        </p:nvSpPr>
        <p:spPr>
          <a:xfrm>
            <a:off x="76581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base</a:t>
            </a:r>
          </a:p>
          <a:p>
            <a:pPr algn="ctr"/>
            <a:r>
              <a:rPr lang="en-US" sz="1050" dirty="0" smtClean="0">
                <a:solidFill>
                  <a:sysClr val="windowText" lastClr="000000"/>
                </a:solidFill>
              </a:rPr>
              <a:t>(</a:t>
            </a:r>
            <a:r>
              <a:rPr lang="en-US" sz="1050" dirty="0" err="1" smtClean="0">
                <a:solidFill>
                  <a:sysClr val="windowText" lastClr="000000"/>
                </a:solidFill>
              </a:rPr>
              <a:t>vspmfilter</a:t>
            </a:r>
            <a:r>
              <a:rPr lang="en-US" sz="1050" dirty="0" smtClean="0">
                <a:solidFill>
                  <a:sysClr val="windowText" lastClr="000000"/>
                </a:solidFill>
              </a:rPr>
              <a:t>)</a:t>
            </a:r>
            <a:endParaRPr lang="en-US" sz="1050" dirty="0">
              <a:solidFill>
                <a:sysClr val="windowText" lastClr="000000"/>
              </a:solidFill>
            </a:endParaRPr>
          </a:p>
        </p:txBody>
      </p:sp>
      <p:sp>
        <p:nvSpPr>
          <p:cNvPr id="24" name="Rounded Rectangle 23"/>
          <p:cNvSpPr/>
          <p:nvPr/>
        </p:nvSpPr>
        <p:spPr>
          <a:xfrm>
            <a:off x="7658100" y="34766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VSP </a:t>
            </a:r>
            <a:r>
              <a:rPr lang="en-US" sz="1050" b="1" dirty="0" err="1" smtClean="0">
                <a:solidFill>
                  <a:sysClr val="windowText" lastClr="000000"/>
                </a:solidFill>
              </a:rPr>
              <a:t>Mgr</a:t>
            </a:r>
            <a:r>
              <a:rPr lang="en-US" sz="1050" b="1" dirty="0" smtClean="0">
                <a:solidFill>
                  <a:sysClr val="windowText" lastClr="000000"/>
                </a:solidFill>
              </a:rPr>
              <a:t> I/F</a:t>
            </a:r>
            <a:endParaRPr lang="en-US" sz="1050" b="1" dirty="0">
              <a:solidFill>
                <a:sysClr val="windowText" lastClr="000000"/>
              </a:solidFill>
            </a:endParaRPr>
          </a:p>
        </p:txBody>
      </p:sp>
      <p:sp>
        <p:nvSpPr>
          <p:cNvPr id="26" name="Rounded Rectangle 25"/>
          <p:cNvSpPr/>
          <p:nvPr/>
        </p:nvSpPr>
        <p:spPr>
          <a:xfrm>
            <a:off x="7677150" y="451485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7" name="Rounded Rectangle 26"/>
          <p:cNvSpPr/>
          <p:nvPr/>
        </p:nvSpPr>
        <p:spPr>
          <a:xfrm>
            <a:off x="7696200"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29" name="Up-Down Arrow 28"/>
          <p:cNvSpPr/>
          <p:nvPr/>
        </p:nvSpPr>
        <p:spPr>
          <a:xfrm>
            <a:off x="815340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6753225" y="304800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p:cNvSpPr/>
          <p:nvPr/>
        </p:nvSpPr>
        <p:spPr>
          <a:xfrm>
            <a:off x="6753225" y="3848100"/>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72200" y="4488418"/>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VCP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6753225"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Down Arrow 33"/>
          <p:cNvSpPr/>
          <p:nvPr/>
        </p:nvSpPr>
        <p:spPr>
          <a:xfrm>
            <a:off x="8201025" y="310300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a:off x="8201025" y="3857625"/>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8201025" y="4878943"/>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a:off x="9696450" y="302049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a:off x="9696450" y="36576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9696450" y="4276725"/>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9696450" y="48768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a:off x="9696450" y="5553074"/>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1259864" y="4212436"/>
            <a:ext cx="932135" cy="936146"/>
            <a:chOff x="0" y="0"/>
            <a:chExt cx="1656184" cy="1662844"/>
          </a:xfrm>
        </p:grpSpPr>
        <p:sp>
          <p:nvSpPr>
            <p:cNvPr id="46" name="Oval 45"/>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7" name="Rectangle 46"/>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8" name="Rounded Rectangle 47"/>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9" name="Rectangle 48"/>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dirty="0">
                  <a:effectLst/>
                  <a:latin typeface="Arial"/>
                  <a:ea typeface="Times New Roman"/>
                  <a:cs typeface="Times New Roman"/>
                </a:rPr>
                <a:t> </a:t>
              </a:r>
              <a:endParaRPr lang="en-US" sz="1000" kern="100" dirty="0">
                <a:effectLst/>
                <a:latin typeface="Arial"/>
                <a:ea typeface="MS Mincho"/>
                <a:cs typeface="Times New Roman"/>
              </a:endParaRPr>
            </a:p>
          </p:txBody>
        </p:sp>
      </p:grpSp>
      <p:sp>
        <p:nvSpPr>
          <p:cNvPr id="50" name="Bent-Up Arrow 49"/>
          <p:cNvSpPr/>
          <p:nvPr/>
        </p:nvSpPr>
        <p:spPr>
          <a:xfrm>
            <a:off x="10525125" y="5191125"/>
            <a:ext cx="1377297" cy="909318"/>
          </a:xfrm>
          <a:prstGeom prst="bentUpArrow">
            <a:avLst>
              <a:gd name="adj1" fmla="val 13095"/>
              <a:gd name="adj2" fmla="val 17144"/>
              <a:gd name="adj3" fmla="val 25000"/>
            </a:avLst>
          </a:prstGeom>
          <a:solidFill>
            <a:schemeClr val="bg1">
              <a:lumMod val="50000"/>
            </a:schemeClr>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138611" y="3205116"/>
            <a:ext cx="556563" cy="369332"/>
          </a:xfrm>
          <a:prstGeom prst="rect">
            <a:avLst/>
          </a:prstGeom>
          <a:noFill/>
        </p:spPr>
        <p:txBody>
          <a:bodyPr wrap="none" rtlCol="0">
            <a:spAutoFit/>
          </a:bodyPr>
          <a:lstStyle/>
          <a:p>
            <a:r>
              <a:rPr lang="en-US" dirty="0" smtClean="0"/>
              <a:t>SW</a:t>
            </a:r>
            <a:endParaRPr lang="en-US" dirty="0"/>
          </a:p>
        </p:txBody>
      </p:sp>
      <p:sp>
        <p:nvSpPr>
          <p:cNvPr id="52" name="TextBox 51"/>
          <p:cNvSpPr txBox="1"/>
          <p:nvPr/>
        </p:nvSpPr>
        <p:spPr>
          <a:xfrm>
            <a:off x="3097212" y="5257800"/>
            <a:ext cx="569387" cy="369332"/>
          </a:xfrm>
          <a:prstGeom prst="rect">
            <a:avLst/>
          </a:prstGeom>
          <a:noFill/>
        </p:spPr>
        <p:txBody>
          <a:bodyPr wrap="none" rtlCol="0">
            <a:spAutoFit/>
          </a:bodyPr>
          <a:lstStyle/>
          <a:p>
            <a:r>
              <a:rPr lang="en-US" dirty="0" smtClean="0"/>
              <a:t>HW</a:t>
            </a:r>
            <a:endParaRPr lang="en-US" dirty="0"/>
          </a:p>
        </p:txBody>
      </p:sp>
      <p:sp>
        <p:nvSpPr>
          <p:cNvPr id="53" name="Left Brace 52"/>
          <p:cNvSpPr/>
          <p:nvPr/>
        </p:nvSpPr>
        <p:spPr>
          <a:xfrm>
            <a:off x="3827622" y="1752601"/>
            <a:ext cx="605799" cy="3152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a:off x="3827622" y="5016367"/>
            <a:ext cx="605799" cy="8299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4580254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Install new software packages</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210</a:t>
            </a:fld>
            <a:endParaRPr lang="de-DE" dirty="0"/>
          </a:p>
        </p:txBody>
      </p:sp>
      <p:sp>
        <p:nvSpPr>
          <p:cNvPr id="4" name="Content Placeholder 3"/>
          <p:cNvSpPr>
            <a:spLocks noGrp="1"/>
          </p:cNvSpPr>
          <p:nvPr>
            <p:ph idx="1"/>
          </p:nvPr>
        </p:nvSpPr>
        <p:spPr>
          <a:xfrm>
            <a:off x="1080000" y="1800000"/>
            <a:ext cx="9000000" cy="1313180"/>
          </a:xfrm>
        </p:spPr>
        <p:txBody>
          <a:bodyPr/>
          <a:lstStyle/>
          <a:p>
            <a:pPr marL="514350" lvl="1" indent="-285750">
              <a:buFontTx/>
              <a:buChar char="-"/>
            </a:pPr>
            <a:r>
              <a:rPr lang="en-US" sz="2000" dirty="0" err="1" smtClean="0">
                <a:sym typeface="Wingdings" panose="05000000000000000000" pitchFamily="2" charset="2"/>
              </a:rPr>
              <a:t>Yocto</a:t>
            </a:r>
            <a:r>
              <a:rPr lang="en-US" sz="2000" dirty="0" smtClean="0">
                <a:sym typeface="Wingdings" panose="05000000000000000000" pitchFamily="2" charset="2"/>
              </a:rPr>
              <a:t> makes a whole system automatically.</a:t>
            </a:r>
          </a:p>
          <a:p>
            <a:pPr marL="514350" lvl="1" indent="-285750">
              <a:buFontTx/>
              <a:buChar char="-"/>
            </a:pPr>
            <a:r>
              <a:rPr lang="en-US" sz="2000" dirty="0" smtClean="0">
                <a:sym typeface="Wingdings" panose="05000000000000000000" pitchFamily="2" charset="2"/>
              </a:rPr>
              <a:t>But you may need more software </a:t>
            </a:r>
          </a:p>
          <a:p>
            <a:pPr marL="171450" indent="-171450">
              <a:buFont typeface="Wingdings" panose="05000000000000000000" pitchFamily="2" charset="2"/>
              <a:buChar char="à"/>
            </a:pPr>
            <a:endParaRPr lang="en-US" sz="2000" dirty="0"/>
          </a:p>
        </p:txBody>
      </p:sp>
      <p:sp>
        <p:nvSpPr>
          <p:cNvPr id="5" name="Rectangle 4"/>
          <p:cNvSpPr/>
          <p:nvPr/>
        </p:nvSpPr>
        <p:spPr>
          <a:xfrm>
            <a:off x="609600" y="3230781"/>
            <a:ext cx="2438400" cy="1600200"/>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YOCTO</a:t>
            </a:r>
            <a:endParaRPr lang="en-US" dirty="0"/>
          </a:p>
        </p:txBody>
      </p:sp>
      <p:sp>
        <p:nvSpPr>
          <p:cNvPr id="6" name="Right Arrow 5"/>
          <p:cNvSpPr/>
          <p:nvPr/>
        </p:nvSpPr>
        <p:spPr>
          <a:xfrm>
            <a:off x="3200400" y="3535581"/>
            <a:ext cx="2317275" cy="990600"/>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Auto build</a:t>
            </a:r>
            <a:endParaRPr lang="en-US" dirty="0"/>
          </a:p>
        </p:txBody>
      </p:sp>
      <p:sp>
        <p:nvSpPr>
          <p:cNvPr id="7" name="Rectangle 6"/>
          <p:cNvSpPr/>
          <p:nvPr/>
        </p:nvSpPr>
        <p:spPr>
          <a:xfrm>
            <a:off x="5943600" y="2538630"/>
            <a:ext cx="2667000" cy="317501"/>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a:t>u-boot</a:t>
            </a:r>
          </a:p>
        </p:txBody>
      </p:sp>
      <p:sp>
        <p:nvSpPr>
          <p:cNvPr id="8" name="Rectangle 7"/>
          <p:cNvSpPr/>
          <p:nvPr/>
        </p:nvSpPr>
        <p:spPr>
          <a:xfrm>
            <a:off x="5943600" y="3048000"/>
            <a:ext cx="2667000" cy="304800"/>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2400" b="1" dirty="0" err="1"/>
              <a:t>uImage</a:t>
            </a:r>
            <a:endParaRPr lang="en-US" sz="2400" b="1" dirty="0"/>
          </a:p>
        </p:txBody>
      </p:sp>
      <p:sp>
        <p:nvSpPr>
          <p:cNvPr id="9" name="Rectangle 8"/>
          <p:cNvSpPr/>
          <p:nvPr/>
        </p:nvSpPr>
        <p:spPr>
          <a:xfrm>
            <a:off x="5943600" y="3535581"/>
            <a:ext cx="2667000" cy="278901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smtClean="0"/>
              <a:t>Filesystem</a:t>
            </a:r>
            <a:endParaRPr lang="en-US" b="1" dirty="0" smtClean="0"/>
          </a:p>
          <a:p>
            <a:pPr algn="ctr"/>
            <a:r>
              <a:rPr lang="en-US" dirty="0" smtClean="0"/>
              <a:t>(</a:t>
            </a:r>
            <a:r>
              <a:rPr lang="en-US" dirty="0" err="1" smtClean="0"/>
              <a:t>sysvinit</a:t>
            </a:r>
            <a:r>
              <a:rPr lang="en-US" dirty="0" smtClean="0"/>
              <a:t>, </a:t>
            </a:r>
            <a:r>
              <a:rPr lang="en-US" dirty="0" err="1" smtClean="0"/>
              <a:t>libglib</a:t>
            </a:r>
            <a:r>
              <a:rPr lang="en-US" dirty="0" smtClean="0"/>
              <a:t>, ……., </a:t>
            </a:r>
            <a:r>
              <a:rPr lang="en-US" dirty="0" err="1" smtClean="0"/>
              <a:t>mmng</a:t>
            </a:r>
            <a:r>
              <a:rPr lang="en-US" dirty="0" smtClean="0"/>
              <a:t>-kernel-module, </a:t>
            </a:r>
            <a:r>
              <a:rPr lang="en-US" dirty="0" err="1" smtClean="0"/>
              <a:t>vspm</a:t>
            </a:r>
            <a:r>
              <a:rPr lang="en-US" dirty="0" smtClean="0"/>
              <a:t>-kernel-module, </a:t>
            </a:r>
            <a:r>
              <a:rPr lang="en-US" dirty="0"/>
              <a:t>…….,</a:t>
            </a:r>
            <a:r>
              <a:rPr lang="en-US" dirty="0" smtClean="0"/>
              <a:t> gstreamer1.0, gstreamer1.0-omx, </a:t>
            </a:r>
            <a:r>
              <a:rPr lang="en-US" dirty="0"/>
              <a:t>…….,</a:t>
            </a:r>
            <a:r>
              <a:rPr lang="en-US" dirty="0" smtClean="0"/>
              <a:t> </a:t>
            </a:r>
            <a:r>
              <a:rPr lang="en-US" dirty="0" err="1" smtClean="0"/>
              <a:t>qtbase</a:t>
            </a:r>
            <a:r>
              <a:rPr lang="en-US" dirty="0" smtClean="0"/>
              <a:t>, </a:t>
            </a:r>
            <a:r>
              <a:rPr lang="en-US" dirty="0" err="1" smtClean="0"/>
              <a:t>qtwayland</a:t>
            </a:r>
            <a:r>
              <a:rPr lang="en-US" dirty="0" smtClean="0"/>
              <a:t>)</a:t>
            </a:r>
            <a:endParaRPr lang="en-US" dirty="0"/>
          </a:p>
        </p:txBody>
      </p:sp>
      <p:sp>
        <p:nvSpPr>
          <p:cNvPr id="10" name="TextBox 9"/>
          <p:cNvSpPr txBox="1"/>
          <p:nvPr/>
        </p:nvSpPr>
        <p:spPr>
          <a:xfrm>
            <a:off x="10363200" y="3535581"/>
            <a:ext cx="1600200" cy="369332"/>
          </a:xfrm>
          <a:prstGeom prst="rect">
            <a:avLst/>
          </a:prstGeom>
          <a:noFill/>
        </p:spPr>
        <p:txBody>
          <a:bodyPr wrap="square" rtlCol="0">
            <a:spAutoFit/>
          </a:bodyPr>
          <a:lstStyle/>
          <a:p>
            <a:r>
              <a:rPr lang="en-US" dirty="0" err="1" smtClean="0"/>
              <a:t>lighhttp</a:t>
            </a:r>
            <a:r>
              <a:rPr lang="en-US" dirty="0" smtClean="0"/>
              <a:t>?</a:t>
            </a:r>
            <a:endParaRPr lang="en-US" dirty="0"/>
          </a:p>
        </p:txBody>
      </p:sp>
      <p:sp>
        <p:nvSpPr>
          <p:cNvPr id="11" name="TextBox 10"/>
          <p:cNvSpPr txBox="1"/>
          <p:nvPr/>
        </p:nvSpPr>
        <p:spPr>
          <a:xfrm>
            <a:off x="10363200" y="3046115"/>
            <a:ext cx="1600200" cy="369332"/>
          </a:xfrm>
          <a:prstGeom prst="rect">
            <a:avLst/>
          </a:prstGeom>
          <a:noFill/>
        </p:spPr>
        <p:txBody>
          <a:bodyPr wrap="square" rtlCol="0">
            <a:spAutoFit/>
          </a:bodyPr>
          <a:lstStyle/>
          <a:p>
            <a:r>
              <a:rPr lang="en-US" dirty="0" err="1" smtClean="0"/>
              <a:t>tzdata</a:t>
            </a:r>
            <a:r>
              <a:rPr lang="en-US" dirty="0" smtClean="0"/>
              <a:t>?</a:t>
            </a:r>
            <a:endParaRPr lang="en-US" dirty="0"/>
          </a:p>
        </p:txBody>
      </p:sp>
      <p:sp>
        <p:nvSpPr>
          <p:cNvPr id="12" name="TextBox 11"/>
          <p:cNvSpPr txBox="1"/>
          <p:nvPr/>
        </p:nvSpPr>
        <p:spPr>
          <a:xfrm>
            <a:off x="10363200" y="4028996"/>
            <a:ext cx="1600200" cy="646331"/>
          </a:xfrm>
          <a:prstGeom prst="rect">
            <a:avLst/>
          </a:prstGeom>
          <a:noFill/>
        </p:spPr>
        <p:txBody>
          <a:bodyPr wrap="square" rtlCol="0">
            <a:spAutoFit/>
          </a:bodyPr>
          <a:lstStyle/>
          <a:p>
            <a:r>
              <a:rPr lang="en-US" dirty="0" smtClean="0"/>
              <a:t>gstreamer1.0-opencv?</a:t>
            </a:r>
            <a:endParaRPr lang="en-US" dirty="0"/>
          </a:p>
        </p:txBody>
      </p:sp>
      <p:sp>
        <p:nvSpPr>
          <p:cNvPr id="13" name="TextBox 12"/>
          <p:cNvSpPr txBox="1"/>
          <p:nvPr/>
        </p:nvSpPr>
        <p:spPr>
          <a:xfrm>
            <a:off x="10363200" y="5211981"/>
            <a:ext cx="1600200" cy="646331"/>
          </a:xfrm>
          <a:prstGeom prst="rect">
            <a:avLst/>
          </a:prstGeom>
          <a:noFill/>
        </p:spPr>
        <p:txBody>
          <a:bodyPr wrap="square" rtlCol="0">
            <a:spAutoFit/>
          </a:bodyPr>
          <a:lstStyle/>
          <a:p>
            <a:r>
              <a:rPr lang="en-US" dirty="0" smtClean="0"/>
              <a:t>Customer application?</a:t>
            </a:r>
            <a:endParaRPr lang="en-US" dirty="0"/>
          </a:p>
        </p:txBody>
      </p:sp>
    </p:spTree>
    <p:extLst>
      <p:ext uri="{BB962C8B-B14F-4D97-AF65-F5344CB8AC3E}">
        <p14:creationId xmlns:p14="http://schemas.microsoft.com/office/powerpoint/2010/main" val="2411631256"/>
      </p:ext>
    </p:extLst>
  </p:cSld>
  <p:clrMapOvr>
    <a:masterClrMapping/>
  </p:clrMapOvr>
  <p:timing>
    <p:tnLst>
      <p:par>
        <p:cTn id="1" dur="indefinite" restart="never" nodeType="tmRoot"/>
      </p:par>
    </p:tnLst>
  </p:timing>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Install new software packages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211</a:t>
            </a:fld>
            <a:endParaRPr lang="de-DE" dirty="0"/>
          </a:p>
        </p:txBody>
      </p:sp>
      <p:sp>
        <p:nvSpPr>
          <p:cNvPr id="4" name="Content Placeholder 3"/>
          <p:cNvSpPr>
            <a:spLocks noGrp="1"/>
          </p:cNvSpPr>
          <p:nvPr>
            <p:ph idx="1"/>
          </p:nvPr>
        </p:nvSpPr>
        <p:spPr>
          <a:xfrm>
            <a:off x="1080000" y="1800000"/>
            <a:ext cx="10502400" cy="3744615"/>
          </a:xfrm>
        </p:spPr>
        <p:txBody>
          <a:bodyPr/>
          <a:lstStyle/>
          <a:p>
            <a:pPr marL="285750" indent="-285750">
              <a:lnSpc>
                <a:spcPct val="100000"/>
              </a:lnSpc>
              <a:buFontTx/>
              <a:buChar char="-"/>
            </a:pPr>
            <a:r>
              <a:rPr lang="en-US" sz="2000" dirty="0" smtClean="0"/>
              <a:t>Many software can be built by </a:t>
            </a:r>
            <a:r>
              <a:rPr lang="en-US" sz="2000" dirty="0" err="1" smtClean="0"/>
              <a:t>Yocto</a:t>
            </a:r>
            <a:r>
              <a:rPr lang="en-US" sz="2000" dirty="0" smtClean="0"/>
              <a:t>.</a:t>
            </a:r>
          </a:p>
          <a:p>
            <a:pPr marL="285750" indent="-285750">
              <a:lnSpc>
                <a:spcPct val="100000"/>
              </a:lnSpc>
              <a:buFontTx/>
              <a:buChar char="-"/>
            </a:pPr>
            <a:r>
              <a:rPr lang="en-US" sz="2000" dirty="0" smtClean="0"/>
              <a:t>If so, there are two options for adding that software:</a:t>
            </a:r>
          </a:p>
          <a:p>
            <a:pPr marL="514350" lvl="1" indent="-285750">
              <a:lnSpc>
                <a:spcPct val="100000"/>
              </a:lnSpc>
              <a:buFontTx/>
              <a:buChar char="-"/>
            </a:pPr>
            <a:r>
              <a:rPr lang="en-US" sz="2000" dirty="0" smtClean="0"/>
              <a:t>Automatically: add the software name to </a:t>
            </a:r>
            <a:r>
              <a:rPr lang="en-US" sz="2000" dirty="0" err="1" smtClean="0"/>
              <a:t>IMAGE_INSTALL_append</a:t>
            </a:r>
            <a:r>
              <a:rPr lang="en-US" sz="2000" dirty="0" smtClean="0"/>
              <a:t> in </a:t>
            </a:r>
            <a:r>
              <a:rPr lang="en-US" sz="2000" dirty="0" err="1" smtClean="0"/>
              <a:t>local.conf</a:t>
            </a:r>
            <a:r>
              <a:rPr lang="en-US" sz="2000" dirty="0" smtClean="0"/>
              <a:t> and rebuild system, </a:t>
            </a:r>
            <a:r>
              <a:rPr lang="en-US" sz="2000" dirty="0" err="1" smtClean="0"/>
              <a:t>Yocto</a:t>
            </a:r>
            <a:r>
              <a:rPr lang="en-US" sz="2000" dirty="0" smtClean="0"/>
              <a:t> will add that software automatically to new image.</a:t>
            </a:r>
          </a:p>
          <a:p>
            <a:pPr marL="514350" lvl="1" indent="-285750">
              <a:lnSpc>
                <a:spcPct val="100000"/>
              </a:lnSpc>
              <a:buFontTx/>
              <a:buChar char="-"/>
            </a:pPr>
            <a:endParaRPr lang="en-US" sz="2000" dirty="0"/>
          </a:p>
          <a:p>
            <a:pPr marL="514350" lvl="1" indent="-285750">
              <a:lnSpc>
                <a:spcPct val="100000"/>
              </a:lnSpc>
              <a:buFontTx/>
              <a:buChar char="-"/>
            </a:pPr>
            <a:endParaRPr lang="en-US" sz="2000" dirty="0" smtClean="0"/>
          </a:p>
          <a:p>
            <a:pPr marL="514350" lvl="1" indent="-285750">
              <a:lnSpc>
                <a:spcPct val="100000"/>
              </a:lnSpc>
              <a:buFontTx/>
              <a:buChar char="-"/>
            </a:pPr>
            <a:endParaRPr lang="en-US" sz="2000" dirty="0" smtClean="0"/>
          </a:p>
          <a:p>
            <a:pPr marL="514350" lvl="1" indent="-285750">
              <a:lnSpc>
                <a:spcPct val="100000"/>
              </a:lnSpc>
              <a:buFontTx/>
              <a:buChar char="-"/>
            </a:pPr>
            <a:endParaRPr lang="en-US" sz="2000" dirty="0" smtClean="0"/>
          </a:p>
          <a:p>
            <a:pPr marL="514350" lvl="1" indent="-285750">
              <a:lnSpc>
                <a:spcPct val="100000"/>
              </a:lnSpc>
              <a:buFontTx/>
              <a:buChar char="-"/>
            </a:pPr>
            <a:r>
              <a:rPr lang="en-US" sz="2000" dirty="0" smtClean="0"/>
              <a:t>Manually: build that software with </a:t>
            </a:r>
            <a:r>
              <a:rPr lang="en-US" sz="2000" dirty="0" err="1" smtClean="0"/>
              <a:t>bitbake</a:t>
            </a:r>
            <a:r>
              <a:rPr lang="en-US" sz="2000" dirty="0" smtClean="0"/>
              <a:t>, then copy </a:t>
            </a:r>
            <a:r>
              <a:rPr lang="en-US" sz="2000" dirty="0" err="1" smtClean="0"/>
              <a:t>ipk</a:t>
            </a:r>
            <a:r>
              <a:rPr lang="en-US" sz="2000" dirty="0" smtClean="0"/>
              <a:t> file to the board and install.</a:t>
            </a:r>
          </a:p>
        </p:txBody>
      </p:sp>
      <p:sp>
        <p:nvSpPr>
          <p:cNvPr id="5" name="Rectangle 4"/>
          <p:cNvSpPr/>
          <p:nvPr/>
        </p:nvSpPr>
        <p:spPr>
          <a:xfrm>
            <a:off x="1481585" y="3675277"/>
            <a:ext cx="2438400" cy="589013"/>
          </a:xfrm>
          <a:prstGeom prst="rect">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YOCTO</a:t>
            </a:r>
            <a:endParaRPr lang="en-US" dirty="0"/>
          </a:p>
        </p:txBody>
      </p:sp>
      <p:sp>
        <p:nvSpPr>
          <p:cNvPr id="6" name="Right Arrow 5"/>
          <p:cNvSpPr/>
          <p:nvPr/>
        </p:nvSpPr>
        <p:spPr>
          <a:xfrm>
            <a:off x="4979040" y="3691972"/>
            <a:ext cx="2149163" cy="5556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Auto build</a:t>
            </a:r>
            <a:endParaRPr lang="en-US" dirty="0"/>
          </a:p>
        </p:txBody>
      </p:sp>
      <p:sp>
        <p:nvSpPr>
          <p:cNvPr id="7" name="Rectangle 6"/>
          <p:cNvSpPr/>
          <p:nvPr/>
        </p:nvSpPr>
        <p:spPr>
          <a:xfrm>
            <a:off x="8047201" y="3505200"/>
            <a:ext cx="2667000" cy="114612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smtClean="0"/>
              <a:t>Filesystem</a:t>
            </a:r>
            <a:endParaRPr lang="en-US" b="1" dirty="0" smtClean="0"/>
          </a:p>
          <a:p>
            <a:pPr algn="ctr"/>
            <a:r>
              <a:rPr lang="en-US" dirty="0" smtClean="0"/>
              <a:t>+ </a:t>
            </a:r>
            <a:r>
              <a:rPr lang="en-US" dirty="0" err="1" smtClean="0"/>
              <a:t>lighttpd</a:t>
            </a:r>
            <a:r>
              <a:rPr lang="en-US" dirty="0" smtClean="0"/>
              <a:t> </a:t>
            </a:r>
            <a:r>
              <a:rPr lang="en-US" i="1" dirty="0" smtClean="0"/>
              <a:t>(+depend)</a:t>
            </a:r>
            <a:endParaRPr lang="en-US" i="1" dirty="0"/>
          </a:p>
        </p:txBody>
      </p:sp>
      <p:sp>
        <p:nvSpPr>
          <p:cNvPr id="8" name="Rectangle 7"/>
          <p:cNvSpPr/>
          <p:nvPr/>
        </p:nvSpPr>
        <p:spPr>
          <a:xfrm>
            <a:off x="4714287" y="4113077"/>
            <a:ext cx="2873415" cy="369332"/>
          </a:xfrm>
          <a:prstGeom prst="rect">
            <a:avLst/>
          </a:prstGeom>
        </p:spPr>
        <p:txBody>
          <a:bodyPr wrap="none">
            <a:spAutoFit/>
          </a:bodyPr>
          <a:lstStyle/>
          <a:p>
            <a:r>
              <a:rPr lang="en-US" dirty="0" err="1"/>
              <a:t>IMAGE_INSTALL_append</a:t>
            </a:r>
            <a:endParaRPr lang="en-US" dirty="0"/>
          </a:p>
        </p:txBody>
      </p:sp>
      <p:sp>
        <p:nvSpPr>
          <p:cNvPr id="9" name="Rectangle 8"/>
          <p:cNvSpPr/>
          <p:nvPr/>
        </p:nvSpPr>
        <p:spPr>
          <a:xfrm>
            <a:off x="1367285" y="5555048"/>
            <a:ext cx="2667000" cy="791149"/>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smtClean="0"/>
              <a:t>Filesystem</a:t>
            </a:r>
            <a:endParaRPr lang="en-US" b="1" dirty="0" smtClean="0"/>
          </a:p>
        </p:txBody>
      </p:sp>
      <p:sp>
        <p:nvSpPr>
          <p:cNvPr id="10" name="Rectangle 9"/>
          <p:cNvSpPr/>
          <p:nvPr/>
        </p:nvSpPr>
        <p:spPr>
          <a:xfrm>
            <a:off x="8047201" y="5486400"/>
            <a:ext cx="2667000" cy="885197"/>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smtClean="0"/>
              <a:t>Filesystem</a:t>
            </a:r>
            <a:endParaRPr lang="en-US" b="1" dirty="0" smtClean="0"/>
          </a:p>
          <a:p>
            <a:pPr algn="ctr"/>
            <a:r>
              <a:rPr lang="en-US" dirty="0" smtClean="0"/>
              <a:t>+ </a:t>
            </a:r>
            <a:r>
              <a:rPr lang="en-US" dirty="0" err="1" smtClean="0"/>
              <a:t>lighttpd</a:t>
            </a:r>
            <a:endParaRPr lang="en-US" dirty="0"/>
          </a:p>
        </p:txBody>
      </p:sp>
      <p:sp>
        <p:nvSpPr>
          <p:cNvPr id="11" name="Right Arrow 10"/>
          <p:cNvSpPr/>
          <p:nvPr/>
        </p:nvSpPr>
        <p:spPr>
          <a:xfrm>
            <a:off x="5003431" y="5651187"/>
            <a:ext cx="2149163" cy="5556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r>
              <a:rPr lang="en-US" dirty="0" smtClean="0"/>
              <a:t>Manually install</a:t>
            </a:r>
            <a:endParaRPr lang="en-US" dirty="0"/>
          </a:p>
        </p:txBody>
      </p:sp>
    </p:spTree>
    <p:extLst>
      <p:ext uri="{BB962C8B-B14F-4D97-AF65-F5344CB8AC3E}">
        <p14:creationId xmlns:p14="http://schemas.microsoft.com/office/powerpoint/2010/main" val="3417702208"/>
      </p:ext>
    </p:extLst>
  </p:cSld>
  <p:clrMapOvr>
    <a:masterClrMapping/>
  </p:clrMapOvr>
  <p:timing>
    <p:tnLst>
      <p:par>
        <p:cTn id="1" dur="indefinite" restart="never" nodeType="tmRoot"/>
      </p:par>
    </p:tnLst>
  </p:timing>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Install new software </a:t>
            </a:r>
            <a:r>
              <a:rPr lang="en-US" altLang="ja-JP" dirty="0" smtClean="0"/>
              <a:t>packages (practice)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212</a:t>
            </a:fld>
            <a:endParaRPr lang="de-DE" dirty="0"/>
          </a:p>
        </p:txBody>
      </p:sp>
      <p:sp>
        <p:nvSpPr>
          <p:cNvPr id="4" name="Content Placeholder 3"/>
          <p:cNvSpPr>
            <a:spLocks noGrp="1"/>
          </p:cNvSpPr>
          <p:nvPr>
            <p:ph idx="1"/>
          </p:nvPr>
        </p:nvSpPr>
        <p:spPr>
          <a:xfrm>
            <a:off x="685800" y="1800000"/>
            <a:ext cx="11277600" cy="5232202"/>
          </a:xfrm>
        </p:spPr>
        <p:txBody>
          <a:bodyPr/>
          <a:lstStyle/>
          <a:p>
            <a:pPr marL="514350" lvl="1" indent="-285750">
              <a:lnSpc>
                <a:spcPct val="100000"/>
              </a:lnSpc>
              <a:spcAft>
                <a:spcPts val="0"/>
              </a:spcAft>
              <a:buFontTx/>
              <a:buChar char="-"/>
            </a:pPr>
            <a:r>
              <a:rPr lang="en-US" sz="2000" dirty="0" err="1" smtClean="0">
                <a:sym typeface="Wingdings" panose="05000000000000000000" pitchFamily="2" charset="2"/>
              </a:rPr>
              <a:t>bitbake</a:t>
            </a:r>
            <a:r>
              <a:rPr lang="en-US" sz="2000" dirty="0" smtClean="0">
                <a:sym typeface="Wingdings" panose="05000000000000000000" pitchFamily="2" charset="2"/>
              </a:rPr>
              <a:t> </a:t>
            </a:r>
            <a:r>
              <a:rPr lang="en-US" sz="2000" dirty="0" err="1">
                <a:sym typeface="Wingdings" panose="05000000000000000000" pitchFamily="2" charset="2"/>
              </a:rPr>
              <a:t>lighttpd</a:t>
            </a:r>
            <a:r>
              <a:rPr lang="en-US" sz="2000" dirty="0">
                <a:sym typeface="Wingdings" panose="05000000000000000000" pitchFamily="2" charset="2"/>
              </a:rPr>
              <a:t>   OK (depend on </a:t>
            </a:r>
            <a:r>
              <a:rPr lang="en-US" sz="2000" dirty="0" err="1">
                <a:sym typeface="Wingdings" panose="05000000000000000000" pitchFamily="2" charset="2"/>
              </a:rPr>
              <a:t>libprce</a:t>
            </a:r>
            <a:r>
              <a:rPr lang="en-US" sz="2000" dirty="0" smtClean="0">
                <a:sym typeface="Wingdings" panose="05000000000000000000" pitchFamily="2" charset="2"/>
              </a:rPr>
              <a:t>)</a:t>
            </a:r>
          </a:p>
          <a:p>
            <a:pPr lvl="1" indent="0">
              <a:lnSpc>
                <a:spcPct val="100000"/>
              </a:lnSpc>
              <a:spcAft>
                <a:spcPts val="0"/>
              </a:spcAft>
              <a:buNone/>
            </a:pPr>
            <a:endParaRPr lang="en-US" sz="2000" dirty="0">
              <a:sym typeface="Wingdings" panose="05000000000000000000" pitchFamily="2" charset="2"/>
            </a:endParaRPr>
          </a:p>
          <a:p>
            <a:pPr marL="514350" lvl="1" indent="-285750">
              <a:lnSpc>
                <a:spcPct val="100000"/>
              </a:lnSpc>
              <a:spcAft>
                <a:spcPts val="0"/>
              </a:spcAft>
              <a:buFontTx/>
              <a:buChar char="-"/>
            </a:pPr>
            <a:r>
              <a:rPr lang="en-US" sz="2000" dirty="0">
                <a:sym typeface="Wingdings" panose="05000000000000000000" pitchFamily="2" charset="2"/>
              </a:rPr>
              <a:t>Automatic: $ vi </a:t>
            </a:r>
            <a:r>
              <a:rPr lang="en-US" sz="2000" dirty="0" err="1" smtClean="0">
                <a:sym typeface="Wingdings" panose="05000000000000000000" pitchFamily="2" charset="2"/>
              </a:rPr>
              <a:t>conf</a:t>
            </a:r>
            <a:r>
              <a:rPr lang="en-US" sz="2000" dirty="0" smtClean="0">
                <a:sym typeface="Wingdings" panose="05000000000000000000" pitchFamily="2" charset="2"/>
              </a:rPr>
              <a:t>/</a:t>
            </a:r>
            <a:r>
              <a:rPr lang="en-US" sz="2000" dirty="0" err="1" smtClean="0">
                <a:sym typeface="Wingdings" panose="05000000000000000000" pitchFamily="2" charset="2"/>
              </a:rPr>
              <a:t>local.conf</a:t>
            </a:r>
            <a:endParaRPr lang="en-US" sz="2000" dirty="0">
              <a:sym typeface="Wingdings" panose="05000000000000000000" pitchFamily="2" charset="2"/>
            </a:endParaRPr>
          </a:p>
          <a:p>
            <a:pPr lvl="1" indent="0">
              <a:lnSpc>
                <a:spcPct val="100000"/>
              </a:lnSpc>
              <a:spcAft>
                <a:spcPts val="0"/>
              </a:spcAft>
              <a:buNone/>
            </a:pPr>
            <a:r>
              <a:rPr lang="en-US" sz="2000" dirty="0">
                <a:sym typeface="Wingdings" panose="05000000000000000000" pitchFamily="2" charset="2"/>
              </a:rPr>
              <a:t>                       Add </a:t>
            </a:r>
            <a:r>
              <a:rPr lang="en-US" sz="2000" dirty="0" err="1"/>
              <a:t>IMAGE_INSTALL_append</a:t>
            </a:r>
            <a:r>
              <a:rPr lang="en-US" sz="2000" dirty="0"/>
              <a:t> = “ </a:t>
            </a:r>
            <a:r>
              <a:rPr lang="en-US" sz="2000" dirty="0" err="1"/>
              <a:t>lighttpd</a:t>
            </a:r>
            <a:r>
              <a:rPr lang="en-US" sz="2000" dirty="0"/>
              <a:t> “   ## Remember the space before </a:t>
            </a:r>
            <a:r>
              <a:rPr lang="en-US" sz="2000" dirty="0" smtClean="0"/>
              <a:t>string</a:t>
            </a:r>
          </a:p>
          <a:p>
            <a:pPr lvl="1" indent="0">
              <a:lnSpc>
                <a:spcPct val="100000"/>
              </a:lnSpc>
              <a:spcAft>
                <a:spcPts val="0"/>
              </a:spcAft>
              <a:buNone/>
            </a:pPr>
            <a:r>
              <a:rPr lang="en-US" sz="2000" dirty="0"/>
              <a:t> </a:t>
            </a:r>
            <a:r>
              <a:rPr lang="en-US" sz="2000" dirty="0" smtClean="0"/>
              <a:t>                      $ </a:t>
            </a:r>
            <a:r>
              <a:rPr lang="en-US" sz="2000" dirty="0" err="1" smtClean="0"/>
              <a:t>bitbake</a:t>
            </a:r>
            <a:r>
              <a:rPr lang="en-US" sz="2000" dirty="0" smtClean="0"/>
              <a:t> core-image-Weston</a:t>
            </a:r>
          </a:p>
          <a:p>
            <a:pPr lvl="1" indent="0">
              <a:lnSpc>
                <a:spcPct val="100000"/>
              </a:lnSpc>
              <a:spcAft>
                <a:spcPts val="0"/>
              </a:spcAft>
              <a:buNone/>
            </a:pPr>
            <a:endParaRPr lang="en-US" sz="2000" dirty="0" smtClean="0"/>
          </a:p>
          <a:p>
            <a:pPr lvl="1" indent="0">
              <a:lnSpc>
                <a:spcPct val="100000"/>
              </a:lnSpc>
              <a:spcAft>
                <a:spcPts val="0"/>
              </a:spcAft>
              <a:buNone/>
            </a:pPr>
            <a:endParaRPr lang="en-US" sz="2000" dirty="0"/>
          </a:p>
          <a:p>
            <a:pPr marL="514350" lvl="1" indent="-285750">
              <a:lnSpc>
                <a:spcPct val="100000"/>
              </a:lnSpc>
              <a:spcAft>
                <a:spcPts val="0"/>
              </a:spcAft>
              <a:buFontTx/>
              <a:buChar char="-"/>
            </a:pPr>
            <a:r>
              <a:rPr lang="en-US" sz="2000" dirty="0" smtClean="0"/>
              <a:t>Manual:   </a:t>
            </a:r>
            <a:r>
              <a:rPr lang="en-US" sz="2000" dirty="0"/>
              <a:t>Copy </a:t>
            </a:r>
            <a:r>
              <a:rPr lang="en-US" sz="2000" b="1" i="1" dirty="0" err="1" smtClean="0">
                <a:solidFill>
                  <a:srgbClr val="0070C0"/>
                </a:solidFill>
              </a:rPr>
              <a:t>tmp</a:t>
            </a:r>
            <a:r>
              <a:rPr lang="en-US" sz="2000" b="1" i="1" dirty="0" smtClean="0">
                <a:solidFill>
                  <a:srgbClr val="0070C0"/>
                </a:solidFill>
              </a:rPr>
              <a:t>/deploy/</a:t>
            </a:r>
            <a:r>
              <a:rPr lang="en-US" sz="2000" b="1" i="1" dirty="0" err="1" smtClean="0">
                <a:solidFill>
                  <a:srgbClr val="0070C0"/>
                </a:solidFill>
              </a:rPr>
              <a:t>ipk</a:t>
            </a:r>
            <a:r>
              <a:rPr lang="en-US" sz="2000" b="1" i="1" dirty="0" smtClean="0"/>
              <a:t>/</a:t>
            </a:r>
            <a:r>
              <a:rPr lang="en-US" sz="2000" b="1" i="1" dirty="0" smtClean="0">
                <a:solidFill>
                  <a:srgbClr val="FF0000"/>
                </a:solidFill>
              </a:rPr>
              <a:t>cortexa15hf-vfp-neon</a:t>
            </a:r>
            <a:r>
              <a:rPr lang="en-US" sz="2000" b="1" i="1" dirty="0" smtClean="0"/>
              <a:t>/lighttpd_1.4.33-r1_cortexa15hf-vfp-neon.ipk</a:t>
            </a:r>
            <a:r>
              <a:rPr lang="en-US" sz="2000" dirty="0" smtClean="0"/>
              <a:t> to board</a:t>
            </a:r>
          </a:p>
          <a:p>
            <a:pPr lvl="1" indent="0">
              <a:lnSpc>
                <a:spcPct val="100000"/>
              </a:lnSpc>
              <a:spcAft>
                <a:spcPts val="0"/>
              </a:spcAft>
              <a:buNone/>
            </a:pPr>
            <a:r>
              <a:rPr lang="en-US" sz="2000" dirty="0" smtClean="0"/>
              <a:t>                    (The </a:t>
            </a:r>
            <a:r>
              <a:rPr lang="en-US" sz="2000" dirty="0" smtClean="0">
                <a:solidFill>
                  <a:srgbClr val="FF0000"/>
                </a:solidFill>
              </a:rPr>
              <a:t>red</a:t>
            </a:r>
            <a:r>
              <a:rPr lang="en-US" sz="2000" dirty="0" smtClean="0"/>
              <a:t> part may be different for other package, or other platform)</a:t>
            </a:r>
          </a:p>
          <a:p>
            <a:pPr lvl="1" indent="0">
              <a:lnSpc>
                <a:spcPct val="100000"/>
              </a:lnSpc>
              <a:spcAft>
                <a:spcPts val="0"/>
              </a:spcAft>
              <a:buNone/>
            </a:pPr>
            <a:r>
              <a:rPr lang="en-US" sz="2000" dirty="0" smtClean="0"/>
              <a:t>                    # </a:t>
            </a:r>
            <a:r>
              <a:rPr lang="en-US" sz="2000" dirty="0" err="1" smtClean="0"/>
              <a:t>opkg</a:t>
            </a:r>
            <a:r>
              <a:rPr lang="en-US" sz="2000" dirty="0" smtClean="0"/>
              <a:t> </a:t>
            </a:r>
            <a:r>
              <a:rPr lang="en-US" sz="2000" dirty="0"/>
              <a:t>install </a:t>
            </a:r>
            <a:r>
              <a:rPr lang="en-US" sz="2000" dirty="0" smtClean="0"/>
              <a:t>lighttpd_1.4.33-r1_cortexa15hf-vfp-neon.ipk</a:t>
            </a:r>
          </a:p>
          <a:p>
            <a:pPr lvl="1" indent="0">
              <a:lnSpc>
                <a:spcPct val="100000"/>
              </a:lnSpc>
              <a:spcAft>
                <a:spcPts val="0"/>
              </a:spcAft>
              <a:buNone/>
            </a:pPr>
            <a:r>
              <a:rPr lang="en-US" sz="2000" dirty="0">
                <a:sym typeface="Wingdings" panose="05000000000000000000" pitchFamily="2" charset="2"/>
              </a:rPr>
              <a:t> </a:t>
            </a:r>
            <a:r>
              <a:rPr lang="en-US" sz="2000" dirty="0" smtClean="0">
                <a:sym typeface="Wingdings" panose="05000000000000000000" pitchFamily="2" charset="2"/>
              </a:rPr>
              <a:t>                    FAIL, because of depend on </a:t>
            </a:r>
            <a:r>
              <a:rPr lang="en-US" sz="2000" dirty="0" err="1" smtClean="0">
                <a:sym typeface="Wingdings" panose="05000000000000000000" pitchFamily="2" charset="2"/>
              </a:rPr>
              <a:t>libprce</a:t>
            </a:r>
            <a:endParaRPr lang="en-US" sz="2000" dirty="0" smtClean="0">
              <a:sym typeface="Wingdings" panose="05000000000000000000" pitchFamily="2" charset="2"/>
            </a:endParaRPr>
          </a:p>
          <a:p>
            <a:pPr lvl="1" indent="0">
              <a:lnSpc>
                <a:spcPct val="100000"/>
              </a:lnSpc>
              <a:spcAft>
                <a:spcPts val="0"/>
              </a:spcAft>
              <a:buNone/>
            </a:pPr>
            <a:endParaRPr lang="en-US" sz="2000" dirty="0" smtClean="0">
              <a:sym typeface="Wingdings" panose="05000000000000000000" pitchFamily="2" charset="2"/>
            </a:endParaRPr>
          </a:p>
          <a:p>
            <a:pPr lvl="1" indent="0">
              <a:lnSpc>
                <a:spcPct val="100000"/>
              </a:lnSpc>
              <a:spcAft>
                <a:spcPts val="0"/>
              </a:spcAft>
              <a:buNone/>
            </a:pPr>
            <a:r>
              <a:rPr lang="en-US" sz="2000" dirty="0">
                <a:sym typeface="Wingdings" panose="05000000000000000000" pitchFamily="2" charset="2"/>
              </a:rPr>
              <a:t> </a:t>
            </a:r>
            <a:r>
              <a:rPr lang="en-US" sz="2000" dirty="0" smtClean="0">
                <a:sym typeface="Wingdings" panose="05000000000000000000" pitchFamily="2" charset="2"/>
              </a:rPr>
              <a:t>                   # </a:t>
            </a:r>
            <a:r>
              <a:rPr lang="en-US" sz="2000" dirty="0" err="1" smtClean="0">
                <a:sym typeface="Wingdings" panose="05000000000000000000" pitchFamily="2" charset="2"/>
              </a:rPr>
              <a:t>opkg</a:t>
            </a:r>
            <a:r>
              <a:rPr lang="en-US" sz="2000" dirty="0">
                <a:sym typeface="Wingdings" panose="05000000000000000000" pitchFamily="2" charset="2"/>
              </a:rPr>
              <a:t> install libpcre1_8.34-r0_cortexa15hf-vfp-neon.ipk</a:t>
            </a:r>
            <a:endParaRPr lang="en-US" sz="2000" dirty="0" smtClean="0">
              <a:sym typeface="Wingdings" panose="05000000000000000000" pitchFamily="2" charset="2"/>
            </a:endParaRPr>
          </a:p>
          <a:p>
            <a:pPr lvl="1" indent="0">
              <a:lnSpc>
                <a:spcPct val="100000"/>
              </a:lnSpc>
              <a:spcAft>
                <a:spcPts val="0"/>
              </a:spcAft>
              <a:buNone/>
            </a:pPr>
            <a:r>
              <a:rPr lang="en-US" sz="2000" dirty="0"/>
              <a:t> </a:t>
            </a:r>
            <a:r>
              <a:rPr lang="en-US" sz="2000" dirty="0" smtClean="0"/>
              <a:t>                   # </a:t>
            </a:r>
            <a:r>
              <a:rPr lang="en-US" sz="2000" dirty="0" err="1"/>
              <a:t>opkg</a:t>
            </a:r>
            <a:r>
              <a:rPr lang="en-US" sz="2000" dirty="0"/>
              <a:t> install </a:t>
            </a:r>
            <a:r>
              <a:rPr lang="en-US" sz="2000" dirty="0" smtClean="0"/>
              <a:t>lighttpd_1.4.33-r1_cortexa15hf-vfp-neon.ipk</a:t>
            </a:r>
          </a:p>
          <a:p>
            <a:pPr lvl="1" indent="0">
              <a:lnSpc>
                <a:spcPct val="100000"/>
              </a:lnSpc>
              <a:spcAft>
                <a:spcPts val="0"/>
              </a:spcAft>
              <a:buNone/>
            </a:pPr>
            <a:r>
              <a:rPr lang="en-US" sz="2000" dirty="0" smtClean="0"/>
              <a:t> </a:t>
            </a:r>
            <a:endParaRPr lang="en-US" sz="2000" dirty="0"/>
          </a:p>
          <a:p>
            <a:pPr>
              <a:lnSpc>
                <a:spcPct val="100000"/>
              </a:lnSpc>
              <a:spcAft>
                <a:spcPts val="0"/>
              </a:spcAft>
            </a:pPr>
            <a:endParaRPr lang="en-US" sz="2000" dirty="0"/>
          </a:p>
        </p:txBody>
      </p:sp>
    </p:spTree>
    <p:extLst>
      <p:ext uri="{BB962C8B-B14F-4D97-AF65-F5344CB8AC3E}">
        <p14:creationId xmlns:p14="http://schemas.microsoft.com/office/powerpoint/2010/main" val="3749262763"/>
      </p:ext>
    </p:extLst>
  </p:cSld>
  <p:clrMapOvr>
    <a:masterClrMapping/>
  </p:clrMapOvr>
  <p:timing>
    <p:tnLst>
      <p:par>
        <p:cTn id="1" dur="indefinite" restart="never" nodeType="tmRoot"/>
      </p:par>
    </p:tnLst>
  </p:timing>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Search for Available </a:t>
            </a:r>
            <a:r>
              <a:rPr lang="en-US" altLang="ja-JP" dirty="0" err="1" smtClean="0"/>
              <a:t>Yocto</a:t>
            </a:r>
            <a:r>
              <a:rPr lang="en-US" altLang="ja-JP" dirty="0" smtClean="0"/>
              <a:t> PACKAGE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213</a:t>
            </a:fld>
            <a:endParaRPr lang="de-DE" dirty="0"/>
          </a:p>
        </p:txBody>
      </p:sp>
      <p:sp>
        <p:nvSpPr>
          <p:cNvPr id="4" name="Content Placeholder 3"/>
          <p:cNvSpPr>
            <a:spLocks noGrp="1"/>
          </p:cNvSpPr>
          <p:nvPr>
            <p:ph idx="1"/>
          </p:nvPr>
        </p:nvSpPr>
        <p:spPr>
          <a:xfrm>
            <a:off x="685800" y="1800000"/>
            <a:ext cx="11277600" cy="2154436"/>
          </a:xfrm>
        </p:spPr>
        <p:txBody>
          <a:bodyPr/>
          <a:lstStyle/>
          <a:p>
            <a:pPr marL="514350" lvl="1" indent="-285750">
              <a:lnSpc>
                <a:spcPct val="100000"/>
              </a:lnSpc>
              <a:spcAft>
                <a:spcPts val="0"/>
              </a:spcAft>
              <a:buFontTx/>
              <a:buChar char="-"/>
            </a:pPr>
            <a:r>
              <a:rPr lang="en-US" sz="2000" dirty="0" smtClean="0"/>
              <a:t>How to know whether the software can be built by </a:t>
            </a:r>
            <a:r>
              <a:rPr lang="en-US" sz="2000" dirty="0" err="1" smtClean="0"/>
              <a:t>Yocto</a:t>
            </a:r>
            <a:r>
              <a:rPr lang="en-US" sz="2000" dirty="0" smtClean="0"/>
              <a:t>, and what the package name is?</a:t>
            </a:r>
          </a:p>
          <a:p>
            <a:pPr lvl="1" indent="0">
              <a:lnSpc>
                <a:spcPct val="100000"/>
              </a:lnSpc>
              <a:spcAft>
                <a:spcPts val="0"/>
              </a:spcAft>
              <a:buNone/>
            </a:pPr>
            <a:endParaRPr lang="en-US" sz="2000" dirty="0" smtClean="0"/>
          </a:p>
          <a:p>
            <a:pPr marL="571500" lvl="1" indent="-342900">
              <a:lnSpc>
                <a:spcPct val="100000"/>
              </a:lnSpc>
              <a:spcAft>
                <a:spcPts val="0"/>
              </a:spcAft>
              <a:buFont typeface="Wingdings" panose="05000000000000000000" pitchFamily="2" charset="2"/>
              <a:buChar char="à"/>
            </a:pPr>
            <a:r>
              <a:rPr lang="en-US" sz="2000" dirty="0" smtClean="0">
                <a:sym typeface="Wingdings" panose="05000000000000000000" pitchFamily="2" charset="2"/>
                <a:hlinkClick r:id="rId2"/>
              </a:rPr>
              <a:t>http</a:t>
            </a:r>
            <a:r>
              <a:rPr lang="en-US" sz="2000" dirty="0">
                <a:sym typeface="Wingdings" panose="05000000000000000000" pitchFamily="2" charset="2"/>
                <a:hlinkClick r:id="rId2"/>
              </a:rPr>
              <a:t>://</a:t>
            </a:r>
            <a:r>
              <a:rPr lang="en-US" sz="2000" dirty="0" smtClean="0">
                <a:sym typeface="Wingdings" panose="05000000000000000000" pitchFamily="2" charset="2"/>
                <a:hlinkClick r:id="rId2"/>
              </a:rPr>
              <a:t>layers.openembedded.org/layerindex/branch/master/recipes/</a:t>
            </a:r>
            <a:endParaRPr lang="en-US" sz="2000" dirty="0" smtClean="0">
              <a:sym typeface="Wingdings" panose="05000000000000000000" pitchFamily="2" charset="2"/>
            </a:endParaRPr>
          </a:p>
          <a:p>
            <a:pPr lvl="1" indent="0">
              <a:lnSpc>
                <a:spcPct val="100000"/>
              </a:lnSpc>
              <a:spcAft>
                <a:spcPts val="0"/>
              </a:spcAft>
              <a:buNone/>
            </a:pPr>
            <a:r>
              <a:rPr lang="en-US" sz="2000" dirty="0">
                <a:sym typeface="Wingdings" panose="05000000000000000000" pitchFamily="2" charset="2"/>
              </a:rPr>
              <a:t> </a:t>
            </a:r>
            <a:r>
              <a:rPr lang="en-US" sz="2000" dirty="0" smtClean="0">
                <a:sym typeface="Wingdings" panose="05000000000000000000" pitchFamily="2" charset="2"/>
              </a:rPr>
              <a:t>    (for example: search for “</a:t>
            </a:r>
            <a:r>
              <a:rPr lang="en-US" sz="2000" dirty="0" err="1" smtClean="0">
                <a:sym typeface="Wingdings" panose="05000000000000000000" pitchFamily="2" charset="2"/>
              </a:rPr>
              <a:t>httpd</a:t>
            </a:r>
            <a:r>
              <a:rPr lang="en-US" sz="2000" dirty="0" smtClean="0">
                <a:sym typeface="Wingdings" panose="05000000000000000000" pitchFamily="2" charset="2"/>
              </a:rPr>
              <a:t>”, “live555”,  “benchmark” …)</a:t>
            </a:r>
          </a:p>
          <a:p>
            <a:pPr lvl="1" indent="0">
              <a:lnSpc>
                <a:spcPct val="100000"/>
              </a:lnSpc>
              <a:spcAft>
                <a:spcPts val="0"/>
              </a:spcAft>
              <a:buNone/>
            </a:pPr>
            <a:endParaRPr lang="en-US" sz="2000" dirty="0" smtClean="0">
              <a:sym typeface="Wingdings" panose="05000000000000000000" pitchFamily="2" charset="2"/>
            </a:endParaRPr>
          </a:p>
          <a:p>
            <a:pPr marL="571500" lvl="1" indent="-342900">
              <a:lnSpc>
                <a:spcPct val="100000"/>
              </a:lnSpc>
              <a:spcAft>
                <a:spcPts val="0"/>
              </a:spcAft>
              <a:buFont typeface="Wingdings" panose="05000000000000000000" pitchFamily="2" charset="2"/>
              <a:buChar char="à"/>
            </a:pPr>
            <a:r>
              <a:rPr lang="en-US" sz="2000" dirty="0" smtClean="0">
                <a:sym typeface="Wingdings" panose="05000000000000000000" pitchFamily="2" charset="2"/>
              </a:rPr>
              <a:t>OR Google</a:t>
            </a:r>
            <a:r>
              <a:rPr lang="en-US" sz="2000" dirty="0" smtClean="0"/>
              <a:t> </a:t>
            </a:r>
            <a:endParaRPr lang="en-US" sz="2000" dirty="0"/>
          </a:p>
          <a:p>
            <a:pPr>
              <a:lnSpc>
                <a:spcPct val="100000"/>
              </a:lnSpc>
              <a:spcAft>
                <a:spcPts val="0"/>
              </a:spcAft>
            </a:pPr>
            <a:endParaRPr lang="en-US" sz="2000" dirty="0"/>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76688" y="3124200"/>
            <a:ext cx="7101810" cy="2971800"/>
          </a:xfrm>
          <a:prstGeom prst="rect">
            <a:avLst/>
          </a:prstGeom>
        </p:spPr>
      </p:pic>
    </p:spTree>
    <p:extLst>
      <p:ext uri="{BB962C8B-B14F-4D97-AF65-F5344CB8AC3E}">
        <p14:creationId xmlns:p14="http://schemas.microsoft.com/office/powerpoint/2010/main" val="1268333817"/>
      </p:ext>
    </p:extLst>
  </p:cSld>
  <p:clrMapOvr>
    <a:masterClrMapping/>
  </p:clrMapOvr>
  <p:timing>
    <p:tnLst>
      <p:par>
        <p:cTn id="1" dur="indefinite" restart="never" nodeType="tmRoot"/>
      </p:par>
    </p:tnLst>
  </p:timing>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Add package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214</a:t>
            </a:fld>
            <a:endParaRPr lang="de-DE" dirty="0"/>
          </a:p>
        </p:txBody>
      </p:sp>
      <p:sp>
        <p:nvSpPr>
          <p:cNvPr id="4" name="Content Placeholder 3"/>
          <p:cNvSpPr>
            <a:spLocks noGrp="1"/>
          </p:cNvSpPr>
          <p:nvPr>
            <p:ph idx="1"/>
          </p:nvPr>
        </p:nvSpPr>
        <p:spPr>
          <a:xfrm>
            <a:off x="1080000" y="1800000"/>
            <a:ext cx="9000000" cy="2376997"/>
          </a:xfrm>
        </p:spPr>
        <p:txBody>
          <a:bodyPr/>
          <a:lstStyle/>
          <a:p>
            <a:pPr marL="285750" indent="-285750">
              <a:buFontTx/>
              <a:buChar char="-"/>
            </a:pPr>
            <a:r>
              <a:rPr lang="en-US" sz="2000" dirty="0" smtClean="0"/>
              <a:t>If the package is inside meta-</a:t>
            </a:r>
            <a:r>
              <a:rPr lang="en-US" sz="2000" dirty="0" err="1" smtClean="0"/>
              <a:t>openembedded</a:t>
            </a:r>
            <a:r>
              <a:rPr lang="en-US" sz="2000" dirty="0" smtClean="0"/>
              <a:t>, poky, meta-</a:t>
            </a:r>
            <a:r>
              <a:rPr lang="en-US" sz="2000" dirty="0" err="1" smtClean="0"/>
              <a:t>linaro</a:t>
            </a:r>
            <a:r>
              <a:rPr lang="en-US" sz="2000" dirty="0" smtClean="0"/>
              <a:t>, meta-</a:t>
            </a:r>
            <a:r>
              <a:rPr lang="en-US" sz="2000" dirty="0" err="1" smtClean="0"/>
              <a:t>renesas</a:t>
            </a:r>
            <a:r>
              <a:rPr lang="en-US" sz="2000" dirty="0" smtClean="0"/>
              <a:t> … </a:t>
            </a:r>
            <a:r>
              <a:rPr lang="en-US" sz="2000" dirty="0" smtClean="0">
                <a:sym typeface="Wingdings" panose="05000000000000000000" pitchFamily="2" charset="2"/>
              </a:rPr>
              <a:t> can use it</a:t>
            </a:r>
          </a:p>
          <a:p>
            <a:pPr marL="285750" indent="-285750">
              <a:buFontTx/>
              <a:buChar char="-"/>
            </a:pPr>
            <a:r>
              <a:rPr lang="en-US" sz="2000" dirty="0" smtClean="0">
                <a:sym typeface="Wingdings" panose="05000000000000000000" pitchFamily="2" charset="2"/>
              </a:rPr>
              <a:t>If package is from other layer, either:</a:t>
            </a:r>
          </a:p>
          <a:p>
            <a:pPr marL="514350" lvl="1" indent="-285750">
              <a:buFontTx/>
              <a:buChar char="-"/>
            </a:pPr>
            <a:r>
              <a:rPr lang="en-US" sz="2000" dirty="0" smtClean="0">
                <a:sym typeface="Wingdings" panose="05000000000000000000" pitchFamily="2" charset="2"/>
              </a:rPr>
              <a:t>Add that layer (to </a:t>
            </a:r>
            <a:r>
              <a:rPr lang="en-US" sz="2000" dirty="0" err="1" smtClean="0">
                <a:sym typeface="Wingdings" panose="05000000000000000000" pitchFamily="2" charset="2"/>
              </a:rPr>
              <a:t>bblayer.conf</a:t>
            </a:r>
            <a:r>
              <a:rPr lang="en-US" sz="2000" dirty="0" smtClean="0">
                <a:sym typeface="Wingdings" panose="05000000000000000000" pitchFamily="2" charset="2"/>
              </a:rPr>
              <a:t>)</a:t>
            </a:r>
          </a:p>
          <a:p>
            <a:pPr marL="514350" lvl="1" indent="-285750">
              <a:buFontTx/>
              <a:buChar char="-"/>
            </a:pPr>
            <a:r>
              <a:rPr lang="en-US" sz="2000" dirty="0" smtClean="0">
                <a:sym typeface="Wingdings" panose="05000000000000000000" pitchFamily="2" charset="2"/>
              </a:rPr>
              <a:t>Or copy the recipe to existed later</a:t>
            </a:r>
            <a:endParaRPr lang="en-US" sz="2000" dirty="0"/>
          </a:p>
        </p:txBody>
      </p:sp>
    </p:spTree>
    <p:extLst>
      <p:ext uri="{BB962C8B-B14F-4D97-AF65-F5344CB8AC3E}">
        <p14:creationId xmlns:p14="http://schemas.microsoft.com/office/powerpoint/2010/main" val="1242836686"/>
      </p:ext>
    </p:extLst>
  </p:cSld>
  <p:clrMapOvr>
    <a:masterClrMapping/>
  </p:clrMapOvr>
  <p:timing>
    <p:tnLst>
      <p:par>
        <p:cTn id="1" dur="indefinite" restart="never" nodeType="tmRoot"/>
      </p:par>
    </p:tnLst>
  </p:timing>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Further development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215</a:t>
            </a:fld>
            <a:endParaRPr lang="de-DE" dirty="0"/>
          </a:p>
        </p:txBody>
      </p:sp>
      <p:sp>
        <p:nvSpPr>
          <p:cNvPr id="4" name="Content Placeholder 3"/>
          <p:cNvSpPr>
            <a:spLocks noGrp="1"/>
          </p:cNvSpPr>
          <p:nvPr>
            <p:ph idx="1"/>
          </p:nvPr>
        </p:nvSpPr>
        <p:spPr>
          <a:xfrm>
            <a:off x="1080000" y="1626493"/>
            <a:ext cx="10426200" cy="1846659"/>
          </a:xfrm>
        </p:spPr>
        <p:txBody>
          <a:bodyPr/>
          <a:lstStyle/>
          <a:p>
            <a:pPr marL="285750" indent="-285750">
              <a:lnSpc>
                <a:spcPct val="150000"/>
              </a:lnSpc>
              <a:spcAft>
                <a:spcPts val="0"/>
              </a:spcAft>
              <a:buFontTx/>
              <a:buChar char="-"/>
            </a:pPr>
            <a:r>
              <a:rPr lang="en-US" sz="2000" dirty="0" smtClean="0">
                <a:cs typeface="Courier New" panose="02070309020205020404" pitchFamily="49" charset="0"/>
              </a:rPr>
              <a:t>For further development (such as develop new application), user can use the SDK.</a:t>
            </a:r>
          </a:p>
          <a:p>
            <a:pPr marL="285750" indent="-285750">
              <a:lnSpc>
                <a:spcPct val="150000"/>
              </a:lnSpc>
              <a:spcAft>
                <a:spcPts val="0"/>
              </a:spcAft>
              <a:buFontTx/>
              <a:buChar char="-"/>
            </a:pPr>
            <a:r>
              <a:rPr lang="en-US" sz="2000" dirty="0" smtClean="0">
                <a:cs typeface="Courier New" panose="02070309020205020404" pitchFamily="49" charset="0"/>
                <a:sym typeface="Wingdings" panose="05000000000000000000" pitchFamily="2" charset="2"/>
              </a:rPr>
              <a:t>There are two kinds of SDK: the toolchain SDK, and the core </a:t>
            </a:r>
            <a:r>
              <a:rPr lang="en-US" sz="2000" dirty="0">
                <a:cs typeface="Courier New" panose="02070309020205020404" pitchFamily="49" charset="0"/>
                <a:sym typeface="Wingdings" panose="05000000000000000000" pitchFamily="2" charset="2"/>
              </a:rPr>
              <a:t>image </a:t>
            </a:r>
            <a:r>
              <a:rPr lang="en-US" sz="2000" dirty="0" smtClean="0">
                <a:cs typeface="Courier New" panose="02070309020205020404" pitchFamily="49" charset="0"/>
                <a:sym typeface="Wingdings" panose="05000000000000000000" pitchFamily="2" charset="2"/>
              </a:rPr>
              <a:t>SDK</a:t>
            </a:r>
          </a:p>
          <a:p>
            <a:pPr marL="285750" indent="-285750">
              <a:lnSpc>
                <a:spcPct val="150000"/>
              </a:lnSpc>
              <a:spcAft>
                <a:spcPts val="0"/>
              </a:spcAft>
              <a:buFontTx/>
              <a:buChar char="-"/>
            </a:pPr>
            <a:r>
              <a:rPr lang="en-US" sz="2000" dirty="0" smtClean="0">
                <a:cs typeface="Courier New" panose="02070309020205020404" pitchFamily="49" charset="0"/>
                <a:sym typeface="Wingdings" panose="05000000000000000000" pitchFamily="2" charset="2"/>
              </a:rPr>
              <a:t>Note that the time for building SDK is much larger (can double) than build normal environment.</a:t>
            </a:r>
          </a:p>
        </p:txBody>
      </p:sp>
      <p:sp>
        <p:nvSpPr>
          <p:cNvPr id="6" name="Rectangle 5"/>
          <p:cNvSpPr/>
          <p:nvPr/>
        </p:nvSpPr>
        <p:spPr>
          <a:xfrm>
            <a:off x="1092700" y="3546443"/>
            <a:ext cx="3623815" cy="5890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smtClean="0"/>
              <a:t>bitbake</a:t>
            </a:r>
            <a:r>
              <a:rPr lang="en-US" dirty="0" smtClean="0"/>
              <a:t> core-image-</a:t>
            </a:r>
            <a:r>
              <a:rPr lang="en-US" dirty="0" err="1" smtClean="0"/>
              <a:t>weston</a:t>
            </a:r>
            <a:r>
              <a:rPr lang="en-US" dirty="0" smtClean="0"/>
              <a:t>-</a:t>
            </a:r>
            <a:r>
              <a:rPr lang="en-US" dirty="0" err="1" smtClean="0"/>
              <a:t>sdk</a:t>
            </a:r>
            <a:endParaRPr lang="en-US" dirty="0"/>
          </a:p>
        </p:txBody>
      </p:sp>
      <p:sp>
        <p:nvSpPr>
          <p:cNvPr id="7" name="Right Arrow 6"/>
          <p:cNvSpPr/>
          <p:nvPr/>
        </p:nvSpPr>
        <p:spPr>
          <a:xfrm>
            <a:off x="5440767" y="3546443"/>
            <a:ext cx="2149163" cy="5556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8" name="Rectangle 7"/>
          <p:cNvSpPr/>
          <p:nvPr/>
        </p:nvSpPr>
        <p:spPr>
          <a:xfrm>
            <a:off x="8276082" y="3065164"/>
            <a:ext cx="3230118" cy="1584475"/>
          </a:xfrm>
          <a:prstGeom prst="rect">
            <a:avLst/>
          </a:prstGeom>
        </p:spPr>
        <p:style>
          <a:lnRef idx="0">
            <a:schemeClr val="accent4"/>
          </a:lnRef>
          <a:fillRef idx="3">
            <a:schemeClr val="accent4"/>
          </a:fillRef>
          <a:effectRef idx="3">
            <a:schemeClr val="accent4"/>
          </a:effectRef>
          <a:fontRef idx="minor">
            <a:schemeClr val="lt1"/>
          </a:fontRef>
        </p:style>
        <p:txBody>
          <a:bodyPr rtlCol="0" anchor="ctr"/>
          <a:lstStyle/>
          <a:p>
            <a:pPr algn="ctr"/>
            <a:r>
              <a:rPr lang="en-US" sz="3600" b="1" dirty="0" smtClean="0"/>
              <a:t>core-image-weston-sdk.tar.bz2</a:t>
            </a:r>
            <a:endParaRPr lang="en-US" i="1" dirty="0"/>
          </a:p>
        </p:txBody>
      </p:sp>
      <p:sp>
        <p:nvSpPr>
          <p:cNvPr id="10" name="Rectangle 9"/>
          <p:cNvSpPr/>
          <p:nvPr/>
        </p:nvSpPr>
        <p:spPr>
          <a:xfrm>
            <a:off x="1092701" y="5297604"/>
            <a:ext cx="3403100" cy="589013"/>
          </a:xfrm>
          <a:prstGeom prst="rect">
            <a:avLst/>
          </a:prstGeom>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err="1" smtClean="0"/>
              <a:t>bitbake</a:t>
            </a:r>
            <a:r>
              <a:rPr lang="en-US" dirty="0" smtClean="0"/>
              <a:t> core-image-</a:t>
            </a:r>
            <a:r>
              <a:rPr lang="en-US" dirty="0" err="1" smtClean="0"/>
              <a:t>weston</a:t>
            </a:r>
            <a:r>
              <a:rPr lang="en-US" dirty="0" smtClean="0"/>
              <a:t>-</a:t>
            </a:r>
            <a:r>
              <a:rPr lang="en-US" dirty="0" err="1" smtClean="0"/>
              <a:t>sdk</a:t>
            </a:r>
            <a:r>
              <a:rPr lang="en-US" dirty="0" smtClean="0"/>
              <a:t> -c </a:t>
            </a:r>
            <a:r>
              <a:rPr lang="en-US" dirty="0" err="1" smtClean="0"/>
              <a:t>populate_sdk</a:t>
            </a:r>
            <a:endParaRPr lang="en-US" dirty="0"/>
          </a:p>
        </p:txBody>
      </p:sp>
      <p:sp>
        <p:nvSpPr>
          <p:cNvPr id="11" name="Right Arrow 10"/>
          <p:cNvSpPr/>
          <p:nvPr/>
        </p:nvSpPr>
        <p:spPr>
          <a:xfrm>
            <a:off x="5440767" y="5297604"/>
            <a:ext cx="2149163" cy="555621"/>
          </a:xfrm>
          <a:prstGeom prst="rightArrow">
            <a:avLst/>
          </a:prstGeom>
        </p:spPr>
        <p:style>
          <a:lnRef idx="0">
            <a:schemeClr val="accent1"/>
          </a:lnRef>
          <a:fillRef idx="3">
            <a:schemeClr val="accent1"/>
          </a:fillRef>
          <a:effectRef idx="3">
            <a:schemeClr val="accent1"/>
          </a:effectRef>
          <a:fontRef idx="minor">
            <a:schemeClr val="lt1"/>
          </a:fontRef>
        </p:style>
        <p:txBody>
          <a:bodyPr rtlCol="0" anchor="ctr"/>
          <a:lstStyle/>
          <a:p>
            <a:pPr algn="ctr"/>
            <a:endParaRPr lang="en-US" dirty="0"/>
          </a:p>
        </p:txBody>
      </p:sp>
      <p:sp>
        <p:nvSpPr>
          <p:cNvPr id="12" name="Rectangle 11"/>
          <p:cNvSpPr/>
          <p:nvPr/>
        </p:nvSpPr>
        <p:spPr>
          <a:xfrm>
            <a:off x="8276082" y="4816325"/>
            <a:ext cx="3534918" cy="1584475"/>
          </a:xfrm>
          <a:prstGeom prst="rect">
            <a:avLst/>
          </a:prstGeom>
        </p:spPr>
        <p:style>
          <a:lnRef idx="3">
            <a:schemeClr val="lt1"/>
          </a:lnRef>
          <a:fillRef idx="1">
            <a:schemeClr val="accent3"/>
          </a:fillRef>
          <a:effectRef idx="1">
            <a:schemeClr val="accent3"/>
          </a:effectRef>
          <a:fontRef idx="minor">
            <a:schemeClr val="lt1"/>
          </a:fontRef>
        </p:style>
        <p:txBody>
          <a:bodyPr rtlCol="0" anchor="ctr"/>
          <a:lstStyle/>
          <a:p>
            <a:pPr algn="ctr"/>
            <a:r>
              <a:rPr lang="en-US" sz="2400" b="1" dirty="0"/>
              <a:t>poky-eglibcx86_64-core-image-weston-sdk-cortexa15hf-vfp-neontoolchain-1.6.1.sh</a:t>
            </a:r>
            <a:endParaRPr lang="en-US" sz="1200" i="1" dirty="0"/>
          </a:p>
        </p:txBody>
      </p:sp>
    </p:spTree>
    <p:extLst>
      <p:ext uri="{BB962C8B-B14F-4D97-AF65-F5344CB8AC3E}">
        <p14:creationId xmlns:p14="http://schemas.microsoft.com/office/powerpoint/2010/main" val="1281850964"/>
      </p:ext>
    </p:extLst>
  </p:cSld>
  <p:clrMapOvr>
    <a:masterClrMapping/>
  </p:clrMapOvr>
  <p:timing>
    <p:tnLst>
      <p:par>
        <p:cTn id="1" dur="indefinite" restart="never" nodeType="tmRoot"/>
      </p:par>
    </p:tnLst>
  </p:timing>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Toolchain </a:t>
            </a:r>
            <a:r>
              <a:rPr lang="en-US" dirty="0" err="1" smtClean="0"/>
              <a:t>sdk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216</a:t>
            </a:fld>
            <a:endParaRPr lang="de-DE" dirty="0"/>
          </a:p>
        </p:txBody>
      </p:sp>
      <p:sp>
        <p:nvSpPr>
          <p:cNvPr id="4" name="Content Placeholder 3"/>
          <p:cNvSpPr>
            <a:spLocks noGrp="1"/>
          </p:cNvSpPr>
          <p:nvPr>
            <p:ph idx="1"/>
          </p:nvPr>
        </p:nvSpPr>
        <p:spPr>
          <a:xfrm>
            <a:off x="1080000" y="1800000"/>
            <a:ext cx="10502400" cy="4388894"/>
          </a:xfrm>
        </p:spPr>
        <p:txBody>
          <a:bodyPr/>
          <a:lstStyle/>
          <a:p>
            <a:pPr marL="285750" indent="-285750">
              <a:buFontTx/>
              <a:buChar char="-"/>
            </a:pPr>
            <a:r>
              <a:rPr lang="en-US" sz="2000" dirty="0" smtClean="0"/>
              <a:t>Can be install to PC.</a:t>
            </a:r>
          </a:p>
          <a:p>
            <a:pPr marL="285750" indent="-285750">
              <a:buFontTx/>
              <a:buChar char="-"/>
            </a:pPr>
            <a:r>
              <a:rPr lang="en-US" sz="2000" dirty="0" smtClean="0"/>
              <a:t>After install, user can use it to </a:t>
            </a:r>
            <a:r>
              <a:rPr lang="en-US" sz="2000" b="1" dirty="0" smtClean="0"/>
              <a:t>cross-compile</a:t>
            </a:r>
            <a:r>
              <a:rPr lang="en-US" sz="2000" dirty="0" smtClean="0"/>
              <a:t> software (on PC) for the board</a:t>
            </a:r>
          </a:p>
          <a:p>
            <a:pPr marL="514350" lvl="1" indent="-285750">
              <a:buFontTx/>
              <a:buChar char="-"/>
            </a:pPr>
            <a:r>
              <a:rPr lang="en-US" sz="2000" dirty="0" smtClean="0"/>
              <a:t>$  ./</a:t>
            </a:r>
            <a:r>
              <a:rPr lang="en-US" sz="2000" b="1" dirty="0" smtClean="0"/>
              <a:t>poky-eglibcx86_64-core-image-weston-sdk-cortexa15hf-vfp-neontoolchain-1.6.1.sh  </a:t>
            </a:r>
            <a:r>
              <a:rPr lang="en-US" sz="2000" dirty="0" smtClean="0"/>
              <a:t>## Install SDK</a:t>
            </a:r>
            <a:r>
              <a:rPr lang="en-US" sz="2000" dirty="0"/>
              <a:t/>
            </a:r>
            <a:br>
              <a:rPr lang="en-US" sz="2000" dirty="0"/>
            </a:br>
            <a:r>
              <a:rPr lang="en-US" sz="2000" dirty="0"/>
              <a:t/>
            </a:r>
            <a:br>
              <a:rPr lang="en-US" sz="2000" dirty="0"/>
            </a:br>
            <a:endParaRPr lang="en-US" sz="2000" dirty="0" smtClean="0"/>
          </a:p>
          <a:p>
            <a:pPr marL="514350" lvl="1" indent="-285750">
              <a:buFontTx/>
              <a:buChar char="-"/>
            </a:pPr>
            <a:r>
              <a:rPr lang="en-US" sz="2000" dirty="0" smtClean="0"/>
              <a:t>$  source </a:t>
            </a:r>
            <a:r>
              <a:rPr lang="en-US" sz="2000" b="1" dirty="0" smtClean="0"/>
              <a:t>environment-setup-cortexa15hf-vfp-neon-pokylinux-gnueabi </a:t>
            </a:r>
            <a:r>
              <a:rPr lang="en-US" sz="2000" dirty="0" smtClean="0"/>
              <a:t> ## Set up environment variables</a:t>
            </a:r>
            <a:endParaRPr lang="en-US" sz="2000" b="1" dirty="0" smtClean="0"/>
          </a:p>
          <a:p>
            <a:pPr marL="514350" lvl="1" indent="-285750">
              <a:buFontTx/>
              <a:buChar char="-"/>
            </a:pPr>
            <a:r>
              <a:rPr lang="en-US" sz="2000" dirty="0" smtClean="0"/>
              <a:t>$  $(CC) </a:t>
            </a:r>
            <a:r>
              <a:rPr lang="en-US" sz="2000" dirty="0" err="1" smtClean="0">
                <a:sym typeface="Wingdings" panose="05000000000000000000" pitchFamily="2" charset="2"/>
              </a:rPr>
              <a:t>helloworld.c</a:t>
            </a:r>
            <a:r>
              <a:rPr lang="en-US" sz="2000" dirty="0" smtClean="0">
                <a:sym typeface="Wingdings" panose="05000000000000000000" pitchFamily="2" charset="2"/>
              </a:rPr>
              <a:t> </a:t>
            </a:r>
            <a:r>
              <a:rPr lang="en-US" sz="2000" dirty="0">
                <a:sym typeface="Wingdings" panose="05000000000000000000" pitchFamily="2" charset="2"/>
              </a:rPr>
              <a:t>-o </a:t>
            </a:r>
            <a:r>
              <a:rPr lang="en-US" sz="2000" dirty="0" err="1">
                <a:sym typeface="Wingdings" panose="05000000000000000000" pitchFamily="2" charset="2"/>
              </a:rPr>
              <a:t>helloworld</a:t>
            </a:r>
            <a:endParaRPr lang="en-US" sz="2000" dirty="0">
              <a:sym typeface="Wingdings" panose="05000000000000000000" pitchFamily="2" charset="2"/>
            </a:endParaRPr>
          </a:p>
          <a:p>
            <a:pPr marL="285750" indent="-285750">
              <a:buFontTx/>
              <a:buChar char="-"/>
            </a:pPr>
            <a:endParaRPr lang="en-US" dirty="0" smtClean="0"/>
          </a:p>
        </p:txBody>
      </p:sp>
    </p:spTree>
    <p:extLst>
      <p:ext uri="{BB962C8B-B14F-4D97-AF65-F5344CB8AC3E}">
        <p14:creationId xmlns:p14="http://schemas.microsoft.com/office/powerpoint/2010/main" val="3126027445"/>
      </p:ext>
    </p:extLst>
  </p:cSld>
  <p:clrMapOvr>
    <a:masterClrMapping/>
  </p:clrMapOvr>
  <p:timing>
    <p:tnLst>
      <p:par>
        <p:cTn id="1" dur="indefinite" restart="never" nodeType="tmRoot"/>
      </p:par>
    </p:tnLst>
  </p:timing>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Core image </a:t>
            </a:r>
            <a:r>
              <a:rPr lang="en-US" dirty="0" err="1" smtClean="0"/>
              <a:t>sdk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217</a:t>
            </a:fld>
            <a:endParaRPr lang="de-DE" dirty="0"/>
          </a:p>
        </p:txBody>
      </p:sp>
      <p:sp>
        <p:nvSpPr>
          <p:cNvPr id="4" name="Content Placeholder 3"/>
          <p:cNvSpPr>
            <a:spLocks noGrp="1"/>
          </p:cNvSpPr>
          <p:nvPr>
            <p:ph idx="1"/>
          </p:nvPr>
        </p:nvSpPr>
        <p:spPr>
          <a:xfrm>
            <a:off x="1080000" y="1800000"/>
            <a:ext cx="9000000" cy="3359894"/>
          </a:xfrm>
        </p:spPr>
        <p:txBody>
          <a:bodyPr/>
          <a:lstStyle/>
          <a:p>
            <a:pPr marL="285750" indent="-285750">
              <a:lnSpc>
                <a:spcPct val="100000"/>
              </a:lnSpc>
              <a:buFontTx/>
              <a:buChar char="-"/>
            </a:pPr>
            <a:r>
              <a:rPr lang="en-US" sz="2000" dirty="0" smtClean="0"/>
              <a:t>This contains the normal core image (core-image-</a:t>
            </a:r>
            <a:r>
              <a:rPr lang="en-US" sz="2000" dirty="0" err="1" smtClean="0"/>
              <a:t>weston</a:t>
            </a:r>
            <a:r>
              <a:rPr lang="en-US" sz="2000" dirty="0" smtClean="0"/>
              <a:t>), but added many development packages</a:t>
            </a:r>
          </a:p>
          <a:p>
            <a:pPr marL="285750" indent="-285750">
              <a:lnSpc>
                <a:spcPct val="100000"/>
              </a:lnSpc>
              <a:buFont typeface="Wingdings" panose="05000000000000000000" pitchFamily="2" charset="2"/>
              <a:buChar char="à"/>
            </a:pPr>
            <a:r>
              <a:rPr lang="en-US" sz="2000" dirty="0" smtClean="0">
                <a:sym typeface="Wingdings" panose="05000000000000000000" pitchFamily="2" charset="2"/>
              </a:rPr>
              <a:t>Can perform </a:t>
            </a:r>
            <a:r>
              <a:rPr lang="en-US" sz="2000" b="1" dirty="0" smtClean="0">
                <a:sym typeface="Wingdings" panose="05000000000000000000" pitchFamily="2" charset="2"/>
              </a:rPr>
              <a:t>self-compiling</a:t>
            </a:r>
          </a:p>
          <a:p>
            <a:pPr marL="285750" indent="-285750">
              <a:lnSpc>
                <a:spcPct val="100000"/>
              </a:lnSpc>
              <a:buFontTx/>
              <a:buChar char="-"/>
            </a:pPr>
            <a:r>
              <a:rPr lang="en-US" sz="2000" dirty="0" smtClean="0">
                <a:sym typeface="Wingdings" panose="05000000000000000000" pitchFamily="2" charset="2"/>
              </a:rPr>
              <a:t>Example:</a:t>
            </a:r>
          </a:p>
          <a:p>
            <a:pPr marL="514350" lvl="1" indent="-285750">
              <a:lnSpc>
                <a:spcPct val="100000"/>
              </a:lnSpc>
              <a:buFontTx/>
              <a:buChar char="-"/>
            </a:pPr>
            <a:r>
              <a:rPr lang="en-US" sz="2000" dirty="0" smtClean="0">
                <a:sym typeface="Wingdings" panose="05000000000000000000" pitchFamily="2" charset="2"/>
              </a:rPr>
              <a:t># </a:t>
            </a:r>
            <a:r>
              <a:rPr lang="en-US" sz="2000" dirty="0" err="1" smtClean="0">
                <a:sym typeface="Wingdings" panose="05000000000000000000" pitchFamily="2" charset="2"/>
              </a:rPr>
              <a:t>gcc</a:t>
            </a:r>
            <a:r>
              <a:rPr lang="en-US" sz="2000" dirty="0" smtClean="0">
                <a:sym typeface="Wingdings" panose="05000000000000000000" pitchFamily="2" charset="2"/>
              </a:rPr>
              <a:t> </a:t>
            </a:r>
            <a:r>
              <a:rPr lang="en-US" sz="2000" dirty="0" err="1" smtClean="0">
                <a:sym typeface="Wingdings" panose="05000000000000000000" pitchFamily="2" charset="2"/>
              </a:rPr>
              <a:t>helloworld.c</a:t>
            </a:r>
            <a:r>
              <a:rPr lang="en-US" sz="2000" dirty="0" smtClean="0">
                <a:sym typeface="Wingdings" panose="05000000000000000000" pitchFamily="2" charset="2"/>
              </a:rPr>
              <a:t> -o </a:t>
            </a:r>
            <a:r>
              <a:rPr lang="en-US" sz="2000" dirty="0" err="1" smtClean="0">
                <a:sym typeface="Wingdings" panose="05000000000000000000" pitchFamily="2" charset="2"/>
              </a:rPr>
              <a:t>helloworld</a:t>
            </a:r>
            <a:endParaRPr lang="en-US" sz="2000" dirty="0" smtClean="0">
              <a:sym typeface="Wingdings" panose="05000000000000000000" pitchFamily="2" charset="2"/>
            </a:endParaRPr>
          </a:p>
          <a:p>
            <a:pPr marL="514350" lvl="1" indent="-285750">
              <a:lnSpc>
                <a:spcPct val="100000"/>
              </a:lnSpc>
              <a:buFontTx/>
              <a:buChar char="-"/>
            </a:pPr>
            <a:r>
              <a:rPr lang="en-US" sz="2000" dirty="0" smtClean="0">
                <a:sym typeface="Wingdings" panose="05000000000000000000" pitchFamily="2" charset="2"/>
              </a:rPr>
              <a:t>You can even build and install new </a:t>
            </a:r>
            <a:r>
              <a:rPr lang="en-US" sz="2000" dirty="0" err="1" smtClean="0">
                <a:sym typeface="Wingdings" panose="05000000000000000000" pitchFamily="2" charset="2"/>
              </a:rPr>
              <a:t>GStreamer</a:t>
            </a:r>
            <a:r>
              <a:rPr lang="en-US" sz="2000" dirty="0" smtClean="0">
                <a:sym typeface="Wingdings" panose="05000000000000000000" pitchFamily="2" charset="2"/>
              </a:rPr>
              <a:t> package (1.8.1) on the board with ./configure, make, make install</a:t>
            </a:r>
          </a:p>
          <a:p>
            <a:pPr lvl="1" indent="0">
              <a:lnSpc>
                <a:spcPct val="100000"/>
              </a:lnSpc>
              <a:buNone/>
            </a:pPr>
            <a:r>
              <a:rPr lang="en-US" sz="2000" dirty="0">
                <a:sym typeface="Wingdings" panose="05000000000000000000" pitchFamily="2" charset="2"/>
              </a:rPr>
              <a:t> </a:t>
            </a:r>
            <a:r>
              <a:rPr lang="en-US" sz="2000" dirty="0" smtClean="0">
                <a:sym typeface="Wingdings" panose="05000000000000000000" pitchFamily="2" charset="2"/>
              </a:rPr>
              <a:t>    (it is not recommended though)</a:t>
            </a:r>
            <a:endParaRPr lang="en-US" sz="2000" dirty="0"/>
          </a:p>
        </p:txBody>
      </p:sp>
    </p:spTree>
    <p:extLst>
      <p:ext uri="{BB962C8B-B14F-4D97-AF65-F5344CB8AC3E}">
        <p14:creationId xmlns:p14="http://schemas.microsoft.com/office/powerpoint/2010/main" val="3637742939"/>
      </p:ext>
    </p:extLst>
  </p:cSld>
  <p:clrMapOvr>
    <a:masterClrMapping/>
  </p:clrMapOvr>
  <p:timing>
    <p:tnLst>
      <p:par>
        <p:cTn id="1" dur="indefinite" restart="never" nodeType="tmRoot"/>
      </p:par>
    </p:tnLst>
  </p:timing>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Appendix</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218</a:t>
            </a:fld>
            <a:endParaRPr lang="de-DE" dirty="0"/>
          </a:p>
        </p:txBody>
      </p:sp>
      <p:sp>
        <p:nvSpPr>
          <p:cNvPr id="4" name="Content Placeholder 3"/>
          <p:cNvSpPr>
            <a:spLocks noGrp="1"/>
          </p:cNvSpPr>
          <p:nvPr>
            <p:ph idx="1"/>
          </p:nvPr>
        </p:nvSpPr>
        <p:spPr>
          <a:xfrm>
            <a:off x="1080000" y="1800000"/>
            <a:ext cx="9000000" cy="3718967"/>
          </a:xfrm>
        </p:spPr>
        <p:txBody>
          <a:bodyPr/>
          <a:lstStyle/>
          <a:p>
            <a:pPr marL="285750" indent="-285750">
              <a:lnSpc>
                <a:spcPct val="100000"/>
              </a:lnSpc>
              <a:buFontTx/>
              <a:buChar char="-"/>
            </a:pPr>
            <a:r>
              <a:rPr lang="en-US" sz="2000" dirty="0" smtClean="0"/>
              <a:t>Some useful </a:t>
            </a:r>
            <a:r>
              <a:rPr lang="en-US" sz="2000" dirty="0" err="1" smtClean="0"/>
              <a:t>bitbake</a:t>
            </a:r>
            <a:r>
              <a:rPr lang="en-US" sz="2000" dirty="0" smtClean="0"/>
              <a:t> command:</a:t>
            </a:r>
          </a:p>
          <a:p>
            <a:pPr marL="514350" lvl="1" indent="-285750">
              <a:lnSpc>
                <a:spcPct val="100000"/>
              </a:lnSpc>
              <a:buFontTx/>
              <a:buChar char="-"/>
            </a:pPr>
            <a:r>
              <a:rPr lang="en-US" sz="2000" i="1" dirty="0" err="1"/>
              <a:t>bitbake</a:t>
            </a:r>
            <a:r>
              <a:rPr lang="en-US" sz="2000" i="1" dirty="0"/>
              <a:t> &lt;image &gt; -g -u </a:t>
            </a:r>
            <a:r>
              <a:rPr lang="en-US" sz="2000" i="1" dirty="0" err="1" smtClean="0"/>
              <a:t>depexp</a:t>
            </a:r>
            <a:r>
              <a:rPr lang="en-US" sz="2000" dirty="0" smtClean="0"/>
              <a:t>: open a GUI windows show the dependent relations between </a:t>
            </a:r>
            <a:r>
              <a:rPr lang="en-US" sz="2000" dirty="0" err="1" smtClean="0"/>
              <a:t>pacakges</a:t>
            </a:r>
            <a:endParaRPr lang="en-US" sz="2000" dirty="0" smtClean="0"/>
          </a:p>
          <a:p>
            <a:pPr marL="514350" lvl="1" indent="-285750">
              <a:lnSpc>
                <a:spcPct val="100000"/>
              </a:lnSpc>
              <a:buFontTx/>
              <a:buChar char="-"/>
            </a:pPr>
            <a:r>
              <a:rPr lang="en-US" sz="2000" i="1" dirty="0" err="1"/>
              <a:t>bitbake</a:t>
            </a:r>
            <a:r>
              <a:rPr lang="en-US" sz="2000" i="1" dirty="0"/>
              <a:t> &lt;package&gt; -c  </a:t>
            </a:r>
            <a:r>
              <a:rPr lang="en-US" sz="2000" i="1" dirty="0" err="1" smtClean="0"/>
              <a:t>devshell</a:t>
            </a:r>
            <a:r>
              <a:rPr lang="en-US" sz="2000" i="1" dirty="0" smtClean="0"/>
              <a:t>:</a:t>
            </a:r>
            <a:r>
              <a:rPr lang="en-US" sz="2000" dirty="0" smtClean="0"/>
              <a:t> open a shell terminal with all the necessary environment variables. User can use this to modify and rebuild the package, or even build other new software with similar dependency</a:t>
            </a:r>
          </a:p>
          <a:p>
            <a:pPr lvl="1" indent="0">
              <a:lnSpc>
                <a:spcPct val="100000"/>
              </a:lnSpc>
              <a:buNone/>
            </a:pPr>
            <a:r>
              <a:rPr lang="en-US" sz="2000" dirty="0"/>
              <a:t>(</a:t>
            </a:r>
            <a:r>
              <a:rPr lang="en-US" sz="2000" dirty="0" smtClean="0"/>
              <a:t>for example use “</a:t>
            </a:r>
            <a:r>
              <a:rPr lang="en-US" sz="2000" dirty="0" err="1" smtClean="0"/>
              <a:t>bitbake</a:t>
            </a:r>
            <a:r>
              <a:rPr lang="en-US" sz="2000" dirty="0" smtClean="0"/>
              <a:t> gstreamer1.0-omx -c </a:t>
            </a:r>
            <a:r>
              <a:rPr lang="en-US" sz="2000" dirty="0" err="1" smtClean="0"/>
              <a:t>devshell</a:t>
            </a:r>
            <a:r>
              <a:rPr lang="en-US" sz="2000" dirty="0" smtClean="0"/>
              <a:t>” to build other </a:t>
            </a:r>
            <a:r>
              <a:rPr lang="en-US" sz="2000" dirty="0" err="1" smtClean="0"/>
              <a:t>GStreamer</a:t>
            </a:r>
            <a:r>
              <a:rPr lang="en-US" sz="2000" dirty="0" smtClean="0"/>
              <a:t> app)</a:t>
            </a:r>
          </a:p>
          <a:p>
            <a:pPr lvl="1" indent="0">
              <a:lnSpc>
                <a:spcPct val="100000"/>
              </a:lnSpc>
              <a:buNone/>
            </a:pPr>
            <a:endParaRPr lang="en-US" sz="2000" dirty="0"/>
          </a:p>
          <a:p>
            <a:pPr marL="571500" lvl="1" indent="-342900">
              <a:lnSpc>
                <a:spcPct val="100000"/>
              </a:lnSpc>
              <a:buFontTx/>
              <a:buChar char="-"/>
            </a:pPr>
            <a:r>
              <a:rPr lang="en-US" sz="2000" dirty="0" smtClean="0"/>
              <a:t>More</a:t>
            </a:r>
            <a:r>
              <a:rPr lang="en-US" sz="2000" dirty="0"/>
              <a:t>: </a:t>
            </a:r>
            <a:r>
              <a:rPr lang="en-US" sz="2000" dirty="0">
                <a:hlinkClick r:id="rId2"/>
              </a:rPr>
              <a:t>https://</a:t>
            </a:r>
            <a:r>
              <a:rPr lang="en-US" sz="2000" dirty="0" smtClean="0">
                <a:hlinkClick r:id="rId2"/>
              </a:rPr>
              <a:t>community.nxp.com/docs/DOC-94953</a:t>
            </a:r>
            <a:endParaRPr lang="en-US" sz="2000" dirty="0" smtClean="0"/>
          </a:p>
        </p:txBody>
      </p:sp>
    </p:spTree>
    <p:extLst>
      <p:ext uri="{BB962C8B-B14F-4D97-AF65-F5344CB8AC3E}">
        <p14:creationId xmlns:p14="http://schemas.microsoft.com/office/powerpoint/2010/main" val="2764920865"/>
      </p:ext>
    </p:extLst>
  </p:cSld>
  <p:clrMapOvr>
    <a:masterClrMapping/>
  </p:clrMapOvr>
  <p:timing>
    <p:tnLst>
      <p:par>
        <p:cTn id="1" dur="indefinite" restart="never" nodeType="tmRoot"/>
      </p:par>
    </p:tnLst>
  </p:timing>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platzhalter 2"/>
          <p:cNvSpPr>
            <a:spLocks noGrp="1"/>
          </p:cNvSpPr>
          <p:nvPr>
            <p:ph type="body" sz="quarter" idx="13"/>
          </p:nvPr>
        </p:nvSpPr>
        <p:spPr>
          <a:xfrm>
            <a:off x="1080000" y="1484761"/>
            <a:ext cx="5280000" cy="300339"/>
          </a:xfrm>
        </p:spPr>
        <p:txBody>
          <a:bodyPr/>
          <a:lstStyle/>
          <a:p>
            <a:r>
              <a:rPr lang="en-US" dirty="0" smtClean="0"/>
              <a:t>www.renesas.com</a:t>
            </a:r>
            <a:endParaRPr lang="en-US" dirty="0"/>
          </a:p>
        </p:txBody>
      </p:sp>
      <p:sp>
        <p:nvSpPr>
          <p:cNvPr id="2" name="TextBox 1"/>
          <p:cNvSpPr txBox="1"/>
          <p:nvPr/>
        </p:nvSpPr>
        <p:spPr>
          <a:xfrm>
            <a:off x="2590800" y="2514600"/>
            <a:ext cx="6705600" cy="830997"/>
          </a:xfrm>
          <a:prstGeom prst="rect">
            <a:avLst/>
          </a:prstGeom>
          <a:noFill/>
        </p:spPr>
        <p:txBody>
          <a:bodyPr wrap="square" rtlCol="0">
            <a:spAutoFit/>
          </a:bodyPr>
          <a:lstStyle/>
          <a:p>
            <a:r>
              <a:rPr lang="en-US" sz="4800" dirty="0" smtClean="0">
                <a:solidFill>
                  <a:schemeClr val="bg1"/>
                </a:solidFill>
                <a:latin typeface="Segoe UI Light" panose="020B0502040204020203" pitchFamily="34" charset="0"/>
              </a:rPr>
              <a:t>THANKS FOR YOUR TIME</a:t>
            </a:r>
            <a:endParaRPr lang="en-US" sz="4800" dirty="0">
              <a:solidFill>
                <a:schemeClr val="bg1"/>
              </a:solidFill>
              <a:latin typeface="Segoe UI Light" panose="020B0502040204020203" pitchFamily="34" charset="0"/>
            </a:endParaRPr>
          </a:p>
        </p:txBody>
      </p:sp>
    </p:spTree>
    <p:extLst>
      <p:ext uri="{BB962C8B-B14F-4D97-AF65-F5344CB8AC3E}">
        <p14:creationId xmlns:p14="http://schemas.microsoft.com/office/powerpoint/2010/main" val="94883556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22</a:t>
            </a:fld>
            <a:endParaRPr lang="de-DE" dirty="0"/>
          </a:p>
        </p:txBody>
      </p:sp>
      <p:sp>
        <p:nvSpPr>
          <p:cNvPr id="4" name="Content Placeholder 3"/>
          <p:cNvSpPr>
            <a:spLocks noGrp="1"/>
          </p:cNvSpPr>
          <p:nvPr>
            <p:ph idx="1"/>
          </p:nvPr>
        </p:nvSpPr>
        <p:spPr>
          <a:xfrm>
            <a:off x="1080000" y="1800000"/>
            <a:ext cx="9000000" cy="693523"/>
          </a:xfrm>
        </p:spPr>
        <p:txBody>
          <a:bodyPr/>
          <a:lstStyle/>
          <a:p>
            <a:r>
              <a:rPr lang="en-US" dirty="0" err="1" smtClean="0"/>
              <a:t>GStreamer</a:t>
            </a:r>
            <a:r>
              <a:rPr lang="en-US" dirty="0" smtClean="0"/>
              <a:t> Applications: </a:t>
            </a:r>
          </a:p>
          <a:p>
            <a:pPr marL="285750" indent="-285750">
              <a:buFont typeface="Wingdings" pitchFamily="2" charset="2"/>
              <a:buChar char="§"/>
            </a:pPr>
            <a:r>
              <a:rPr lang="en-US" dirty="0" smtClean="0"/>
              <a:t>Case Capture Video</a:t>
            </a:r>
            <a:endParaRPr lang="en-US" dirty="0"/>
          </a:p>
        </p:txBody>
      </p:sp>
      <p:sp>
        <p:nvSpPr>
          <p:cNvPr id="5" name="Rounded Rectangle 4"/>
          <p:cNvSpPr/>
          <p:nvPr/>
        </p:nvSpPr>
        <p:spPr>
          <a:xfrm>
            <a:off x="6096000" y="1524000"/>
            <a:ext cx="4419600"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6" name="Rounded Rectangle 5"/>
          <p:cNvSpPr/>
          <p:nvPr/>
        </p:nvSpPr>
        <p:spPr>
          <a:xfrm>
            <a:off x="6096000" y="2209800"/>
            <a:ext cx="4419600"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7" name="Rounded Rectangle 6"/>
          <p:cNvSpPr/>
          <p:nvPr/>
        </p:nvSpPr>
        <p:spPr>
          <a:xfrm>
            <a:off x="61722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good</a:t>
            </a:r>
          </a:p>
          <a:p>
            <a:pPr algn="ctr"/>
            <a:r>
              <a:rPr lang="en-US" sz="1050" dirty="0" smtClean="0">
                <a:solidFill>
                  <a:sysClr val="windowText" lastClr="000000"/>
                </a:solidFill>
              </a:rPr>
              <a:t>(v4l2src)</a:t>
            </a:r>
            <a:endParaRPr lang="en-US" sz="1050" dirty="0">
              <a:solidFill>
                <a:sysClr val="windowText" lastClr="000000"/>
              </a:solidFill>
            </a:endParaRPr>
          </a:p>
        </p:txBody>
      </p:sp>
      <p:sp>
        <p:nvSpPr>
          <p:cNvPr id="8" name="Rounded Rectangle 7"/>
          <p:cNvSpPr/>
          <p:nvPr/>
        </p:nvSpPr>
        <p:spPr>
          <a:xfrm>
            <a:off x="9115425"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Gst-omx</a:t>
            </a:r>
            <a:r>
              <a:rPr lang="en-US" sz="1050" dirty="0" smtClean="0">
                <a:solidFill>
                  <a:sysClr val="windowText" lastClr="000000"/>
                </a:solidFill>
              </a:rPr>
              <a:t> plugin</a:t>
            </a:r>
          </a:p>
          <a:p>
            <a:pPr algn="ctr"/>
            <a:r>
              <a:rPr lang="en-US" sz="1050" dirty="0" smtClean="0">
                <a:solidFill>
                  <a:sysClr val="windowText" lastClr="000000"/>
                </a:solidFill>
              </a:rPr>
              <a:t>(omxh264enc)</a:t>
            </a:r>
            <a:endParaRPr lang="en-US" sz="1050" dirty="0">
              <a:solidFill>
                <a:sysClr val="windowText" lastClr="000000"/>
              </a:solidFill>
            </a:endParaRPr>
          </a:p>
        </p:txBody>
      </p:sp>
      <p:sp>
        <p:nvSpPr>
          <p:cNvPr id="10" name="Rounded Rectangle 9"/>
          <p:cNvSpPr/>
          <p:nvPr/>
        </p:nvSpPr>
        <p:spPr>
          <a:xfrm>
            <a:off x="6172200" y="34671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V4L2 I/F</a:t>
            </a:r>
            <a:endParaRPr lang="en-US" sz="1050" b="1" dirty="0">
              <a:solidFill>
                <a:sysClr val="windowText" lastClr="000000"/>
              </a:solidFill>
            </a:endParaRPr>
          </a:p>
        </p:txBody>
      </p:sp>
      <p:cxnSp>
        <p:nvCxnSpPr>
          <p:cNvPr id="14" name="Straight Connector 13"/>
          <p:cNvCxnSpPr/>
          <p:nvPr/>
        </p:nvCxnSpPr>
        <p:spPr>
          <a:xfrm>
            <a:off x="6096000" y="44196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9115425" y="449580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UVCS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cxnSp>
        <p:nvCxnSpPr>
          <p:cNvPr id="16" name="Straight Connector 15"/>
          <p:cNvCxnSpPr/>
          <p:nvPr/>
        </p:nvCxnSpPr>
        <p:spPr>
          <a:xfrm>
            <a:off x="6096000" y="50292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115425"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VCP</a:t>
            </a:r>
            <a:endParaRPr lang="en-US" sz="1050" dirty="0">
              <a:solidFill>
                <a:sysClr val="windowText" lastClr="000000"/>
              </a:solidFill>
            </a:endParaRPr>
          </a:p>
        </p:txBody>
      </p:sp>
      <p:sp>
        <p:nvSpPr>
          <p:cNvPr id="18" name="Rounded Rectangle 17"/>
          <p:cNvSpPr/>
          <p:nvPr/>
        </p:nvSpPr>
        <p:spPr>
          <a:xfrm>
            <a:off x="9115425" y="5867400"/>
            <a:ext cx="1371600" cy="381000"/>
          </a:xfrm>
          <a:prstGeom prst="round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TVP5150</a:t>
            </a:r>
            <a:endParaRPr lang="en-US" sz="1050" dirty="0">
              <a:solidFill>
                <a:sysClr val="windowText" lastClr="000000"/>
              </a:solidFill>
            </a:endParaRPr>
          </a:p>
        </p:txBody>
      </p:sp>
      <p:sp>
        <p:nvSpPr>
          <p:cNvPr id="19" name="Rounded Rectangle 18"/>
          <p:cNvSpPr/>
          <p:nvPr/>
        </p:nvSpPr>
        <p:spPr>
          <a:xfrm>
            <a:off x="6172200" y="5191125"/>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VIN</a:t>
            </a:r>
            <a:endParaRPr lang="en-US" sz="1050" dirty="0">
              <a:solidFill>
                <a:sysClr val="windowText" lastClr="000000"/>
              </a:solidFill>
            </a:endParaRPr>
          </a:p>
        </p:txBody>
      </p:sp>
      <p:sp>
        <p:nvSpPr>
          <p:cNvPr id="20" name="TextBox 19"/>
          <p:cNvSpPr txBox="1"/>
          <p:nvPr/>
        </p:nvSpPr>
        <p:spPr>
          <a:xfrm>
            <a:off x="4433421" y="3124200"/>
            <a:ext cx="1390124"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4433421" y="4500086"/>
            <a:ext cx="1569660"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4433421" y="5257800"/>
            <a:ext cx="851515" cy="369332"/>
          </a:xfrm>
          <a:prstGeom prst="rect">
            <a:avLst/>
          </a:prstGeom>
          <a:noFill/>
        </p:spPr>
        <p:txBody>
          <a:bodyPr wrap="none" rtlCol="0">
            <a:spAutoFit/>
          </a:bodyPr>
          <a:lstStyle/>
          <a:p>
            <a:r>
              <a:rPr lang="en-US" dirty="0" smtClean="0"/>
              <a:t>HW IP</a:t>
            </a:r>
            <a:endParaRPr lang="en-US" dirty="0"/>
          </a:p>
        </p:txBody>
      </p:sp>
      <p:sp>
        <p:nvSpPr>
          <p:cNvPr id="23" name="Rounded Rectangle 22"/>
          <p:cNvSpPr/>
          <p:nvPr/>
        </p:nvSpPr>
        <p:spPr>
          <a:xfrm>
            <a:off x="76581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base</a:t>
            </a:r>
          </a:p>
          <a:p>
            <a:pPr algn="ctr"/>
            <a:r>
              <a:rPr lang="en-US" sz="1050" dirty="0" smtClean="0">
                <a:solidFill>
                  <a:sysClr val="windowText" lastClr="000000"/>
                </a:solidFill>
              </a:rPr>
              <a:t>(</a:t>
            </a:r>
            <a:r>
              <a:rPr lang="en-US" sz="1050" dirty="0" err="1" smtClean="0">
                <a:solidFill>
                  <a:sysClr val="windowText" lastClr="000000"/>
                </a:solidFill>
              </a:rPr>
              <a:t>vspmfilter</a:t>
            </a:r>
            <a:r>
              <a:rPr lang="en-US" sz="1050" dirty="0" smtClean="0">
                <a:solidFill>
                  <a:sysClr val="windowText" lastClr="000000"/>
                </a:solidFill>
              </a:rPr>
              <a:t>)</a:t>
            </a:r>
            <a:endParaRPr lang="en-US" sz="1050" dirty="0">
              <a:solidFill>
                <a:sysClr val="windowText" lastClr="000000"/>
              </a:solidFill>
            </a:endParaRPr>
          </a:p>
        </p:txBody>
      </p:sp>
      <p:sp>
        <p:nvSpPr>
          <p:cNvPr id="24" name="Rounded Rectangle 23"/>
          <p:cNvSpPr/>
          <p:nvPr/>
        </p:nvSpPr>
        <p:spPr>
          <a:xfrm>
            <a:off x="7658100" y="34766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VSP </a:t>
            </a:r>
            <a:r>
              <a:rPr lang="en-US" sz="1050" b="1" dirty="0" err="1" smtClean="0">
                <a:solidFill>
                  <a:sysClr val="windowText" lastClr="000000"/>
                </a:solidFill>
              </a:rPr>
              <a:t>Mgr</a:t>
            </a:r>
            <a:r>
              <a:rPr lang="en-US" sz="1050" b="1" dirty="0" smtClean="0">
                <a:solidFill>
                  <a:sysClr val="windowText" lastClr="000000"/>
                </a:solidFill>
              </a:rPr>
              <a:t> I/F</a:t>
            </a:r>
            <a:endParaRPr lang="en-US" sz="1050" b="1" dirty="0">
              <a:solidFill>
                <a:sysClr val="windowText" lastClr="000000"/>
              </a:solidFill>
            </a:endParaRPr>
          </a:p>
        </p:txBody>
      </p:sp>
      <p:sp>
        <p:nvSpPr>
          <p:cNvPr id="26" name="Rounded Rectangle 25"/>
          <p:cNvSpPr/>
          <p:nvPr/>
        </p:nvSpPr>
        <p:spPr>
          <a:xfrm>
            <a:off x="7677150" y="451485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7" name="Rounded Rectangle 26"/>
          <p:cNvSpPr/>
          <p:nvPr/>
        </p:nvSpPr>
        <p:spPr>
          <a:xfrm>
            <a:off x="7696200"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29" name="Up-Down Arrow 28"/>
          <p:cNvSpPr/>
          <p:nvPr/>
        </p:nvSpPr>
        <p:spPr>
          <a:xfrm>
            <a:off x="815340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6753225" y="304800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p:cNvSpPr/>
          <p:nvPr/>
        </p:nvSpPr>
        <p:spPr>
          <a:xfrm>
            <a:off x="6753225" y="3848100"/>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72200" y="4488418"/>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V4L2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6753225"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Down Arrow 33"/>
          <p:cNvSpPr/>
          <p:nvPr/>
        </p:nvSpPr>
        <p:spPr>
          <a:xfrm>
            <a:off x="8201025" y="310300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a:off x="8201025" y="3857625"/>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8201025" y="4878943"/>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9696450" y="48768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Bent-Up Arrow 49"/>
          <p:cNvSpPr/>
          <p:nvPr/>
        </p:nvSpPr>
        <p:spPr>
          <a:xfrm rot="16200000" flipH="1">
            <a:off x="10664943" y="5041782"/>
            <a:ext cx="990600" cy="1270236"/>
          </a:xfrm>
          <a:prstGeom prst="bentUpArrow">
            <a:avLst>
              <a:gd name="adj1" fmla="val 13095"/>
              <a:gd name="adj2" fmla="val 17144"/>
              <a:gd name="adj3" fmla="val 25000"/>
            </a:avLst>
          </a:prstGeom>
          <a:solidFill>
            <a:schemeClr val="bg1">
              <a:lumMod val="50000"/>
            </a:schemeClr>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138611" y="3205116"/>
            <a:ext cx="556563" cy="369332"/>
          </a:xfrm>
          <a:prstGeom prst="rect">
            <a:avLst/>
          </a:prstGeom>
          <a:noFill/>
        </p:spPr>
        <p:txBody>
          <a:bodyPr wrap="none" rtlCol="0">
            <a:spAutoFit/>
          </a:bodyPr>
          <a:lstStyle/>
          <a:p>
            <a:r>
              <a:rPr lang="en-US" dirty="0" smtClean="0"/>
              <a:t>SW</a:t>
            </a:r>
            <a:endParaRPr lang="en-US" dirty="0"/>
          </a:p>
        </p:txBody>
      </p:sp>
      <p:sp>
        <p:nvSpPr>
          <p:cNvPr id="52" name="TextBox 51"/>
          <p:cNvSpPr txBox="1"/>
          <p:nvPr/>
        </p:nvSpPr>
        <p:spPr>
          <a:xfrm>
            <a:off x="3097212" y="5257800"/>
            <a:ext cx="569387" cy="369332"/>
          </a:xfrm>
          <a:prstGeom prst="rect">
            <a:avLst/>
          </a:prstGeom>
          <a:noFill/>
        </p:spPr>
        <p:txBody>
          <a:bodyPr wrap="none" rtlCol="0">
            <a:spAutoFit/>
          </a:bodyPr>
          <a:lstStyle/>
          <a:p>
            <a:r>
              <a:rPr lang="en-US" dirty="0" smtClean="0"/>
              <a:t>HW</a:t>
            </a:r>
            <a:endParaRPr lang="en-US" dirty="0"/>
          </a:p>
        </p:txBody>
      </p:sp>
      <p:sp>
        <p:nvSpPr>
          <p:cNvPr id="53" name="Left Brace 52"/>
          <p:cNvSpPr/>
          <p:nvPr/>
        </p:nvSpPr>
        <p:spPr>
          <a:xfrm>
            <a:off x="3827622" y="1752601"/>
            <a:ext cx="605799" cy="3152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a:off x="3827622" y="5016367"/>
            <a:ext cx="605799" cy="8299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ounded Rectangle 54"/>
          <p:cNvSpPr/>
          <p:nvPr/>
        </p:nvSpPr>
        <p:spPr>
          <a:xfrm>
            <a:off x="9153525" y="344614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OMX Lib I/F</a:t>
            </a:r>
            <a:endParaRPr lang="en-US" sz="1050" b="1" dirty="0">
              <a:solidFill>
                <a:sysClr val="windowText" lastClr="000000"/>
              </a:solidFill>
            </a:endParaRPr>
          </a:p>
        </p:txBody>
      </p:sp>
      <p:sp>
        <p:nvSpPr>
          <p:cNvPr id="56" name="Up-Down Arrow 55"/>
          <p:cNvSpPr/>
          <p:nvPr/>
        </p:nvSpPr>
        <p:spPr>
          <a:xfrm>
            <a:off x="9696450" y="307252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Down Arrow 56"/>
          <p:cNvSpPr/>
          <p:nvPr/>
        </p:nvSpPr>
        <p:spPr>
          <a:xfrm>
            <a:off x="9696450" y="3827145"/>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Left-Up Arrow 58"/>
          <p:cNvSpPr/>
          <p:nvPr/>
        </p:nvSpPr>
        <p:spPr>
          <a:xfrm flipH="1">
            <a:off x="6629398" y="5643882"/>
            <a:ext cx="2486026" cy="528318"/>
          </a:xfrm>
          <a:prstGeom prst="leftUpArrow">
            <a:avLst>
              <a:gd name="adj1" fmla="val 19284"/>
              <a:gd name="adj2" fmla="val 26794"/>
              <a:gd name="adj3" fmla="val 26923"/>
            </a:avLst>
          </a:prstGeom>
          <a:solidFill>
            <a:schemeClr val="bg1">
              <a:lumMod val="85000"/>
            </a:schemeClr>
          </a:solidFill>
          <a:ln w="3175">
            <a:solidFill>
              <a:schemeClr val="tx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3" name="Group 42"/>
          <p:cNvGrpSpPr/>
          <p:nvPr/>
        </p:nvGrpSpPr>
        <p:grpSpPr>
          <a:xfrm>
            <a:off x="11077644" y="4514850"/>
            <a:ext cx="1114356" cy="527566"/>
            <a:chOff x="11077644" y="4514850"/>
            <a:chExt cx="1114356" cy="527566"/>
          </a:xfrm>
          <a:scene3d>
            <a:camera prst="orthographicFront">
              <a:rot lat="0" lon="0" rev="0"/>
            </a:camera>
            <a:lightRig rig="brightRoom" dir="t">
              <a:rot lat="0" lon="0" rev="600000"/>
            </a:lightRig>
          </a:scene3d>
        </p:grpSpPr>
        <p:sp>
          <p:nvSpPr>
            <p:cNvPr id="13" name="Rounded Rectangle 12"/>
            <p:cNvSpPr/>
            <p:nvPr/>
          </p:nvSpPr>
          <p:spPr>
            <a:xfrm>
              <a:off x="11277600" y="4514850"/>
              <a:ext cx="914400" cy="527566"/>
            </a:xfrm>
            <a:prstGeom prst="roundRect">
              <a:avLst/>
            </a:prstGeom>
            <a:ln>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p>
            <a:p>
              <a:pPr algn="ctr"/>
              <a:r>
                <a:rPr lang="en-US" sz="1200" dirty="0" smtClean="0"/>
                <a:t>Camera</a:t>
              </a:r>
              <a:endParaRPr lang="en-US" sz="1200" dirty="0"/>
            </a:p>
          </p:txBody>
        </p:sp>
        <p:sp>
          <p:nvSpPr>
            <p:cNvPr id="35" name="Can 34"/>
            <p:cNvSpPr/>
            <p:nvPr/>
          </p:nvSpPr>
          <p:spPr>
            <a:xfrm rot="16200000">
              <a:off x="11043920" y="4581922"/>
              <a:ext cx="304800" cy="237351"/>
            </a:xfrm>
            <a:prstGeom prst="can">
              <a:avLst/>
            </a:prstGeom>
            <a:ln>
              <a:noFill/>
            </a:ln>
            <a:effectLst>
              <a:outerShdw blurRad="57785" dist="33020" dir="3180000" algn="ctr">
                <a:srgbClr val="000000">
                  <a:alpha val="30000"/>
                </a:srgbClr>
              </a:outerShdw>
            </a:effectLst>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p:cNvSpPr/>
            <p:nvPr/>
          </p:nvSpPr>
          <p:spPr>
            <a:xfrm>
              <a:off x="11452461" y="4541282"/>
              <a:ext cx="685800" cy="164068"/>
            </a:xfrm>
            <a:prstGeom prst="rect">
              <a:avLst/>
            </a:prstGeom>
            <a:solidFill>
              <a:schemeClr val="bg1"/>
            </a:solidFill>
            <a:ln>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45" name="Picture 2" descr="D:\03-general\03-photo\board\iwave\TVP5150.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3726" y="5651591"/>
            <a:ext cx="655823" cy="55912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45"/>
          <p:cNvSpPr txBox="1"/>
          <p:nvPr/>
        </p:nvSpPr>
        <p:spPr>
          <a:xfrm>
            <a:off x="1558124" y="5812020"/>
            <a:ext cx="446258" cy="338554"/>
          </a:xfrm>
          <a:prstGeom prst="rect">
            <a:avLst/>
          </a:prstGeom>
          <a:noFill/>
        </p:spPr>
        <p:txBody>
          <a:bodyPr wrap="square" rtlCol="0">
            <a:spAutoFit/>
          </a:bodyPr>
          <a:lstStyle/>
          <a:p>
            <a:r>
              <a:rPr lang="en-US" sz="800" dirty="0" smtClean="0">
                <a:solidFill>
                  <a:schemeClr val="bg1"/>
                </a:solidFill>
              </a:rPr>
              <a:t>5150</a:t>
            </a:r>
          </a:p>
        </p:txBody>
      </p:sp>
      <p:cxnSp>
        <p:nvCxnSpPr>
          <p:cNvPr id="47" name="Straight Arrow Connector 46"/>
          <p:cNvCxnSpPr>
            <a:stCxn id="18" idx="1"/>
            <a:endCxn id="45" idx="3"/>
          </p:cNvCxnSpPr>
          <p:nvPr/>
        </p:nvCxnSpPr>
        <p:spPr>
          <a:xfrm flipH="1" flipV="1">
            <a:off x="2099549" y="5931151"/>
            <a:ext cx="7015876" cy="126749"/>
          </a:xfrm>
          <a:prstGeom prst="straightConnector1">
            <a:avLst/>
          </a:prstGeom>
          <a:ln>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9765659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23</a:t>
            </a:fld>
            <a:endParaRPr lang="de-DE" dirty="0"/>
          </a:p>
        </p:txBody>
      </p:sp>
      <p:sp>
        <p:nvSpPr>
          <p:cNvPr id="4" name="Content Placeholder 3"/>
          <p:cNvSpPr>
            <a:spLocks noGrp="1"/>
          </p:cNvSpPr>
          <p:nvPr>
            <p:ph idx="1"/>
          </p:nvPr>
        </p:nvSpPr>
        <p:spPr>
          <a:xfrm>
            <a:off x="1080000" y="1800000"/>
            <a:ext cx="9000000" cy="268279"/>
          </a:xfrm>
        </p:spPr>
        <p:txBody>
          <a:bodyPr/>
          <a:lstStyle/>
          <a:p>
            <a:r>
              <a:rPr lang="en-US" dirty="0" err="1" smtClean="0"/>
              <a:t>Qt</a:t>
            </a:r>
            <a:r>
              <a:rPr lang="en-US" dirty="0" smtClean="0"/>
              <a:t> Applications: </a:t>
            </a:r>
          </a:p>
        </p:txBody>
      </p:sp>
      <p:sp>
        <p:nvSpPr>
          <p:cNvPr id="5" name="Rounded Rectangle 4"/>
          <p:cNvSpPr/>
          <p:nvPr/>
        </p:nvSpPr>
        <p:spPr>
          <a:xfrm>
            <a:off x="6096000" y="1524000"/>
            <a:ext cx="5471160"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Qt</a:t>
            </a:r>
            <a:r>
              <a:rPr lang="en-US" dirty="0" smtClean="0"/>
              <a:t> Apps/Tool</a:t>
            </a:r>
            <a:endParaRPr lang="en-US" dirty="0"/>
          </a:p>
        </p:txBody>
      </p:sp>
      <p:sp>
        <p:nvSpPr>
          <p:cNvPr id="6" name="Rounded Rectangle 5"/>
          <p:cNvSpPr/>
          <p:nvPr/>
        </p:nvSpPr>
        <p:spPr>
          <a:xfrm>
            <a:off x="6096000" y="2695575"/>
            <a:ext cx="4419600"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7" name="Rounded Rectangle 6"/>
          <p:cNvSpPr/>
          <p:nvPr/>
        </p:nvSpPr>
        <p:spPr>
          <a:xfrm>
            <a:off x="6172200" y="3152775"/>
            <a:ext cx="41910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a:t>
            </a:r>
          </a:p>
          <a:p>
            <a:pPr algn="ctr"/>
            <a:r>
              <a:rPr lang="en-US" sz="1050" dirty="0" smtClean="0">
                <a:solidFill>
                  <a:sysClr val="windowText" lastClr="000000"/>
                </a:solidFill>
              </a:rPr>
              <a:t>(</a:t>
            </a:r>
            <a:r>
              <a:rPr lang="en-US" sz="1050" dirty="0" err="1" smtClean="0">
                <a:solidFill>
                  <a:sysClr val="windowText" lastClr="000000"/>
                </a:solidFill>
              </a:rPr>
              <a:t>Gst-omx</a:t>
            </a:r>
            <a:r>
              <a:rPr lang="en-US" sz="1050" dirty="0" smtClean="0">
                <a:solidFill>
                  <a:sysClr val="windowText" lastClr="000000"/>
                </a:solidFill>
              </a:rPr>
              <a:t> plugin, </a:t>
            </a:r>
            <a:r>
              <a:rPr lang="en-US" sz="1050" dirty="0" err="1" smtClean="0">
                <a:solidFill>
                  <a:sysClr val="windowText" lastClr="000000"/>
                </a:solidFill>
              </a:rPr>
              <a:t>gst</a:t>
            </a:r>
            <a:r>
              <a:rPr lang="en-US" sz="1050" dirty="0">
                <a:solidFill>
                  <a:sysClr val="windowText" lastClr="000000"/>
                </a:solidFill>
              </a:rPr>
              <a:t> </a:t>
            </a:r>
            <a:r>
              <a:rPr lang="en-US" sz="1050" dirty="0" smtClean="0">
                <a:solidFill>
                  <a:sysClr val="windowText" lastClr="000000"/>
                </a:solidFill>
              </a:rPr>
              <a:t>plugin base/bad/good, ..)</a:t>
            </a:r>
            <a:endParaRPr lang="en-US" sz="1050" dirty="0">
              <a:solidFill>
                <a:sysClr val="windowText" lastClr="000000"/>
              </a:solidFill>
            </a:endParaRPr>
          </a:p>
        </p:txBody>
      </p:sp>
      <p:sp>
        <p:nvSpPr>
          <p:cNvPr id="10" name="Rounded Rectangle 9"/>
          <p:cNvSpPr/>
          <p:nvPr/>
        </p:nvSpPr>
        <p:spPr>
          <a:xfrm>
            <a:off x="6172200" y="3952875"/>
            <a:ext cx="10668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V4l2,VSP,… I/F</a:t>
            </a:r>
            <a:endParaRPr lang="en-US" sz="1050" b="1" dirty="0">
              <a:solidFill>
                <a:sysClr val="windowText" lastClr="000000"/>
              </a:solidFill>
            </a:endParaRPr>
          </a:p>
        </p:txBody>
      </p:sp>
      <p:cxnSp>
        <p:nvCxnSpPr>
          <p:cNvPr id="14" name="Straight Connector 13"/>
          <p:cNvCxnSpPr/>
          <p:nvPr/>
        </p:nvCxnSpPr>
        <p:spPr>
          <a:xfrm>
            <a:off x="6096000" y="44196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6000" y="50292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172200" y="5191125"/>
            <a:ext cx="10668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VIN</a:t>
            </a:r>
            <a:endParaRPr lang="en-US" sz="1050" dirty="0">
              <a:solidFill>
                <a:sysClr val="windowText" lastClr="000000"/>
              </a:solidFill>
            </a:endParaRPr>
          </a:p>
        </p:txBody>
      </p:sp>
      <p:sp>
        <p:nvSpPr>
          <p:cNvPr id="20" name="TextBox 19"/>
          <p:cNvSpPr txBox="1"/>
          <p:nvPr/>
        </p:nvSpPr>
        <p:spPr>
          <a:xfrm>
            <a:off x="4433421" y="3124200"/>
            <a:ext cx="1390124"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4433421" y="4500086"/>
            <a:ext cx="1569660"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4433421" y="5257800"/>
            <a:ext cx="851515" cy="369332"/>
          </a:xfrm>
          <a:prstGeom prst="rect">
            <a:avLst/>
          </a:prstGeom>
          <a:noFill/>
        </p:spPr>
        <p:txBody>
          <a:bodyPr wrap="none" rtlCol="0">
            <a:spAutoFit/>
          </a:bodyPr>
          <a:lstStyle/>
          <a:p>
            <a:r>
              <a:rPr lang="en-US" dirty="0" smtClean="0"/>
              <a:t>HW IP</a:t>
            </a:r>
            <a:endParaRPr lang="en-US" dirty="0"/>
          </a:p>
        </p:txBody>
      </p:sp>
      <p:sp>
        <p:nvSpPr>
          <p:cNvPr id="24" name="Rounded Rectangle 23"/>
          <p:cNvSpPr/>
          <p:nvPr/>
        </p:nvSpPr>
        <p:spPr>
          <a:xfrm>
            <a:off x="7315200" y="3952875"/>
            <a:ext cx="10287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OMX Lib I/F</a:t>
            </a:r>
          </a:p>
        </p:txBody>
      </p:sp>
      <p:sp>
        <p:nvSpPr>
          <p:cNvPr id="26" name="Rounded Rectangle 25"/>
          <p:cNvSpPr/>
          <p:nvPr/>
        </p:nvSpPr>
        <p:spPr>
          <a:xfrm>
            <a:off x="7315200" y="4514850"/>
            <a:ext cx="10287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7" name="Rounded Rectangle 26"/>
          <p:cNvSpPr/>
          <p:nvPr/>
        </p:nvSpPr>
        <p:spPr>
          <a:xfrm>
            <a:off x="7315200" y="5181600"/>
            <a:ext cx="10287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30" name="Up-Down Arrow 29"/>
          <p:cNvSpPr/>
          <p:nvPr/>
        </p:nvSpPr>
        <p:spPr>
          <a:xfrm>
            <a:off x="6753225" y="3533775"/>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72200" y="4488418"/>
            <a:ext cx="10668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V4L2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6506210"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7677785" y="489659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138611" y="3205116"/>
            <a:ext cx="556563" cy="369332"/>
          </a:xfrm>
          <a:prstGeom prst="rect">
            <a:avLst/>
          </a:prstGeom>
          <a:noFill/>
        </p:spPr>
        <p:txBody>
          <a:bodyPr wrap="none" rtlCol="0">
            <a:spAutoFit/>
          </a:bodyPr>
          <a:lstStyle/>
          <a:p>
            <a:r>
              <a:rPr lang="en-US" dirty="0" smtClean="0"/>
              <a:t>SW</a:t>
            </a:r>
            <a:endParaRPr lang="en-US" dirty="0"/>
          </a:p>
        </p:txBody>
      </p:sp>
      <p:sp>
        <p:nvSpPr>
          <p:cNvPr id="52" name="TextBox 51"/>
          <p:cNvSpPr txBox="1"/>
          <p:nvPr/>
        </p:nvSpPr>
        <p:spPr>
          <a:xfrm>
            <a:off x="3097212" y="5257800"/>
            <a:ext cx="569387" cy="369332"/>
          </a:xfrm>
          <a:prstGeom prst="rect">
            <a:avLst/>
          </a:prstGeom>
          <a:noFill/>
        </p:spPr>
        <p:txBody>
          <a:bodyPr wrap="none" rtlCol="0">
            <a:spAutoFit/>
          </a:bodyPr>
          <a:lstStyle/>
          <a:p>
            <a:r>
              <a:rPr lang="en-US" dirty="0" smtClean="0"/>
              <a:t>HW</a:t>
            </a:r>
            <a:endParaRPr lang="en-US" dirty="0"/>
          </a:p>
        </p:txBody>
      </p:sp>
      <p:sp>
        <p:nvSpPr>
          <p:cNvPr id="53" name="Left Brace 52"/>
          <p:cNvSpPr/>
          <p:nvPr/>
        </p:nvSpPr>
        <p:spPr>
          <a:xfrm>
            <a:off x="3827622" y="1752601"/>
            <a:ext cx="605799" cy="3152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a:off x="3827622" y="5016367"/>
            <a:ext cx="605799" cy="8299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ounded Rectangle 54"/>
          <p:cNvSpPr/>
          <p:nvPr/>
        </p:nvSpPr>
        <p:spPr>
          <a:xfrm>
            <a:off x="8397240" y="3952875"/>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Wayland/Weston</a:t>
            </a:r>
          </a:p>
        </p:txBody>
      </p:sp>
      <p:sp>
        <p:nvSpPr>
          <p:cNvPr id="45" name="Rounded Rectangle 44"/>
          <p:cNvSpPr/>
          <p:nvPr/>
        </p:nvSpPr>
        <p:spPr>
          <a:xfrm>
            <a:off x="9448800" y="3962400"/>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a:t>
            </a:r>
            <a:endParaRPr lang="en-US" sz="1050" b="1" dirty="0">
              <a:solidFill>
                <a:sysClr val="windowText" lastClr="000000"/>
              </a:solidFill>
            </a:endParaRPr>
          </a:p>
        </p:txBody>
      </p:sp>
      <p:sp>
        <p:nvSpPr>
          <p:cNvPr id="46" name="Rounded Rectangle 45"/>
          <p:cNvSpPr/>
          <p:nvPr/>
        </p:nvSpPr>
        <p:spPr>
          <a:xfrm>
            <a:off x="10591800" y="3952875"/>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smtClean="0">
                <a:solidFill>
                  <a:sysClr val="windowText" lastClr="000000"/>
                </a:solidFill>
              </a:rPr>
              <a:t>Opengl</a:t>
            </a:r>
            <a:r>
              <a:rPr lang="en-US" sz="1050" b="1" dirty="0" smtClean="0">
                <a:solidFill>
                  <a:sysClr val="windowText" lastClr="000000"/>
                </a:solidFill>
              </a:rPr>
              <a:t> ES</a:t>
            </a:r>
            <a:endParaRPr lang="en-US" sz="1050" b="1" dirty="0">
              <a:solidFill>
                <a:sysClr val="windowText" lastClr="000000"/>
              </a:solidFill>
            </a:endParaRPr>
          </a:p>
        </p:txBody>
      </p:sp>
      <p:sp>
        <p:nvSpPr>
          <p:cNvPr id="47" name="Rounded Rectangle 46"/>
          <p:cNvSpPr/>
          <p:nvPr/>
        </p:nvSpPr>
        <p:spPr>
          <a:xfrm>
            <a:off x="6096000" y="2057400"/>
            <a:ext cx="5471160" cy="4572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Qt</a:t>
            </a:r>
            <a:r>
              <a:rPr lang="en-US" dirty="0" smtClean="0"/>
              <a:t> Framework</a:t>
            </a:r>
            <a:endParaRPr lang="en-US" dirty="0"/>
          </a:p>
        </p:txBody>
      </p:sp>
      <p:sp>
        <p:nvSpPr>
          <p:cNvPr id="29" name="Up-Down Arrow 28"/>
          <p:cNvSpPr/>
          <p:nvPr/>
        </p:nvSpPr>
        <p:spPr>
          <a:xfrm>
            <a:off x="883158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Down Arrow 47"/>
          <p:cNvSpPr/>
          <p:nvPr/>
        </p:nvSpPr>
        <p:spPr>
          <a:xfrm>
            <a:off x="8849994" y="2436495"/>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Up-Down Arrow 48"/>
          <p:cNvSpPr/>
          <p:nvPr/>
        </p:nvSpPr>
        <p:spPr>
          <a:xfrm>
            <a:off x="10974705" y="2531745"/>
            <a:ext cx="209550" cy="142113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Up-Down Arrow 57"/>
          <p:cNvSpPr/>
          <p:nvPr/>
        </p:nvSpPr>
        <p:spPr>
          <a:xfrm>
            <a:off x="7724775" y="352845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p:cNvSpPr/>
          <p:nvPr/>
        </p:nvSpPr>
        <p:spPr>
          <a:xfrm>
            <a:off x="8780145" y="352845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p:cNvSpPr/>
          <p:nvPr/>
        </p:nvSpPr>
        <p:spPr>
          <a:xfrm>
            <a:off x="9831705" y="353314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8458200" y="5191125"/>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VSPD</a:t>
            </a:r>
            <a:endParaRPr lang="en-US" sz="1050" dirty="0">
              <a:solidFill>
                <a:sysClr val="windowText" lastClr="000000"/>
              </a:solidFill>
            </a:endParaRPr>
          </a:p>
        </p:txBody>
      </p:sp>
      <p:sp>
        <p:nvSpPr>
          <p:cNvPr id="71" name="Rounded Rectangle 70"/>
          <p:cNvSpPr/>
          <p:nvPr/>
        </p:nvSpPr>
        <p:spPr>
          <a:xfrm>
            <a:off x="8458200" y="5876925"/>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DU</a:t>
            </a:r>
            <a:endParaRPr lang="en-US" sz="1050" dirty="0">
              <a:solidFill>
                <a:sysClr val="windowText" lastClr="000000"/>
              </a:solidFill>
            </a:endParaRPr>
          </a:p>
        </p:txBody>
      </p:sp>
      <p:sp>
        <p:nvSpPr>
          <p:cNvPr id="72" name="Up-Down Arrow 71"/>
          <p:cNvSpPr/>
          <p:nvPr/>
        </p:nvSpPr>
        <p:spPr>
          <a:xfrm>
            <a:off x="8782050" y="4886325"/>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Up-Down Arrow 72"/>
          <p:cNvSpPr/>
          <p:nvPr/>
        </p:nvSpPr>
        <p:spPr>
          <a:xfrm>
            <a:off x="8782050" y="5562599"/>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8434705" y="4524349"/>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DU/VSPD </a:t>
            </a:r>
            <a:r>
              <a:rPr lang="en-US" sz="1050" b="1" dirty="0" err="1" smtClean="0">
                <a:solidFill>
                  <a:schemeClr val="bg1"/>
                </a:solidFill>
              </a:rPr>
              <a:t>Drv</a:t>
            </a:r>
            <a:r>
              <a:rPr lang="en-US" sz="1050" b="1" dirty="0">
                <a:solidFill>
                  <a:schemeClr val="bg1"/>
                </a:solidFill>
              </a:rPr>
              <a:t>.</a:t>
            </a:r>
          </a:p>
        </p:txBody>
      </p:sp>
      <p:sp>
        <p:nvSpPr>
          <p:cNvPr id="75" name="Rounded Rectangle 74"/>
          <p:cNvSpPr/>
          <p:nvPr/>
        </p:nvSpPr>
        <p:spPr>
          <a:xfrm>
            <a:off x="9509760" y="5181626"/>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a:t>
            </a:r>
            <a:endParaRPr lang="en-US" sz="1050" dirty="0">
              <a:solidFill>
                <a:sysClr val="windowText" lastClr="000000"/>
              </a:solidFill>
            </a:endParaRPr>
          </a:p>
        </p:txBody>
      </p:sp>
      <p:sp>
        <p:nvSpPr>
          <p:cNvPr id="76" name="Up-Down Arrow 75"/>
          <p:cNvSpPr/>
          <p:nvPr/>
        </p:nvSpPr>
        <p:spPr>
          <a:xfrm>
            <a:off x="9833610" y="487682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ounded Rectangle 76"/>
          <p:cNvSpPr/>
          <p:nvPr/>
        </p:nvSpPr>
        <p:spPr>
          <a:xfrm>
            <a:off x="9486265" y="4514850"/>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a:t>
            </a:r>
            <a:endParaRPr lang="en-US" sz="1050" b="1" dirty="0">
              <a:solidFill>
                <a:schemeClr val="bg1"/>
              </a:solidFill>
            </a:endParaRPr>
          </a:p>
        </p:txBody>
      </p:sp>
      <p:sp>
        <p:nvSpPr>
          <p:cNvPr id="78" name="Rounded Rectangle 77"/>
          <p:cNvSpPr/>
          <p:nvPr/>
        </p:nvSpPr>
        <p:spPr>
          <a:xfrm>
            <a:off x="10615295" y="5172101"/>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SGX</a:t>
            </a:r>
            <a:endParaRPr lang="en-US" sz="1050" dirty="0">
              <a:solidFill>
                <a:sysClr val="windowText" lastClr="000000"/>
              </a:solidFill>
            </a:endParaRPr>
          </a:p>
        </p:txBody>
      </p:sp>
      <p:sp>
        <p:nvSpPr>
          <p:cNvPr id="79" name="Up-Down Arrow 78"/>
          <p:cNvSpPr/>
          <p:nvPr/>
        </p:nvSpPr>
        <p:spPr>
          <a:xfrm>
            <a:off x="10939145" y="4867301"/>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ounded Rectangle 79"/>
          <p:cNvSpPr/>
          <p:nvPr/>
        </p:nvSpPr>
        <p:spPr>
          <a:xfrm>
            <a:off x="10591800" y="4505325"/>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SGX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Tree>
    <p:extLst>
      <p:ext uri="{BB962C8B-B14F-4D97-AF65-F5344CB8AC3E}">
        <p14:creationId xmlns:p14="http://schemas.microsoft.com/office/powerpoint/2010/main" val="27774612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24</a:t>
            </a:fld>
            <a:endParaRPr lang="de-DE" dirty="0"/>
          </a:p>
        </p:txBody>
      </p:sp>
      <p:sp>
        <p:nvSpPr>
          <p:cNvPr id="4" name="Content Placeholder 3"/>
          <p:cNvSpPr>
            <a:spLocks noGrp="1"/>
          </p:cNvSpPr>
          <p:nvPr>
            <p:ph idx="1"/>
          </p:nvPr>
        </p:nvSpPr>
        <p:spPr>
          <a:xfrm>
            <a:off x="1080000" y="1800000"/>
            <a:ext cx="9000000" cy="1208536"/>
          </a:xfrm>
        </p:spPr>
        <p:txBody>
          <a:bodyPr/>
          <a:lstStyle/>
          <a:p>
            <a:r>
              <a:rPr lang="en-US" dirty="0" smtClean="0"/>
              <a:t>RZG BSP:</a:t>
            </a:r>
          </a:p>
          <a:p>
            <a:pPr marL="392113" lvl="2">
              <a:lnSpc>
                <a:spcPct val="100000"/>
              </a:lnSpc>
              <a:spcBef>
                <a:spcPts val="1000"/>
              </a:spcBef>
              <a:spcAft>
                <a:spcPts val="0"/>
              </a:spcAft>
            </a:pPr>
            <a:r>
              <a:rPr lang="en-US" sz="1200" dirty="0" smtClean="0"/>
              <a:t>Concept: All of Package in Kernel Space support board enable the features on available HW IP in SOC.</a:t>
            </a:r>
          </a:p>
          <a:p>
            <a:pPr marL="392113" lvl="2">
              <a:lnSpc>
                <a:spcPct val="100000"/>
              </a:lnSpc>
              <a:spcBef>
                <a:spcPts val="1000"/>
              </a:spcBef>
              <a:spcAft>
                <a:spcPts val="0"/>
              </a:spcAft>
            </a:pPr>
            <a:r>
              <a:rPr lang="en-US" sz="1200" dirty="0" smtClean="0"/>
              <a:t>List of Component: UVCS Lib, H264 Dec Lib, Memory manager, S3CTL </a:t>
            </a:r>
            <a:r>
              <a:rPr lang="en-US" sz="1200" dirty="0" err="1" smtClean="0"/>
              <a:t>Drv</a:t>
            </a:r>
            <a:r>
              <a:rPr lang="en-US" sz="1200" dirty="0" smtClean="0"/>
              <a:t>., FDP Manager, FDP Driver, V4L2 Driver, DRM/KMS Driver, VSP Manager, 2DDMAC </a:t>
            </a:r>
            <a:r>
              <a:rPr lang="en-US" sz="1200" dirty="0" err="1" smtClean="0"/>
              <a:t>Drv</a:t>
            </a:r>
            <a:r>
              <a:rPr lang="en-US" sz="1200" dirty="0" smtClean="0"/>
              <a:t>., GFX </a:t>
            </a:r>
            <a:r>
              <a:rPr lang="en-US" sz="1200" dirty="0" err="1" smtClean="0"/>
              <a:t>Drv</a:t>
            </a:r>
            <a:r>
              <a:rPr lang="en-US" sz="1200" dirty="0" smtClean="0"/>
              <a:t>., …</a:t>
            </a:r>
          </a:p>
        </p:txBody>
      </p:sp>
      <p:grpSp>
        <p:nvGrpSpPr>
          <p:cNvPr id="8" name="Group 7"/>
          <p:cNvGrpSpPr/>
          <p:nvPr/>
        </p:nvGrpSpPr>
        <p:grpSpPr>
          <a:xfrm>
            <a:off x="6896211" y="1371600"/>
            <a:ext cx="5295789" cy="466725"/>
            <a:chOff x="5232507" y="1524000"/>
            <a:chExt cx="6916948" cy="609600"/>
          </a:xfrm>
        </p:grpSpPr>
        <p:cxnSp>
          <p:nvCxnSpPr>
            <p:cNvPr id="50" name="Straight Connector 49"/>
            <p:cNvCxnSpPr/>
            <p:nvPr/>
          </p:nvCxnSpPr>
          <p:spPr>
            <a:xfrm>
              <a:off x="6715760" y="15240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56" name="Straight Connector 55"/>
            <p:cNvCxnSpPr/>
            <p:nvPr/>
          </p:nvCxnSpPr>
          <p:spPr>
            <a:xfrm>
              <a:off x="6715760" y="21336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57" name="TextBox 56"/>
            <p:cNvSpPr txBox="1"/>
            <p:nvPr/>
          </p:nvSpPr>
          <p:spPr>
            <a:xfrm>
              <a:off x="5232507" y="1604486"/>
              <a:ext cx="1442991" cy="361795"/>
            </a:xfrm>
            <a:prstGeom prst="rect">
              <a:avLst/>
            </a:prstGeom>
            <a:noFill/>
          </p:spPr>
          <p:txBody>
            <a:bodyPr wrap="none" rtlCol="0">
              <a:spAutoFit/>
            </a:bodyPr>
            <a:lstStyle/>
            <a:p>
              <a:r>
                <a:rPr lang="en-US" sz="1200" dirty="0" smtClean="0"/>
                <a:t>Kernel Space</a:t>
              </a:r>
              <a:endParaRPr lang="en-US" sz="1200" dirty="0"/>
            </a:p>
          </p:txBody>
        </p:sp>
        <p:sp>
          <p:nvSpPr>
            <p:cNvPr id="59" name="Rounded Rectangle 58"/>
            <p:cNvSpPr/>
            <p:nvPr/>
          </p:nvSpPr>
          <p:spPr>
            <a:xfrm>
              <a:off x="7934960" y="1619250"/>
              <a:ext cx="10287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VSP Mgr.</a:t>
              </a:r>
              <a:endParaRPr lang="en-US" sz="900" b="1" dirty="0">
                <a:solidFill>
                  <a:schemeClr val="bg1"/>
                </a:solidFill>
              </a:endParaRPr>
            </a:p>
          </p:txBody>
        </p:sp>
        <p:sp>
          <p:nvSpPr>
            <p:cNvPr id="62" name="Rounded Rectangle 61"/>
            <p:cNvSpPr/>
            <p:nvPr/>
          </p:nvSpPr>
          <p:spPr>
            <a:xfrm>
              <a:off x="6791960" y="1592818"/>
              <a:ext cx="10668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Video Cap </a:t>
              </a:r>
              <a:r>
                <a:rPr lang="en-US" sz="900" b="1" dirty="0" err="1" smtClean="0">
                  <a:solidFill>
                    <a:schemeClr val="bg1"/>
                  </a:solidFill>
                </a:rPr>
                <a:t>Drv</a:t>
              </a:r>
              <a:r>
                <a:rPr lang="en-US" sz="900" b="1" dirty="0" smtClean="0">
                  <a:solidFill>
                    <a:schemeClr val="bg1"/>
                  </a:solidFill>
                </a:rPr>
                <a:t>.</a:t>
              </a:r>
              <a:endParaRPr lang="en-US" sz="900" b="1" dirty="0">
                <a:solidFill>
                  <a:schemeClr val="bg1"/>
                </a:solidFill>
              </a:endParaRPr>
            </a:p>
          </p:txBody>
        </p:sp>
        <p:sp>
          <p:nvSpPr>
            <p:cNvPr id="66" name="Rounded Rectangle 65"/>
            <p:cNvSpPr/>
            <p:nvPr/>
          </p:nvSpPr>
          <p:spPr>
            <a:xfrm>
              <a:off x="9054465" y="1628749"/>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DU/VSPD </a:t>
              </a:r>
              <a:r>
                <a:rPr lang="en-US" sz="900" b="1" dirty="0" err="1" smtClean="0">
                  <a:solidFill>
                    <a:schemeClr val="bg1"/>
                  </a:solidFill>
                </a:rPr>
                <a:t>Drv</a:t>
              </a:r>
              <a:r>
                <a:rPr lang="en-US" sz="900" b="1" dirty="0">
                  <a:solidFill>
                    <a:schemeClr val="bg1"/>
                  </a:solidFill>
                </a:rPr>
                <a:t>.</a:t>
              </a:r>
            </a:p>
          </p:txBody>
        </p:sp>
        <p:sp>
          <p:nvSpPr>
            <p:cNvPr id="68" name="Rounded Rectangle 67"/>
            <p:cNvSpPr/>
            <p:nvPr/>
          </p:nvSpPr>
          <p:spPr>
            <a:xfrm>
              <a:off x="10106025" y="1619250"/>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a:t>
              </a:r>
              <a:endParaRPr lang="en-US" sz="1050" b="1" dirty="0">
                <a:solidFill>
                  <a:schemeClr val="bg1"/>
                </a:solidFill>
              </a:endParaRPr>
            </a:p>
          </p:txBody>
        </p:sp>
        <p:sp>
          <p:nvSpPr>
            <p:cNvPr id="81" name="Rounded Rectangle 80"/>
            <p:cNvSpPr/>
            <p:nvPr/>
          </p:nvSpPr>
          <p:spPr>
            <a:xfrm>
              <a:off x="11211560" y="1609725"/>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900" b="1" dirty="0" smtClean="0">
                  <a:solidFill>
                    <a:schemeClr val="bg1"/>
                  </a:solidFill>
                </a:rPr>
                <a:t>SGX </a:t>
              </a:r>
              <a:r>
                <a:rPr lang="en-US" sz="900" b="1" dirty="0" err="1" smtClean="0">
                  <a:solidFill>
                    <a:schemeClr val="bg1"/>
                  </a:solidFill>
                </a:rPr>
                <a:t>Drv</a:t>
              </a:r>
              <a:r>
                <a:rPr lang="en-US" sz="900" b="1" dirty="0" smtClean="0">
                  <a:solidFill>
                    <a:schemeClr val="bg1"/>
                  </a:solidFill>
                </a:rPr>
                <a:t>.</a:t>
              </a:r>
              <a:endParaRPr lang="en-US" sz="900" b="1" dirty="0">
                <a:solidFill>
                  <a:schemeClr val="bg1"/>
                </a:solidFill>
              </a:endParaRPr>
            </a:p>
          </p:txBody>
        </p:sp>
      </p:grpSp>
      <p:sp>
        <p:nvSpPr>
          <p:cNvPr id="82" name="Rectangle 81"/>
          <p:cNvSpPr/>
          <p:nvPr/>
        </p:nvSpPr>
        <p:spPr>
          <a:xfrm>
            <a:off x="2190751" y="5759084"/>
            <a:ext cx="1666874" cy="51074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Hardware features</a:t>
            </a:r>
            <a:endParaRPr lang="en-US" sz="1400" b="1" dirty="0" smtClean="0">
              <a:effectLst/>
              <a:latin typeface="Times New Roman"/>
              <a:ea typeface="MS Mincho"/>
            </a:endParaRPr>
          </a:p>
        </p:txBody>
      </p:sp>
      <p:sp>
        <p:nvSpPr>
          <p:cNvPr id="83" name="Rectangle 82"/>
          <p:cNvSpPr/>
          <p:nvPr/>
        </p:nvSpPr>
        <p:spPr>
          <a:xfrm>
            <a:off x="2190749" y="5051855"/>
            <a:ext cx="1122526" cy="510742"/>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Driver supported features</a:t>
            </a:r>
            <a:endParaRPr lang="en-US" sz="1400" b="1" dirty="0" smtClean="0">
              <a:effectLst/>
              <a:latin typeface="Times New Roman"/>
              <a:ea typeface="MS Mincho"/>
            </a:endParaRPr>
          </a:p>
        </p:txBody>
      </p:sp>
      <p:sp>
        <p:nvSpPr>
          <p:cNvPr id="84" name="Rectangle 83"/>
          <p:cNvSpPr/>
          <p:nvPr/>
        </p:nvSpPr>
        <p:spPr>
          <a:xfrm>
            <a:off x="2206225" y="4329114"/>
            <a:ext cx="1065611" cy="471484"/>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vi-VN" sz="1400" b="1" dirty="0" smtClean="0">
                <a:latin typeface="Times New Roman"/>
                <a:ea typeface="MS Mincho"/>
              </a:rPr>
              <a:t>User space  application</a:t>
            </a:r>
            <a:endParaRPr lang="en-US" sz="1400" b="1" dirty="0" smtClean="0">
              <a:effectLst/>
              <a:latin typeface="Times New Roman"/>
              <a:ea typeface="MS Mincho"/>
            </a:endParaRPr>
          </a:p>
        </p:txBody>
      </p:sp>
      <p:sp>
        <p:nvSpPr>
          <p:cNvPr id="85" name="Oval 84"/>
          <p:cNvSpPr/>
          <p:nvPr/>
        </p:nvSpPr>
        <p:spPr>
          <a:xfrm>
            <a:off x="2624136" y="3657601"/>
            <a:ext cx="647701" cy="609599"/>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BSP </a:t>
            </a:r>
            <a:r>
              <a:rPr lang="en-US" sz="1200" b="1" dirty="0" smtClean="0">
                <a:solidFill>
                  <a:srgbClr val="FF0000"/>
                </a:solidFill>
                <a:effectLst/>
                <a:latin typeface="Times New Roman"/>
                <a:ea typeface="MS Mincho"/>
              </a:rPr>
              <a:t>v1.0</a:t>
            </a:r>
          </a:p>
        </p:txBody>
      </p:sp>
      <p:sp>
        <p:nvSpPr>
          <p:cNvPr id="86" name="Rectangle 85"/>
          <p:cNvSpPr/>
          <p:nvPr/>
        </p:nvSpPr>
        <p:spPr>
          <a:xfrm>
            <a:off x="5295901" y="5759084"/>
            <a:ext cx="1666874" cy="51074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Hardware features</a:t>
            </a:r>
            <a:endParaRPr lang="en-US" sz="1400" b="1" dirty="0" smtClean="0">
              <a:effectLst/>
              <a:latin typeface="Times New Roman"/>
              <a:ea typeface="MS Mincho"/>
            </a:endParaRPr>
          </a:p>
        </p:txBody>
      </p:sp>
      <p:sp>
        <p:nvSpPr>
          <p:cNvPr id="87" name="Oval 86"/>
          <p:cNvSpPr/>
          <p:nvPr/>
        </p:nvSpPr>
        <p:spPr>
          <a:xfrm>
            <a:off x="5729286" y="3657601"/>
            <a:ext cx="647701" cy="609599"/>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BSP </a:t>
            </a:r>
            <a:r>
              <a:rPr lang="en-US" sz="1200" b="1" dirty="0" smtClean="0">
                <a:solidFill>
                  <a:srgbClr val="FF0000"/>
                </a:solidFill>
                <a:effectLst/>
                <a:latin typeface="Times New Roman"/>
                <a:ea typeface="MS Mincho"/>
              </a:rPr>
              <a:t>v1.5</a:t>
            </a:r>
          </a:p>
        </p:txBody>
      </p:sp>
      <p:sp>
        <p:nvSpPr>
          <p:cNvPr id="88" name="Rectangle 87"/>
          <p:cNvSpPr/>
          <p:nvPr/>
        </p:nvSpPr>
        <p:spPr>
          <a:xfrm>
            <a:off x="8467726" y="5759084"/>
            <a:ext cx="1666874" cy="510741"/>
          </a:xfrm>
          <a:prstGeom prst="rect">
            <a:avLst/>
          </a:prstGeom>
        </p:spPr>
        <p:style>
          <a:lnRef idx="0">
            <a:schemeClr val="accent2"/>
          </a:lnRef>
          <a:fillRef idx="3">
            <a:schemeClr val="accent2"/>
          </a:fillRef>
          <a:effectRef idx="3">
            <a:schemeClr val="accent2"/>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Hardware features</a:t>
            </a:r>
            <a:endParaRPr lang="en-US" sz="1400" b="1" dirty="0" smtClean="0">
              <a:effectLst/>
              <a:latin typeface="Times New Roman"/>
              <a:ea typeface="MS Mincho"/>
            </a:endParaRPr>
          </a:p>
        </p:txBody>
      </p:sp>
      <p:sp>
        <p:nvSpPr>
          <p:cNvPr id="89" name="Oval 88"/>
          <p:cNvSpPr/>
          <p:nvPr/>
        </p:nvSpPr>
        <p:spPr>
          <a:xfrm>
            <a:off x="8901111" y="3657601"/>
            <a:ext cx="647701" cy="609599"/>
          </a:xfrm>
          <a:prstGeom prst="ellips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latin typeface="Times New Roman"/>
                <a:ea typeface="MS Mincho"/>
              </a:rPr>
              <a:t>BSP </a:t>
            </a:r>
            <a:r>
              <a:rPr lang="en-US" sz="1200" b="1" dirty="0" smtClean="0">
                <a:solidFill>
                  <a:srgbClr val="FF0000"/>
                </a:solidFill>
                <a:effectLst/>
                <a:latin typeface="Times New Roman"/>
                <a:ea typeface="MS Mincho"/>
              </a:rPr>
              <a:t>v2.0</a:t>
            </a:r>
          </a:p>
        </p:txBody>
      </p:sp>
      <p:grpSp>
        <p:nvGrpSpPr>
          <p:cNvPr id="90" name="Group 89"/>
          <p:cNvGrpSpPr/>
          <p:nvPr/>
        </p:nvGrpSpPr>
        <p:grpSpPr>
          <a:xfrm>
            <a:off x="5295900" y="4329116"/>
            <a:ext cx="1343030" cy="471484"/>
            <a:chOff x="4114796" y="3062281"/>
            <a:chExt cx="1343030" cy="638175"/>
          </a:xfrm>
        </p:grpSpPr>
        <p:sp>
          <p:nvSpPr>
            <p:cNvPr id="91" name="Rectangle 90"/>
            <p:cNvSpPr/>
            <p:nvPr/>
          </p:nvSpPr>
          <p:spPr>
            <a:xfrm>
              <a:off x="4114796" y="3062281"/>
              <a:ext cx="1081087" cy="63817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vi-VN" sz="1400" b="1" dirty="0">
                  <a:latin typeface="Times New Roman"/>
                  <a:ea typeface="MS Mincho"/>
                </a:rPr>
                <a:t>User space  application</a:t>
              </a:r>
              <a:endParaRPr lang="en-US" sz="1400" b="1" dirty="0">
                <a:latin typeface="Times New Roman"/>
                <a:ea typeface="MS Mincho"/>
              </a:endParaRPr>
            </a:p>
          </p:txBody>
        </p:sp>
        <p:sp>
          <p:nvSpPr>
            <p:cNvPr id="92" name="Rectangle 91"/>
            <p:cNvSpPr/>
            <p:nvPr/>
          </p:nvSpPr>
          <p:spPr>
            <a:xfrm>
              <a:off x="5195884" y="3062281"/>
              <a:ext cx="261942" cy="638173"/>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grpSp>
      <p:grpSp>
        <p:nvGrpSpPr>
          <p:cNvPr id="93" name="Group 92"/>
          <p:cNvGrpSpPr/>
          <p:nvPr/>
        </p:nvGrpSpPr>
        <p:grpSpPr>
          <a:xfrm>
            <a:off x="8467724" y="4329116"/>
            <a:ext cx="1514476" cy="471484"/>
            <a:chOff x="7286620" y="3062281"/>
            <a:chExt cx="1514476" cy="638175"/>
          </a:xfrm>
        </p:grpSpPr>
        <p:sp>
          <p:nvSpPr>
            <p:cNvPr id="94" name="Rectangle 93"/>
            <p:cNvSpPr/>
            <p:nvPr/>
          </p:nvSpPr>
          <p:spPr>
            <a:xfrm>
              <a:off x="7286620" y="3062281"/>
              <a:ext cx="1081087" cy="63817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vi-VN" sz="1400" b="1" dirty="0">
                  <a:latin typeface="Times New Roman"/>
                  <a:ea typeface="MS Mincho"/>
                </a:rPr>
                <a:t>User space  application</a:t>
              </a:r>
              <a:endParaRPr lang="en-US" sz="1400" b="1" dirty="0">
                <a:latin typeface="Times New Roman"/>
                <a:ea typeface="MS Mincho"/>
              </a:endParaRPr>
            </a:p>
          </p:txBody>
        </p:sp>
        <p:sp>
          <p:nvSpPr>
            <p:cNvPr id="95" name="Rectangle 94"/>
            <p:cNvSpPr/>
            <p:nvPr/>
          </p:nvSpPr>
          <p:spPr>
            <a:xfrm>
              <a:off x="8367708" y="3062281"/>
              <a:ext cx="261942" cy="638173"/>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
          <p:nvSpPr>
            <p:cNvPr id="96" name="Rectangle 95"/>
            <p:cNvSpPr/>
            <p:nvPr/>
          </p:nvSpPr>
          <p:spPr>
            <a:xfrm>
              <a:off x="8629650" y="3062281"/>
              <a:ext cx="171446" cy="638173"/>
            </a:xfrm>
            <a:prstGeom prst="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grpSp>
      <p:grpSp>
        <p:nvGrpSpPr>
          <p:cNvPr id="97" name="Group 96"/>
          <p:cNvGrpSpPr/>
          <p:nvPr/>
        </p:nvGrpSpPr>
        <p:grpSpPr>
          <a:xfrm>
            <a:off x="8467724" y="5051856"/>
            <a:ext cx="1572527" cy="510744"/>
            <a:chOff x="7286620" y="3862377"/>
            <a:chExt cx="1514476" cy="638178"/>
          </a:xfrm>
        </p:grpSpPr>
        <p:sp>
          <p:nvSpPr>
            <p:cNvPr id="98" name="Rectangle 97"/>
            <p:cNvSpPr/>
            <p:nvPr/>
          </p:nvSpPr>
          <p:spPr>
            <a:xfrm>
              <a:off x="7286620" y="3862380"/>
              <a:ext cx="1081087" cy="63817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Driver supported features</a:t>
              </a:r>
              <a:endParaRPr lang="en-US" sz="1400" b="1" dirty="0" smtClean="0">
                <a:effectLst/>
                <a:latin typeface="Times New Roman"/>
                <a:ea typeface="MS Mincho"/>
              </a:endParaRPr>
            </a:p>
          </p:txBody>
        </p:sp>
        <p:sp>
          <p:nvSpPr>
            <p:cNvPr id="99" name="Rectangle 98"/>
            <p:cNvSpPr/>
            <p:nvPr/>
          </p:nvSpPr>
          <p:spPr>
            <a:xfrm>
              <a:off x="8367708" y="3862377"/>
              <a:ext cx="261942" cy="638173"/>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
          <p:nvSpPr>
            <p:cNvPr id="100" name="Rectangle 99"/>
            <p:cNvSpPr/>
            <p:nvPr/>
          </p:nvSpPr>
          <p:spPr>
            <a:xfrm>
              <a:off x="8629650" y="3862377"/>
              <a:ext cx="171446" cy="638173"/>
            </a:xfrm>
            <a:prstGeom prst="rect">
              <a:avLst/>
            </a:prstGeom>
          </p:spPr>
          <p:style>
            <a:lnRef idx="0">
              <a:schemeClr val="accent3"/>
            </a:lnRef>
            <a:fillRef idx="3">
              <a:schemeClr val="accent3"/>
            </a:fillRef>
            <a:effectRef idx="3">
              <a:schemeClr val="accent3"/>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grpSp>
      <p:sp>
        <p:nvSpPr>
          <p:cNvPr id="101" name="Rectangle 100"/>
          <p:cNvSpPr/>
          <p:nvPr/>
        </p:nvSpPr>
        <p:spPr>
          <a:xfrm>
            <a:off x="6957064" y="4397907"/>
            <a:ext cx="1238254" cy="471485"/>
          </a:xfrm>
          <a:prstGeom prst="rect">
            <a:avLst/>
          </a:prstGeom>
          <a:solidFill>
            <a:schemeClr val="bg1"/>
          </a:solidFill>
          <a:ln>
            <a:noFill/>
          </a:ln>
          <a:effectLst>
            <a:glow rad="63500">
              <a:srgbClr val="FFFF00">
                <a:alpha val="40000"/>
              </a:srgbClr>
            </a:glow>
            <a:outerShdw blurRad="40000" dist="20000" dir="5400000" rotWithShape="0">
              <a:srgbClr val="000000">
                <a:alpha val="38000"/>
              </a:srgbClr>
            </a:outerShdw>
            <a:softEdge rad="31750"/>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vi-VN" sz="1600" b="1" dirty="0" smtClean="0">
                <a:solidFill>
                  <a:srgbClr val="FF0000"/>
                </a:solidFill>
                <a:effectLst/>
                <a:latin typeface="Times New Roman"/>
                <a:ea typeface="MS Mincho"/>
              </a:rPr>
              <a:t>New feature supported</a:t>
            </a:r>
            <a:endParaRPr lang="en-US" sz="1600" b="1" dirty="0" err="1" smtClean="0">
              <a:solidFill>
                <a:srgbClr val="FF0000"/>
              </a:solidFill>
              <a:effectLst/>
              <a:latin typeface="Times New Roman"/>
              <a:ea typeface="MS Mincho"/>
            </a:endParaRPr>
          </a:p>
        </p:txBody>
      </p:sp>
      <p:cxnSp>
        <p:nvCxnSpPr>
          <p:cNvPr id="102" name="Straight Arrow Connector 101"/>
          <p:cNvCxnSpPr>
            <a:stCxn id="101" idx="2"/>
            <a:endCxn id="106" idx="3"/>
          </p:cNvCxnSpPr>
          <p:nvPr/>
        </p:nvCxnSpPr>
        <p:spPr>
          <a:xfrm flipH="1">
            <a:off x="6690408" y="4869392"/>
            <a:ext cx="885783" cy="437834"/>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3" name="Straight Arrow Connector 102"/>
          <p:cNvCxnSpPr>
            <a:stCxn id="106" idx="0"/>
          </p:cNvCxnSpPr>
          <p:nvPr/>
        </p:nvCxnSpPr>
        <p:spPr>
          <a:xfrm flipH="1" flipV="1">
            <a:off x="6507960" y="4648198"/>
            <a:ext cx="46457" cy="4036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grpSp>
        <p:nvGrpSpPr>
          <p:cNvPr id="104" name="Group 103"/>
          <p:cNvGrpSpPr/>
          <p:nvPr/>
        </p:nvGrpSpPr>
        <p:grpSpPr>
          <a:xfrm>
            <a:off x="5295899" y="5051856"/>
            <a:ext cx="1394509" cy="510744"/>
            <a:chOff x="4114796" y="3862377"/>
            <a:chExt cx="1343030" cy="638178"/>
          </a:xfrm>
        </p:grpSpPr>
        <p:sp>
          <p:nvSpPr>
            <p:cNvPr id="105" name="Rectangle 104"/>
            <p:cNvSpPr/>
            <p:nvPr/>
          </p:nvSpPr>
          <p:spPr>
            <a:xfrm>
              <a:off x="4114796" y="3862380"/>
              <a:ext cx="1081087" cy="638175"/>
            </a:xfrm>
            <a:prstGeom prst="rect">
              <a:avLst/>
            </a:prstGeom>
          </p:spPr>
          <p:style>
            <a:lnRef idx="0">
              <a:schemeClr val="accent5"/>
            </a:lnRef>
            <a:fillRef idx="3">
              <a:schemeClr val="accent5"/>
            </a:fillRef>
            <a:effectRef idx="3">
              <a:schemeClr val="accent5"/>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400" b="1" dirty="0" smtClean="0">
                  <a:latin typeface="Times New Roman"/>
                  <a:ea typeface="MS Mincho"/>
                </a:rPr>
                <a:t>Driver supported features</a:t>
              </a:r>
              <a:endParaRPr lang="en-US" sz="1400" b="1" dirty="0" smtClean="0">
                <a:effectLst/>
                <a:latin typeface="Times New Roman"/>
                <a:ea typeface="MS Mincho"/>
              </a:endParaRPr>
            </a:p>
          </p:txBody>
        </p:sp>
        <p:sp>
          <p:nvSpPr>
            <p:cNvPr id="106" name="Rectangle 105"/>
            <p:cNvSpPr/>
            <p:nvPr/>
          </p:nvSpPr>
          <p:spPr>
            <a:xfrm>
              <a:off x="5195884" y="3862377"/>
              <a:ext cx="261942" cy="638173"/>
            </a:xfrm>
            <a:prstGeom prst="rect">
              <a:avLst/>
            </a:prstGeom>
          </p:spPr>
          <p:style>
            <a:lnRef idx="0">
              <a:schemeClr val="accent4"/>
            </a:lnRef>
            <a:fillRef idx="3">
              <a:schemeClr val="accent4"/>
            </a:fillRef>
            <a:effectRef idx="3">
              <a:schemeClr val="accent4"/>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grpSp>
      <p:cxnSp>
        <p:nvCxnSpPr>
          <p:cNvPr id="107" name="Straight Arrow Connector 106"/>
          <p:cNvCxnSpPr>
            <a:stCxn id="101" idx="3"/>
            <a:endCxn id="100" idx="0"/>
          </p:cNvCxnSpPr>
          <p:nvPr/>
        </p:nvCxnSpPr>
        <p:spPr>
          <a:xfrm>
            <a:off x="8195318" y="4633650"/>
            <a:ext cx="1755924" cy="418206"/>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08" name="Straight Arrow Connector 107"/>
          <p:cNvCxnSpPr>
            <a:stCxn id="100" idx="0"/>
          </p:cNvCxnSpPr>
          <p:nvPr/>
        </p:nvCxnSpPr>
        <p:spPr>
          <a:xfrm flipH="1" flipV="1">
            <a:off x="9896477" y="4648198"/>
            <a:ext cx="54765" cy="403658"/>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09" name="Right Arrow 108"/>
          <p:cNvSpPr/>
          <p:nvPr/>
        </p:nvSpPr>
        <p:spPr>
          <a:xfrm>
            <a:off x="3971929" y="3765949"/>
            <a:ext cx="838200" cy="392902"/>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
        <p:nvSpPr>
          <p:cNvPr id="110" name="Right Arrow 109"/>
          <p:cNvSpPr/>
          <p:nvPr/>
        </p:nvSpPr>
        <p:spPr>
          <a:xfrm>
            <a:off x="7400929" y="3765949"/>
            <a:ext cx="838200" cy="392902"/>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b="1" dirty="0" err="1" smtClean="0">
              <a:effectLst/>
              <a:latin typeface="Times New Roman"/>
              <a:ea typeface="MS Mincho"/>
            </a:endParaRPr>
          </a:p>
        </p:txBody>
      </p:sp>
    </p:spTree>
    <p:extLst>
      <p:ext uri="{BB962C8B-B14F-4D97-AF65-F5344CB8AC3E}">
        <p14:creationId xmlns:p14="http://schemas.microsoft.com/office/powerpoint/2010/main" val="290894180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25</a:t>
            </a:fld>
            <a:endParaRPr lang="de-DE" dirty="0"/>
          </a:p>
        </p:txBody>
      </p:sp>
      <p:sp>
        <p:nvSpPr>
          <p:cNvPr id="4" name="Content Placeholder 3"/>
          <p:cNvSpPr>
            <a:spLocks noGrp="1"/>
          </p:cNvSpPr>
          <p:nvPr>
            <p:ph idx="1"/>
          </p:nvPr>
        </p:nvSpPr>
        <p:spPr>
          <a:xfrm>
            <a:off x="1080000" y="1800000"/>
            <a:ext cx="9000000" cy="1521442"/>
          </a:xfrm>
        </p:spPr>
        <p:txBody>
          <a:bodyPr/>
          <a:lstStyle/>
          <a:p>
            <a:r>
              <a:rPr lang="en-US" dirty="0" smtClean="0"/>
              <a:t>Build System:</a:t>
            </a:r>
          </a:p>
          <a:p>
            <a:pPr marL="392113" lvl="2">
              <a:lnSpc>
                <a:spcPct val="100000"/>
              </a:lnSpc>
              <a:spcBef>
                <a:spcPts val="1000"/>
              </a:spcBef>
              <a:spcAft>
                <a:spcPts val="0"/>
              </a:spcAft>
            </a:pPr>
            <a:r>
              <a:rPr lang="en-US" sz="1200" dirty="0" smtClean="0"/>
              <a:t>Concept: Build All </a:t>
            </a:r>
            <a:r>
              <a:rPr lang="en-US" sz="1200" dirty="0" err="1" smtClean="0"/>
              <a:t>SoftWare</a:t>
            </a:r>
            <a:r>
              <a:rPr lang="en-US" sz="1200" dirty="0" smtClean="0"/>
              <a:t> packages in both of User Space &amp; Kernel Space (Include BSP, Driver I/F lib, Middle/Multimedia Lib, Application/Demonstrations, …</a:t>
            </a:r>
          </a:p>
          <a:p>
            <a:pPr marL="392113" lvl="2">
              <a:lnSpc>
                <a:spcPct val="100000"/>
              </a:lnSpc>
              <a:spcBef>
                <a:spcPts val="1000"/>
              </a:spcBef>
              <a:spcAft>
                <a:spcPts val="0"/>
              </a:spcAft>
            </a:pPr>
            <a:r>
              <a:rPr lang="en-US" sz="1200" dirty="0" smtClean="0"/>
              <a:t>Tool support: </a:t>
            </a:r>
            <a:r>
              <a:rPr lang="en-US" sz="1200" dirty="0" err="1" smtClean="0"/>
              <a:t>Yocto</a:t>
            </a:r>
            <a:r>
              <a:rPr lang="en-US" sz="1200" dirty="0" smtClean="0"/>
              <a:t> Project</a:t>
            </a:r>
          </a:p>
          <a:p>
            <a:pPr marL="392113" lvl="2">
              <a:lnSpc>
                <a:spcPct val="100000"/>
              </a:lnSpc>
              <a:spcBef>
                <a:spcPts val="1000"/>
              </a:spcBef>
              <a:spcAft>
                <a:spcPts val="0"/>
              </a:spcAft>
            </a:pPr>
            <a:r>
              <a:rPr lang="en-US" sz="1200" dirty="0" smtClean="0"/>
              <a:t>Requirement: Linux PC (Ubuntu x86)</a:t>
            </a:r>
            <a:endParaRPr lang="en-US" sz="1200" dirty="0"/>
          </a:p>
        </p:txBody>
      </p:sp>
    </p:spTree>
    <p:extLst>
      <p:ext uri="{BB962C8B-B14F-4D97-AF65-F5344CB8AC3E}">
        <p14:creationId xmlns:p14="http://schemas.microsoft.com/office/powerpoint/2010/main" val="14404195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b="1" dirty="0" err="1" smtClean="0"/>
              <a:t>Yocto</a:t>
            </a:r>
            <a:r>
              <a:rPr lang="en-US" altLang="ja-JP" sz="1200" b="1" dirty="0" smtClean="0"/>
              <a:t> build System &amp; </a:t>
            </a:r>
            <a:r>
              <a:rPr lang="en-US" altLang="ja-JP" sz="1200" b="1" dirty="0" err="1" smtClean="0"/>
              <a:t>Renesas</a:t>
            </a:r>
            <a:r>
              <a:rPr lang="en-US" altLang="ja-JP" sz="1200" b="1" dirty="0" smtClean="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26</a:t>
            </a:fld>
            <a:endParaRPr lang="de-DE" dirty="0"/>
          </a:p>
        </p:txBody>
      </p:sp>
    </p:spTree>
    <p:extLst>
      <p:ext uri="{BB962C8B-B14F-4D97-AF65-F5344CB8AC3E}">
        <p14:creationId xmlns:p14="http://schemas.microsoft.com/office/powerpoint/2010/main" val="37577699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a:latin typeface="+mn-lt"/>
              </a:rPr>
              <a:t>Yocto</a:t>
            </a:r>
            <a:endParaRPr lang="en-US" dirty="0">
              <a:latin typeface="+mn-lt"/>
            </a:endParaRPr>
          </a:p>
        </p:txBody>
      </p:sp>
      <p:sp>
        <p:nvSpPr>
          <p:cNvPr id="3" name="Slide Number Placeholder 2"/>
          <p:cNvSpPr>
            <a:spLocks noGrp="1"/>
          </p:cNvSpPr>
          <p:nvPr>
            <p:ph type="sldNum" sz="quarter" idx="10"/>
          </p:nvPr>
        </p:nvSpPr>
        <p:spPr/>
        <p:txBody>
          <a:bodyPr/>
          <a:lstStyle/>
          <a:p>
            <a:pPr algn="l"/>
            <a:r>
              <a:rPr lang="de-DE" smtClean="0">
                <a:latin typeface="+mn-lt"/>
              </a:rPr>
              <a:t>Page </a:t>
            </a:r>
            <a:fld id="{3FD030EF-7044-4946-962A-5D7D09BD1B34}" type="slidenum">
              <a:rPr lang="de-DE" smtClean="0">
                <a:latin typeface="+mn-lt"/>
              </a:rPr>
              <a:pPr algn="l"/>
              <a:t>27</a:t>
            </a:fld>
            <a:endParaRPr lang="de-DE" dirty="0">
              <a:latin typeface="+mn-lt"/>
            </a:endParaRPr>
          </a:p>
        </p:txBody>
      </p:sp>
      <p:sp>
        <p:nvSpPr>
          <p:cNvPr id="4" name="Content Placeholder 3"/>
          <p:cNvSpPr>
            <a:spLocks noGrp="1"/>
          </p:cNvSpPr>
          <p:nvPr>
            <p:ph idx="1"/>
          </p:nvPr>
        </p:nvSpPr>
        <p:spPr>
          <a:xfrm>
            <a:off x="1080000" y="1800000"/>
            <a:ext cx="9000000" cy="1651734"/>
          </a:xfrm>
        </p:spPr>
        <p:txBody>
          <a:bodyPr/>
          <a:lstStyle/>
          <a:p>
            <a:pPr>
              <a:lnSpc>
                <a:spcPct val="100000"/>
              </a:lnSpc>
            </a:pPr>
            <a:r>
              <a:rPr lang="en-US" sz="1400" dirty="0"/>
              <a:t>What is </a:t>
            </a:r>
            <a:r>
              <a:rPr lang="en-US" sz="1400" dirty="0" err="1"/>
              <a:t>Yocto</a:t>
            </a:r>
            <a:r>
              <a:rPr lang="en-US" sz="1400" dirty="0"/>
              <a:t> ?</a:t>
            </a:r>
          </a:p>
          <a:p>
            <a:pPr lvl="2">
              <a:lnSpc>
                <a:spcPct val="100000"/>
              </a:lnSpc>
            </a:pPr>
            <a:r>
              <a:rPr lang="en-US" sz="1200" dirty="0"/>
              <a:t>A </a:t>
            </a:r>
            <a:r>
              <a:rPr lang="en-US" sz="1200" dirty="0" smtClean="0"/>
              <a:t>building </a:t>
            </a:r>
            <a:r>
              <a:rPr lang="en-US" sz="1200" dirty="0"/>
              <a:t>system with pre-configured setting to support building from scratch Linux system.</a:t>
            </a:r>
          </a:p>
          <a:p>
            <a:pPr>
              <a:lnSpc>
                <a:spcPct val="100000"/>
              </a:lnSpc>
            </a:pPr>
            <a:r>
              <a:rPr lang="en-US" sz="1400" dirty="0"/>
              <a:t>Why </a:t>
            </a:r>
            <a:r>
              <a:rPr lang="en-US" sz="1400" dirty="0" err="1"/>
              <a:t>Yocto</a:t>
            </a:r>
            <a:r>
              <a:rPr lang="en-US" sz="1400" dirty="0"/>
              <a:t>?</a:t>
            </a:r>
            <a:endParaRPr lang="en-US" sz="1200" dirty="0"/>
          </a:p>
          <a:p>
            <a:pPr lvl="2">
              <a:lnSpc>
                <a:spcPct val="100000"/>
              </a:lnSpc>
            </a:pPr>
            <a:r>
              <a:rPr lang="en-US" sz="1200" dirty="0"/>
              <a:t>Reduce significantly workload of configuring to build </a:t>
            </a:r>
            <a:r>
              <a:rPr lang="en-US" sz="1200" dirty="0" smtClean="0"/>
              <a:t>and preparing </a:t>
            </a:r>
            <a:r>
              <a:rPr lang="en-US" sz="1200" dirty="0"/>
              <a:t>dependencies.</a:t>
            </a:r>
          </a:p>
          <a:p>
            <a:pPr>
              <a:lnSpc>
                <a:spcPct val="100000"/>
              </a:lnSpc>
            </a:pPr>
            <a:endParaRPr lang="en-US" sz="1200" dirty="0"/>
          </a:p>
        </p:txBody>
      </p:sp>
      <p:sp>
        <p:nvSpPr>
          <p:cNvPr id="5" name="TextBox 1"/>
          <p:cNvSpPr txBox="1">
            <a:spLocks noChangeArrowheads="1"/>
          </p:cNvSpPr>
          <p:nvPr/>
        </p:nvSpPr>
        <p:spPr bwMode="auto">
          <a:xfrm>
            <a:off x="6288354" y="76200"/>
            <a:ext cx="584265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a:solidFill>
                  <a:schemeClr val="bg1">
                    <a:lumMod val="50000"/>
                  </a:schemeClr>
                </a:solidFill>
                <a:latin typeface="+mn-lt"/>
              </a:rPr>
              <a:t>http://www.yoctoproject.org/docs/current/yocto-project-qs/yocto-project-qs.html</a:t>
            </a:r>
            <a:endParaRPr lang="en-US" altLang="en-US" sz="1200" dirty="0" smtClean="0">
              <a:solidFill>
                <a:schemeClr val="bg1">
                  <a:lumMod val="50000"/>
                </a:schemeClr>
              </a:solidFill>
              <a:latin typeface="+mn-lt"/>
            </a:endParaRPr>
          </a:p>
        </p:txBody>
      </p:sp>
      <p:sp>
        <p:nvSpPr>
          <p:cNvPr id="6" name="Rectangle 5"/>
          <p:cNvSpPr/>
          <p:nvPr/>
        </p:nvSpPr>
        <p:spPr>
          <a:xfrm>
            <a:off x="5508450" y="3505200"/>
            <a:ext cx="2016919" cy="41909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Run configure of</a:t>
            </a:r>
            <a:br>
              <a:rPr lang="en-US" sz="1200" b="1" dirty="0" smtClean="0">
                <a:effectLst/>
                <a:ea typeface="MS Mincho"/>
              </a:rPr>
            </a:br>
            <a:r>
              <a:rPr lang="en-US" sz="1200" b="1" dirty="0" smtClean="0">
                <a:effectLst/>
                <a:ea typeface="MS Mincho"/>
              </a:rPr>
              <a:t>package A</a:t>
            </a:r>
          </a:p>
        </p:txBody>
      </p:sp>
      <p:sp>
        <p:nvSpPr>
          <p:cNvPr id="7" name="Diamond 6"/>
          <p:cNvSpPr/>
          <p:nvPr/>
        </p:nvSpPr>
        <p:spPr>
          <a:xfrm>
            <a:off x="5347097" y="4191000"/>
            <a:ext cx="2339624" cy="671513"/>
          </a:xfrm>
          <a:prstGeom prst="diamond">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Enough dependencies?</a:t>
            </a:r>
          </a:p>
        </p:txBody>
      </p:sp>
      <p:cxnSp>
        <p:nvCxnSpPr>
          <p:cNvPr id="8" name="Straight Arrow Connector 7"/>
          <p:cNvCxnSpPr>
            <a:stCxn id="6" idx="2"/>
            <a:endCxn id="7" idx="0"/>
          </p:cNvCxnSpPr>
          <p:nvPr/>
        </p:nvCxnSpPr>
        <p:spPr>
          <a:xfrm flipH="1">
            <a:off x="6516909" y="3924298"/>
            <a:ext cx="1" cy="26670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sp>
        <p:nvSpPr>
          <p:cNvPr id="9" name="Rectangle 8"/>
          <p:cNvSpPr/>
          <p:nvPr/>
        </p:nvSpPr>
        <p:spPr>
          <a:xfrm>
            <a:off x="8130251" y="4354698"/>
            <a:ext cx="1666875" cy="3429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Download dependencies</a:t>
            </a:r>
          </a:p>
        </p:txBody>
      </p:sp>
      <p:cxnSp>
        <p:nvCxnSpPr>
          <p:cNvPr id="10" name="Straight Arrow Connector 9"/>
          <p:cNvCxnSpPr>
            <a:stCxn id="7" idx="3"/>
            <a:endCxn id="9" idx="1"/>
          </p:cNvCxnSpPr>
          <p:nvPr/>
        </p:nvCxnSpPr>
        <p:spPr>
          <a:xfrm flipV="1">
            <a:off x="7686721" y="4526148"/>
            <a:ext cx="443530" cy="609"/>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1" name="Elbow Connector 10"/>
          <p:cNvCxnSpPr>
            <a:stCxn id="9" idx="0"/>
            <a:endCxn id="6" idx="3"/>
          </p:cNvCxnSpPr>
          <p:nvPr/>
        </p:nvCxnSpPr>
        <p:spPr>
          <a:xfrm rot="16200000" flipV="1">
            <a:off x="7924555" y="3315564"/>
            <a:ext cx="639949" cy="1438320"/>
          </a:xfrm>
          <a:prstGeom prst="bentConnector2">
            <a:avLst/>
          </a:prstGeom>
          <a:ln>
            <a:tailEnd type="arrow"/>
          </a:ln>
        </p:spPr>
        <p:style>
          <a:lnRef idx="1">
            <a:schemeClr val="accent1"/>
          </a:lnRef>
          <a:fillRef idx="2">
            <a:schemeClr val="accent1"/>
          </a:fillRef>
          <a:effectRef idx="1">
            <a:schemeClr val="accent1"/>
          </a:effectRef>
          <a:fontRef idx="minor">
            <a:schemeClr val="dk1"/>
          </a:fontRef>
        </p:style>
      </p:cxnSp>
      <p:sp>
        <p:nvSpPr>
          <p:cNvPr id="12" name="Diamond 11"/>
          <p:cNvSpPr/>
          <p:nvPr/>
        </p:nvSpPr>
        <p:spPr>
          <a:xfrm>
            <a:off x="5347097" y="5105400"/>
            <a:ext cx="2339624" cy="671513"/>
          </a:xfrm>
          <a:prstGeom prst="diamond">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Correct options</a:t>
            </a:r>
          </a:p>
        </p:txBody>
      </p:sp>
      <p:cxnSp>
        <p:nvCxnSpPr>
          <p:cNvPr id="13" name="Straight Arrow Connector 12"/>
          <p:cNvCxnSpPr>
            <a:stCxn id="7" idx="2"/>
            <a:endCxn id="12" idx="0"/>
          </p:cNvCxnSpPr>
          <p:nvPr/>
        </p:nvCxnSpPr>
        <p:spPr>
          <a:xfrm>
            <a:off x="6516909" y="4862513"/>
            <a:ext cx="0" cy="242887"/>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sp>
        <p:nvSpPr>
          <p:cNvPr id="14" name="Rectangle 13"/>
          <p:cNvSpPr/>
          <p:nvPr/>
        </p:nvSpPr>
        <p:spPr>
          <a:xfrm>
            <a:off x="8130251" y="5265923"/>
            <a:ext cx="1666875" cy="3429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Configure options</a:t>
            </a:r>
          </a:p>
        </p:txBody>
      </p:sp>
      <p:cxnSp>
        <p:nvCxnSpPr>
          <p:cNvPr id="15" name="Straight Arrow Connector 14"/>
          <p:cNvCxnSpPr>
            <a:stCxn id="12" idx="3"/>
            <a:endCxn id="14" idx="1"/>
          </p:cNvCxnSpPr>
          <p:nvPr/>
        </p:nvCxnSpPr>
        <p:spPr>
          <a:xfrm flipV="1">
            <a:off x="7686721" y="5437373"/>
            <a:ext cx="443530" cy="3784"/>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16" name="Elbow Connector 15"/>
          <p:cNvCxnSpPr>
            <a:stCxn id="14" idx="3"/>
            <a:endCxn id="6" idx="3"/>
          </p:cNvCxnSpPr>
          <p:nvPr/>
        </p:nvCxnSpPr>
        <p:spPr>
          <a:xfrm flipH="1" flipV="1">
            <a:off x="7525369" y="3714749"/>
            <a:ext cx="2271757" cy="1722624"/>
          </a:xfrm>
          <a:prstGeom prst="bentConnector3">
            <a:avLst>
              <a:gd name="adj1" fmla="val -10063"/>
            </a:avLst>
          </a:prstGeom>
          <a:ln>
            <a:tailEnd type="arrow"/>
          </a:ln>
        </p:spPr>
        <p:style>
          <a:lnRef idx="1">
            <a:schemeClr val="accent1"/>
          </a:lnRef>
          <a:fillRef idx="2">
            <a:schemeClr val="accent1"/>
          </a:fillRef>
          <a:effectRef idx="1">
            <a:schemeClr val="accent1"/>
          </a:effectRef>
          <a:fontRef idx="minor">
            <a:schemeClr val="dk1"/>
          </a:fontRef>
        </p:style>
      </p:cxnSp>
      <p:sp>
        <p:nvSpPr>
          <p:cNvPr id="17" name="Rectangle 16"/>
          <p:cNvSpPr/>
          <p:nvPr/>
        </p:nvSpPr>
        <p:spPr>
          <a:xfrm>
            <a:off x="5508450" y="5943600"/>
            <a:ext cx="2016919" cy="342900"/>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Start building</a:t>
            </a:r>
          </a:p>
        </p:txBody>
      </p:sp>
      <p:cxnSp>
        <p:nvCxnSpPr>
          <p:cNvPr id="18" name="Straight Arrow Connector 17"/>
          <p:cNvCxnSpPr>
            <a:stCxn id="12" idx="2"/>
            <a:endCxn id="17" idx="0"/>
          </p:cNvCxnSpPr>
          <p:nvPr/>
        </p:nvCxnSpPr>
        <p:spPr>
          <a:xfrm>
            <a:off x="6516909" y="5776913"/>
            <a:ext cx="1" cy="166687"/>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sp>
        <p:nvSpPr>
          <p:cNvPr id="19" name="TextBox 18"/>
          <p:cNvSpPr txBox="1"/>
          <p:nvPr/>
        </p:nvSpPr>
        <p:spPr>
          <a:xfrm>
            <a:off x="10520889" y="4442936"/>
            <a:ext cx="1442511" cy="738664"/>
          </a:xfrm>
          <a:prstGeom prst="rect">
            <a:avLst/>
          </a:prstGeom>
          <a:noFill/>
        </p:spPr>
        <p:txBody>
          <a:bodyPr wrap="square" rtlCol="0">
            <a:spAutoFit/>
          </a:bodyPr>
          <a:lstStyle/>
          <a:p>
            <a:r>
              <a:rPr lang="en-US" sz="1400" smtClean="0">
                <a:solidFill>
                  <a:srgbClr val="FF0000"/>
                </a:solidFill>
              </a:rPr>
              <a:t>could </a:t>
            </a:r>
            <a:r>
              <a:rPr lang="en-US" sz="1400" dirty="0" smtClean="0">
                <a:solidFill>
                  <a:srgbClr val="FF0000"/>
                </a:solidFill>
              </a:rPr>
              <a:t>take whole day to build 1 package</a:t>
            </a:r>
            <a:endParaRPr lang="en-US" sz="1400" dirty="0">
              <a:solidFill>
                <a:srgbClr val="FF0000"/>
              </a:solidFill>
            </a:endParaRPr>
          </a:p>
        </p:txBody>
      </p:sp>
      <p:sp>
        <p:nvSpPr>
          <p:cNvPr id="20" name="Left Brace 19"/>
          <p:cNvSpPr/>
          <p:nvPr/>
        </p:nvSpPr>
        <p:spPr>
          <a:xfrm flipH="1">
            <a:off x="10263186" y="3498474"/>
            <a:ext cx="176214" cy="27795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21" name="Straight Connector 20"/>
          <p:cNvCxnSpPr/>
          <p:nvPr/>
        </p:nvCxnSpPr>
        <p:spPr>
          <a:xfrm>
            <a:off x="5018325" y="3289022"/>
            <a:ext cx="0" cy="2935432"/>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22" name="Rectangle 21"/>
          <p:cNvSpPr/>
          <p:nvPr/>
        </p:nvSpPr>
        <p:spPr>
          <a:xfrm>
            <a:off x="2707481" y="3771902"/>
            <a:ext cx="2016919" cy="41909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Download pre-configured recipes</a:t>
            </a:r>
          </a:p>
        </p:txBody>
      </p:sp>
      <p:sp>
        <p:nvSpPr>
          <p:cNvPr id="23" name="Rectangle 22"/>
          <p:cNvSpPr/>
          <p:nvPr/>
        </p:nvSpPr>
        <p:spPr>
          <a:xfrm>
            <a:off x="2707481" y="4457702"/>
            <a:ext cx="2016919" cy="41909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Download pre-configured machine setting</a:t>
            </a:r>
          </a:p>
        </p:txBody>
      </p:sp>
      <p:sp>
        <p:nvSpPr>
          <p:cNvPr id="24" name="Rectangle 23"/>
          <p:cNvSpPr/>
          <p:nvPr/>
        </p:nvSpPr>
        <p:spPr>
          <a:xfrm>
            <a:off x="2707481" y="5067302"/>
            <a:ext cx="2016919" cy="41909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Choose advanced options to modify target image</a:t>
            </a:r>
          </a:p>
        </p:txBody>
      </p:sp>
      <p:sp>
        <p:nvSpPr>
          <p:cNvPr id="25" name="Rectangle 24"/>
          <p:cNvSpPr/>
          <p:nvPr/>
        </p:nvSpPr>
        <p:spPr>
          <a:xfrm>
            <a:off x="2707481" y="5753102"/>
            <a:ext cx="2016919" cy="419098"/>
          </a:xfrm>
          <a:prstGeom prst="rect">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200" b="1" dirty="0" smtClean="0">
                <a:effectLst/>
                <a:ea typeface="MS Mincho"/>
              </a:rPr>
              <a:t>Start building</a:t>
            </a:r>
          </a:p>
        </p:txBody>
      </p:sp>
      <p:cxnSp>
        <p:nvCxnSpPr>
          <p:cNvPr id="26" name="Straight Arrow Connector 25"/>
          <p:cNvCxnSpPr>
            <a:stCxn id="22" idx="2"/>
            <a:endCxn id="23" idx="0"/>
          </p:cNvCxnSpPr>
          <p:nvPr/>
        </p:nvCxnSpPr>
        <p:spPr>
          <a:xfrm>
            <a:off x="3715941" y="4191000"/>
            <a:ext cx="0" cy="26670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7" name="Straight Arrow Connector 26"/>
          <p:cNvCxnSpPr>
            <a:stCxn id="23" idx="2"/>
            <a:endCxn id="24" idx="0"/>
          </p:cNvCxnSpPr>
          <p:nvPr/>
        </p:nvCxnSpPr>
        <p:spPr>
          <a:xfrm>
            <a:off x="3715941" y="4876800"/>
            <a:ext cx="0" cy="19050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cxnSp>
        <p:nvCxnSpPr>
          <p:cNvPr id="28" name="Straight Arrow Connector 27"/>
          <p:cNvCxnSpPr>
            <a:stCxn id="24" idx="2"/>
            <a:endCxn id="25" idx="0"/>
          </p:cNvCxnSpPr>
          <p:nvPr/>
        </p:nvCxnSpPr>
        <p:spPr>
          <a:xfrm>
            <a:off x="3715941" y="5486400"/>
            <a:ext cx="0" cy="266702"/>
          </a:xfrm>
          <a:prstGeom prst="straightConnector1">
            <a:avLst/>
          </a:prstGeom>
          <a:ln>
            <a:tailEnd type="arrow"/>
          </a:ln>
        </p:spPr>
        <p:style>
          <a:lnRef idx="1">
            <a:schemeClr val="accent1"/>
          </a:lnRef>
          <a:fillRef idx="2">
            <a:schemeClr val="accent1"/>
          </a:fillRef>
          <a:effectRef idx="1">
            <a:schemeClr val="accent1"/>
          </a:effectRef>
          <a:fontRef idx="minor">
            <a:schemeClr val="dk1"/>
          </a:fontRef>
        </p:style>
      </p:cxnSp>
      <p:sp>
        <p:nvSpPr>
          <p:cNvPr id="29" name="TextBox 28"/>
          <p:cNvSpPr txBox="1"/>
          <p:nvPr/>
        </p:nvSpPr>
        <p:spPr>
          <a:xfrm>
            <a:off x="7159228" y="3166646"/>
            <a:ext cx="1693069" cy="338554"/>
          </a:xfrm>
          <a:prstGeom prst="rect">
            <a:avLst/>
          </a:prstGeom>
          <a:noFill/>
        </p:spPr>
        <p:txBody>
          <a:bodyPr wrap="square" rtlCol="0">
            <a:spAutoFit/>
          </a:bodyPr>
          <a:lstStyle/>
          <a:p>
            <a:pPr algn="ctr"/>
            <a:r>
              <a:rPr lang="en-US" sz="1600" dirty="0" smtClean="0">
                <a:solidFill>
                  <a:srgbClr val="FF0000"/>
                </a:solidFill>
              </a:rPr>
              <a:t>Manual build</a:t>
            </a:r>
            <a:endParaRPr lang="en-US" sz="1600" dirty="0">
              <a:solidFill>
                <a:srgbClr val="FF0000"/>
              </a:solidFill>
            </a:endParaRPr>
          </a:p>
        </p:txBody>
      </p:sp>
      <p:sp>
        <p:nvSpPr>
          <p:cNvPr id="30" name="TextBox 29"/>
          <p:cNvSpPr txBox="1"/>
          <p:nvPr/>
        </p:nvSpPr>
        <p:spPr>
          <a:xfrm>
            <a:off x="2856309" y="3319046"/>
            <a:ext cx="1693069" cy="338554"/>
          </a:xfrm>
          <a:prstGeom prst="rect">
            <a:avLst/>
          </a:prstGeom>
          <a:noFill/>
        </p:spPr>
        <p:txBody>
          <a:bodyPr wrap="square" rtlCol="0">
            <a:spAutoFit/>
          </a:bodyPr>
          <a:lstStyle/>
          <a:p>
            <a:pPr algn="ctr"/>
            <a:r>
              <a:rPr lang="en-US" sz="1600" dirty="0" err="1" smtClean="0">
                <a:solidFill>
                  <a:srgbClr val="1B09FF"/>
                </a:solidFill>
              </a:rPr>
              <a:t>Yocto</a:t>
            </a:r>
            <a:r>
              <a:rPr lang="en-US" sz="1600" dirty="0" smtClean="0">
                <a:solidFill>
                  <a:srgbClr val="1B09FF"/>
                </a:solidFill>
              </a:rPr>
              <a:t> build</a:t>
            </a:r>
            <a:endParaRPr lang="en-US" sz="1600" dirty="0">
              <a:solidFill>
                <a:srgbClr val="1B09FF"/>
              </a:solidFill>
            </a:endParaRPr>
          </a:p>
        </p:txBody>
      </p:sp>
      <p:sp>
        <p:nvSpPr>
          <p:cNvPr id="31" name="TextBox 30"/>
          <p:cNvSpPr txBox="1"/>
          <p:nvPr/>
        </p:nvSpPr>
        <p:spPr>
          <a:xfrm>
            <a:off x="483140" y="4340516"/>
            <a:ext cx="2046411" cy="1323439"/>
          </a:xfrm>
          <a:prstGeom prst="rect">
            <a:avLst/>
          </a:prstGeom>
          <a:noFill/>
        </p:spPr>
        <p:txBody>
          <a:bodyPr wrap="square" rtlCol="0">
            <a:spAutoFit/>
          </a:bodyPr>
          <a:lstStyle/>
          <a:p>
            <a:r>
              <a:rPr lang="en-US" sz="1600" dirty="0" smtClean="0">
                <a:solidFill>
                  <a:srgbClr val="1B09FF"/>
                </a:solidFill>
              </a:rPr>
              <a:t>This take only 4 – 8 hours to build whole image (~3000 – 5000 package)</a:t>
            </a:r>
            <a:endParaRPr lang="en-US" sz="1600" dirty="0">
              <a:solidFill>
                <a:srgbClr val="1B09FF"/>
              </a:solidFill>
            </a:endParaRPr>
          </a:p>
        </p:txBody>
      </p:sp>
      <p:sp>
        <p:nvSpPr>
          <p:cNvPr id="32" name="TextBox 31"/>
          <p:cNvSpPr txBox="1"/>
          <p:nvPr/>
        </p:nvSpPr>
        <p:spPr>
          <a:xfrm>
            <a:off x="6901528" y="4748532"/>
            <a:ext cx="271462" cy="276999"/>
          </a:xfrm>
          <a:prstGeom prst="rect">
            <a:avLst/>
          </a:prstGeom>
          <a:noFill/>
        </p:spPr>
        <p:txBody>
          <a:bodyPr wrap="square" rtlCol="0">
            <a:spAutoFit/>
          </a:bodyPr>
          <a:lstStyle/>
          <a:p>
            <a:pPr algn="ctr"/>
            <a:r>
              <a:rPr lang="en-US" sz="1200" dirty="0" smtClean="0"/>
              <a:t>Y</a:t>
            </a:r>
            <a:endParaRPr lang="en-US" sz="1200" dirty="0"/>
          </a:p>
        </p:txBody>
      </p:sp>
      <p:sp>
        <p:nvSpPr>
          <p:cNvPr id="33" name="TextBox 32"/>
          <p:cNvSpPr txBox="1"/>
          <p:nvPr/>
        </p:nvSpPr>
        <p:spPr>
          <a:xfrm>
            <a:off x="6937247" y="5691509"/>
            <a:ext cx="271462" cy="276999"/>
          </a:xfrm>
          <a:prstGeom prst="rect">
            <a:avLst/>
          </a:prstGeom>
          <a:noFill/>
        </p:spPr>
        <p:txBody>
          <a:bodyPr wrap="square" rtlCol="0">
            <a:spAutoFit/>
          </a:bodyPr>
          <a:lstStyle/>
          <a:p>
            <a:pPr algn="ctr"/>
            <a:r>
              <a:rPr lang="en-US" sz="1200" dirty="0" smtClean="0"/>
              <a:t>Y</a:t>
            </a:r>
            <a:endParaRPr lang="en-US" sz="1200" dirty="0"/>
          </a:p>
        </p:txBody>
      </p:sp>
      <p:sp>
        <p:nvSpPr>
          <p:cNvPr id="34" name="TextBox 33"/>
          <p:cNvSpPr txBox="1"/>
          <p:nvPr/>
        </p:nvSpPr>
        <p:spPr>
          <a:xfrm>
            <a:off x="7833785" y="5142272"/>
            <a:ext cx="271462" cy="276999"/>
          </a:xfrm>
          <a:prstGeom prst="rect">
            <a:avLst/>
          </a:prstGeom>
          <a:noFill/>
        </p:spPr>
        <p:txBody>
          <a:bodyPr wrap="square" rtlCol="0">
            <a:spAutoFit/>
          </a:bodyPr>
          <a:lstStyle/>
          <a:p>
            <a:pPr algn="ctr"/>
            <a:r>
              <a:rPr lang="en-US" sz="1200" dirty="0"/>
              <a:t>N</a:t>
            </a:r>
          </a:p>
        </p:txBody>
      </p:sp>
      <p:sp>
        <p:nvSpPr>
          <p:cNvPr id="35" name="TextBox 34"/>
          <p:cNvSpPr txBox="1"/>
          <p:nvPr/>
        </p:nvSpPr>
        <p:spPr>
          <a:xfrm>
            <a:off x="7821879" y="4201617"/>
            <a:ext cx="271462" cy="276999"/>
          </a:xfrm>
          <a:prstGeom prst="rect">
            <a:avLst/>
          </a:prstGeom>
          <a:noFill/>
        </p:spPr>
        <p:txBody>
          <a:bodyPr wrap="square" rtlCol="0">
            <a:spAutoFit/>
          </a:bodyPr>
          <a:lstStyle/>
          <a:p>
            <a:pPr algn="ctr"/>
            <a:r>
              <a:rPr lang="en-US" sz="1200" dirty="0"/>
              <a:t>N</a:t>
            </a:r>
          </a:p>
        </p:txBody>
      </p:sp>
      <p:sp>
        <p:nvSpPr>
          <p:cNvPr id="36" name="Left Brace 35"/>
          <p:cNvSpPr/>
          <p:nvPr/>
        </p:nvSpPr>
        <p:spPr>
          <a:xfrm>
            <a:off x="2429537" y="3505200"/>
            <a:ext cx="176214" cy="277956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519486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Overview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28</a:t>
            </a:fld>
            <a:endParaRPr lang="de-DE" dirty="0"/>
          </a:p>
        </p:txBody>
      </p:sp>
      <p:sp>
        <p:nvSpPr>
          <p:cNvPr id="5" name="角丸四角形 34"/>
          <p:cNvSpPr/>
          <p:nvPr/>
        </p:nvSpPr>
        <p:spPr>
          <a:xfrm>
            <a:off x="5196681" y="2429339"/>
            <a:ext cx="4178300" cy="1403350"/>
          </a:xfrm>
          <a:prstGeom prst="roundRect">
            <a:avLst>
              <a:gd name="adj" fmla="val 446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6" name="角丸四角形 3"/>
          <p:cNvSpPr/>
          <p:nvPr/>
        </p:nvSpPr>
        <p:spPr>
          <a:xfrm>
            <a:off x="1221581" y="3599327"/>
            <a:ext cx="1800225" cy="1284287"/>
          </a:xfrm>
          <a:prstGeom prst="roundRect">
            <a:avLst>
              <a:gd name="adj" fmla="val 44692"/>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7" name="雲 4"/>
          <p:cNvSpPr/>
          <p:nvPr/>
        </p:nvSpPr>
        <p:spPr>
          <a:xfrm>
            <a:off x="1831181" y="2372189"/>
            <a:ext cx="1743075" cy="1243013"/>
          </a:xfrm>
          <a:prstGeom prst="cloud">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8" name="フローチャート : 複数書類 5"/>
          <p:cNvSpPr/>
          <p:nvPr/>
        </p:nvSpPr>
        <p:spPr>
          <a:xfrm>
            <a:off x="2150268" y="2526177"/>
            <a:ext cx="992188" cy="884237"/>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a:solidFill>
                  <a:srgbClr val="000000"/>
                </a:solidFill>
              </a:rPr>
              <a:t>Src. of</a:t>
            </a:r>
          </a:p>
          <a:p>
            <a:pPr algn="ctr">
              <a:defRPr/>
            </a:pPr>
            <a:r>
              <a:rPr lang="en-US" altLang="ja-JP" sz="1100">
                <a:solidFill>
                  <a:srgbClr val="000000"/>
                </a:solidFill>
              </a:rPr>
              <a:t>Pkgs.</a:t>
            </a:r>
            <a:endParaRPr lang="ja-JP" altLang="en-US" sz="1100">
              <a:solidFill>
                <a:srgbClr val="000000"/>
              </a:solidFill>
            </a:endParaRPr>
          </a:p>
        </p:txBody>
      </p:sp>
      <p:sp>
        <p:nvSpPr>
          <p:cNvPr id="9" name="フローチャート: 処理 6"/>
          <p:cNvSpPr/>
          <p:nvPr/>
        </p:nvSpPr>
        <p:spPr>
          <a:xfrm>
            <a:off x="3807618" y="4056527"/>
            <a:ext cx="4083050" cy="1317625"/>
          </a:xfrm>
          <a:prstGeom prst="flowChart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0" name="フローチャート : 定義済み処理 7"/>
          <p:cNvSpPr/>
          <p:nvPr/>
        </p:nvSpPr>
        <p:spPr>
          <a:xfrm>
            <a:off x="4444206" y="3848564"/>
            <a:ext cx="1265237" cy="606425"/>
          </a:xfrm>
          <a:prstGeom prst="flowChartPredefinedProcess">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a:solidFill>
                  <a:srgbClr val="000000"/>
                </a:solidFill>
              </a:rPr>
              <a:t>Build System</a:t>
            </a:r>
            <a:endParaRPr lang="ja-JP" altLang="en-US" sz="1200">
              <a:solidFill>
                <a:srgbClr val="000000"/>
              </a:solidFill>
            </a:endParaRPr>
          </a:p>
        </p:txBody>
      </p:sp>
      <p:sp>
        <p:nvSpPr>
          <p:cNvPr id="11" name="フローチャート : 書類 8"/>
          <p:cNvSpPr/>
          <p:nvPr/>
        </p:nvSpPr>
        <p:spPr>
          <a:xfrm>
            <a:off x="2974181" y="3872377"/>
            <a:ext cx="990600" cy="827087"/>
          </a:xfrm>
          <a:prstGeom prst="flowChartDocumen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200">
                <a:solidFill>
                  <a:srgbClr val="000000"/>
                </a:solidFill>
              </a:rPr>
              <a:t>Recipe</a:t>
            </a:r>
          </a:p>
          <a:p>
            <a:pPr algn="ctr">
              <a:defRPr/>
            </a:pPr>
            <a:r>
              <a:rPr lang="en-US" altLang="ja-JP" sz="1200">
                <a:solidFill>
                  <a:srgbClr val="000000"/>
                </a:solidFill>
              </a:rPr>
              <a:t>For</a:t>
            </a:r>
          </a:p>
          <a:p>
            <a:pPr algn="ctr">
              <a:defRPr/>
            </a:pPr>
            <a:r>
              <a:rPr lang="en-US" altLang="ja-JP" sz="1200">
                <a:solidFill>
                  <a:srgbClr val="000000"/>
                </a:solidFill>
              </a:rPr>
              <a:t>REL SoC</a:t>
            </a:r>
            <a:endParaRPr lang="ja-JP" altLang="en-US" sz="1200">
              <a:solidFill>
                <a:srgbClr val="000000"/>
              </a:solidFill>
            </a:endParaRPr>
          </a:p>
        </p:txBody>
      </p:sp>
      <p:sp>
        <p:nvSpPr>
          <p:cNvPr id="12" name="フローチャート : 磁気ディスク 9"/>
          <p:cNvSpPr/>
          <p:nvPr/>
        </p:nvSpPr>
        <p:spPr>
          <a:xfrm>
            <a:off x="4923631" y="4855039"/>
            <a:ext cx="676275" cy="620713"/>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3" name="フローチャート : 磁気ディスク 10"/>
          <p:cNvSpPr/>
          <p:nvPr/>
        </p:nvSpPr>
        <p:spPr>
          <a:xfrm>
            <a:off x="5717381" y="4855039"/>
            <a:ext cx="676275" cy="620713"/>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4" name="フローチャート : 複数書類 11"/>
          <p:cNvSpPr/>
          <p:nvPr/>
        </p:nvSpPr>
        <p:spPr>
          <a:xfrm>
            <a:off x="1516856" y="3570752"/>
            <a:ext cx="990600" cy="884237"/>
          </a:xfrm>
          <a:prstGeom prst="flowChartMultidocumen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a:solidFill>
                  <a:srgbClr val="000000"/>
                </a:solidFill>
              </a:rPr>
              <a:t>Src. of Pkgs.</a:t>
            </a:r>
            <a:endParaRPr lang="ja-JP" altLang="en-US" sz="1100">
              <a:solidFill>
                <a:srgbClr val="000000"/>
              </a:solidFill>
            </a:endParaRPr>
          </a:p>
        </p:txBody>
      </p:sp>
      <p:sp>
        <p:nvSpPr>
          <p:cNvPr id="15" name="曲折矢印 12"/>
          <p:cNvSpPr/>
          <p:nvPr/>
        </p:nvSpPr>
        <p:spPr>
          <a:xfrm rot="5400000">
            <a:off x="3407569" y="2664289"/>
            <a:ext cx="404812" cy="204628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000000"/>
              </a:solidFill>
            </a:endParaRPr>
          </a:p>
        </p:txBody>
      </p:sp>
      <p:sp>
        <p:nvSpPr>
          <p:cNvPr id="16" name="下矢印 13"/>
          <p:cNvSpPr/>
          <p:nvPr/>
        </p:nvSpPr>
        <p:spPr>
          <a:xfrm>
            <a:off x="4701381" y="3319927"/>
            <a:ext cx="177800" cy="555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7" name="下矢印 14"/>
          <p:cNvSpPr/>
          <p:nvPr/>
        </p:nvSpPr>
        <p:spPr>
          <a:xfrm>
            <a:off x="4953793" y="4462927"/>
            <a:ext cx="233363" cy="55562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18" name="曲折矢印 15"/>
          <p:cNvSpPr/>
          <p:nvPr/>
        </p:nvSpPr>
        <p:spPr>
          <a:xfrm rot="5400000">
            <a:off x="5380831" y="4186701"/>
            <a:ext cx="471488" cy="119221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000000"/>
              </a:solidFill>
            </a:endParaRPr>
          </a:p>
        </p:txBody>
      </p:sp>
      <p:sp>
        <p:nvSpPr>
          <p:cNvPr id="19" name="右矢印 16"/>
          <p:cNvSpPr/>
          <p:nvPr/>
        </p:nvSpPr>
        <p:spPr>
          <a:xfrm>
            <a:off x="3964781" y="3977152"/>
            <a:ext cx="479425" cy="327025"/>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20" name="テキスト ボックス 19"/>
          <p:cNvSpPr txBox="1">
            <a:spLocks noChangeArrowheads="1"/>
          </p:cNvSpPr>
          <p:nvPr/>
        </p:nvSpPr>
        <p:spPr bwMode="auto">
          <a:xfrm>
            <a:off x="4853781" y="5444002"/>
            <a:ext cx="939800" cy="260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Toolchain</a:t>
            </a:r>
            <a:endParaRPr lang="ja-JP" altLang="en-US" sz="1100">
              <a:solidFill>
                <a:srgbClr val="000000"/>
              </a:solidFill>
            </a:endParaRPr>
          </a:p>
        </p:txBody>
      </p:sp>
      <p:sp>
        <p:nvSpPr>
          <p:cNvPr id="21" name="テキスト ボックス 21"/>
          <p:cNvSpPr txBox="1">
            <a:spLocks noChangeArrowheads="1"/>
          </p:cNvSpPr>
          <p:nvPr/>
        </p:nvSpPr>
        <p:spPr bwMode="auto">
          <a:xfrm>
            <a:off x="4650581" y="5475752"/>
            <a:ext cx="1800225" cy="769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ja-JP" sz="1100">
                <a:solidFill>
                  <a:srgbClr val="000000"/>
                </a:solidFill>
              </a:rPr>
              <a:t>Userland</a:t>
            </a:r>
          </a:p>
          <a:p>
            <a:pPr algn="r"/>
            <a:r>
              <a:rPr lang="en-US" altLang="ja-JP" sz="1100">
                <a:solidFill>
                  <a:srgbClr val="000000"/>
                </a:solidFill>
              </a:rPr>
              <a:t>(BSP &amp;</a:t>
            </a:r>
          </a:p>
          <a:p>
            <a:pPr algn="r"/>
            <a:r>
              <a:rPr lang="en-US" altLang="ja-JP" sz="1100">
                <a:solidFill>
                  <a:srgbClr val="000000"/>
                </a:solidFill>
              </a:rPr>
              <a:t>Binary Pkgs.</a:t>
            </a:r>
            <a:r>
              <a:rPr lang="ja-JP" altLang="en-US" sz="1100">
                <a:solidFill>
                  <a:srgbClr val="000000"/>
                </a:solidFill>
              </a:rPr>
              <a:t> </a:t>
            </a:r>
            <a:r>
              <a:rPr lang="en-US" altLang="ja-JP" sz="1100">
                <a:solidFill>
                  <a:srgbClr val="000000"/>
                </a:solidFill>
              </a:rPr>
              <a:t>&amp;</a:t>
            </a:r>
          </a:p>
          <a:p>
            <a:pPr algn="r"/>
            <a:r>
              <a:rPr lang="en-US" altLang="ja-JP" sz="1100">
                <a:solidFill>
                  <a:srgbClr val="000000"/>
                </a:solidFill>
              </a:rPr>
              <a:t>Secure Dom. Loader)</a:t>
            </a:r>
          </a:p>
        </p:txBody>
      </p:sp>
      <p:sp>
        <p:nvSpPr>
          <p:cNvPr id="22" name="テキスト ボックス 22"/>
          <p:cNvSpPr txBox="1">
            <a:spLocks noChangeArrowheads="1"/>
          </p:cNvSpPr>
          <p:nvPr/>
        </p:nvSpPr>
        <p:spPr bwMode="auto">
          <a:xfrm>
            <a:off x="1531143" y="4407364"/>
            <a:ext cx="881063" cy="261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Yocto Pj.</a:t>
            </a:r>
            <a:endParaRPr lang="ja-JP" altLang="en-US" sz="1100">
              <a:solidFill>
                <a:srgbClr val="000000"/>
              </a:solidFill>
            </a:endParaRPr>
          </a:p>
        </p:txBody>
      </p:sp>
      <p:sp>
        <p:nvSpPr>
          <p:cNvPr id="23" name="テキスト ボックス 23"/>
          <p:cNvSpPr txBox="1">
            <a:spLocks noChangeArrowheads="1"/>
          </p:cNvSpPr>
          <p:nvPr/>
        </p:nvSpPr>
        <p:spPr bwMode="auto">
          <a:xfrm>
            <a:off x="3583781" y="2167402"/>
            <a:ext cx="151447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Open Source Pjs.</a:t>
            </a:r>
            <a:endParaRPr lang="ja-JP" altLang="en-US" sz="1100">
              <a:solidFill>
                <a:srgbClr val="000000"/>
              </a:solidFill>
            </a:endParaRPr>
          </a:p>
        </p:txBody>
      </p:sp>
      <p:cxnSp>
        <p:nvCxnSpPr>
          <p:cNvPr id="24" name="曲線コネクタ 21"/>
          <p:cNvCxnSpPr>
            <a:stCxn id="6" idx="2"/>
            <a:endCxn id="11" idx="2"/>
          </p:cNvCxnSpPr>
          <p:nvPr/>
        </p:nvCxnSpPr>
        <p:spPr>
          <a:xfrm rot="5400000" flipH="1" flipV="1">
            <a:off x="2676524" y="4090658"/>
            <a:ext cx="238125" cy="1347788"/>
          </a:xfrm>
          <a:prstGeom prst="curvedConnector3">
            <a:avLst>
              <a:gd name="adj1" fmla="val -95675"/>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5" name="曲線コネクタ 22"/>
          <p:cNvCxnSpPr/>
          <p:nvPr/>
        </p:nvCxnSpPr>
        <p:spPr>
          <a:xfrm flipV="1">
            <a:off x="2982118" y="4407364"/>
            <a:ext cx="1651000" cy="698500"/>
          </a:xfrm>
          <a:prstGeom prst="curvedConnector3">
            <a:avLst>
              <a:gd name="adj1" fmla="val 102528"/>
            </a:avLst>
          </a:prstGeom>
          <a:ln w="571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テキスト ボックス 33"/>
          <p:cNvSpPr txBox="1">
            <a:spLocks noChangeArrowheads="1"/>
          </p:cNvSpPr>
          <p:nvPr/>
        </p:nvSpPr>
        <p:spPr bwMode="auto">
          <a:xfrm>
            <a:off x="7023100" y="4038600"/>
            <a:ext cx="1054100"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dirty="0">
                <a:solidFill>
                  <a:srgbClr val="000000"/>
                </a:solidFill>
              </a:rPr>
              <a:t>Customer’s</a:t>
            </a:r>
          </a:p>
          <a:p>
            <a:r>
              <a:rPr lang="en-US" altLang="ja-JP" sz="1100" dirty="0">
                <a:solidFill>
                  <a:srgbClr val="000000"/>
                </a:solidFill>
              </a:rPr>
              <a:t>Dev. </a:t>
            </a:r>
            <a:r>
              <a:rPr lang="en-US" altLang="ja-JP" sz="1100" dirty="0" err="1">
                <a:solidFill>
                  <a:srgbClr val="000000"/>
                </a:solidFill>
              </a:rPr>
              <a:t>Env</a:t>
            </a:r>
            <a:r>
              <a:rPr lang="en-US" altLang="ja-JP" sz="1100" dirty="0">
                <a:solidFill>
                  <a:srgbClr val="000000"/>
                </a:solidFill>
              </a:rPr>
              <a:t>.</a:t>
            </a:r>
            <a:endParaRPr lang="ja-JP" altLang="en-US" sz="1100" dirty="0">
              <a:solidFill>
                <a:srgbClr val="000000"/>
              </a:solidFill>
            </a:endParaRPr>
          </a:p>
        </p:txBody>
      </p:sp>
      <p:sp>
        <p:nvSpPr>
          <p:cNvPr id="27" name="テキスト ボックス 34"/>
          <p:cNvSpPr txBox="1">
            <a:spLocks noChangeArrowheads="1"/>
          </p:cNvSpPr>
          <p:nvPr/>
        </p:nvSpPr>
        <p:spPr bwMode="auto">
          <a:xfrm>
            <a:off x="2507456" y="5137614"/>
            <a:ext cx="1131887"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Deliverables</a:t>
            </a:r>
          </a:p>
          <a:p>
            <a:r>
              <a:rPr lang="en-US" altLang="ja-JP" sz="1100">
                <a:solidFill>
                  <a:srgbClr val="000000"/>
                </a:solidFill>
              </a:rPr>
              <a:t>from Yocto</a:t>
            </a:r>
            <a:endParaRPr lang="ja-JP" altLang="en-US" sz="1100">
              <a:solidFill>
                <a:srgbClr val="000000"/>
              </a:solidFill>
            </a:endParaRPr>
          </a:p>
        </p:txBody>
      </p:sp>
      <p:sp>
        <p:nvSpPr>
          <p:cNvPr id="28" name="テキスト ボックス 35"/>
          <p:cNvSpPr txBox="1">
            <a:spLocks noChangeArrowheads="1"/>
          </p:cNvSpPr>
          <p:nvPr/>
        </p:nvSpPr>
        <p:spPr bwMode="auto">
          <a:xfrm>
            <a:off x="2913856" y="3570752"/>
            <a:ext cx="1584325"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Download on build</a:t>
            </a:r>
            <a:endParaRPr lang="ja-JP" altLang="en-US" sz="1100">
              <a:solidFill>
                <a:srgbClr val="000000"/>
              </a:solidFill>
            </a:endParaRPr>
          </a:p>
        </p:txBody>
      </p:sp>
      <p:sp>
        <p:nvSpPr>
          <p:cNvPr id="29" name="フローチャート : 複数書類 27"/>
          <p:cNvSpPr/>
          <p:nvPr/>
        </p:nvSpPr>
        <p:spPr>
          <a:xfrm>
            <a:off x="3888581" y="2535702"/>
            <a:ext cx="1109662" cy="884237"/>
          </a:xfrm>
          <a:prstGeom prst="flowChartMultidocument">
            <a:avLst/>
          </a:prstGeom>
          <a:solidFill>
            <a:srgbClr val="CCE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a:solidFill>
                  <a:srgbClr val="000000"/>
                </a:solidFill>
              </a:rPr>
              <a:t>Src. of</a:t>
            </a:r>
          </a:p>
          <a:p>
            <a:pPr algn="ctr">
              <a:defRPr/>
            </a:pPr>
            <a:r>
              <a:rPr lang="en-US" altLang="ja-JP" sz="1100">
                <a:solidFill>
                  <a:srgbClr val="000000"/>
                </a:solidFill>
              </a:rPr>
              <a:t>REL BSP</a:t>
            </a:r>
            <a:endParaRPr lang="ja-JP" altLang="en-US" sz="1100">
              <a:solidFill>
                <a:srgbClr val="000000"/>
              </a:solidFill>
            </a:endParaRPr>
          </a:p>
        </p:txBody>
      </p:sp>
      <p:sp>
        <p:nvSpPr>
          <p:cNvPr id="30" name="フローチャート : 磁気ディスク 28"/>
          <p:cNvSpPr/>
          <p:nvPr/>
        </p:nvSpPr>
        <p:spPr>
          <a:xfrm>
            <a:off x="6717506" y="2667464"/>
            <a:ext cx="676275" cy="622300"/>
          </a:xfrm>
          <a:prstGeom prst="flowChartMagneticDisk">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1" name="フローチャート : 磁気ディスク 29"/>
          <p:cNvSpPr/>
          <p:nvPr/>
        </p:nvSpPr>
        <p:spPr>
          <a:xfrm>
            <a:off x="6563518" y="4855039"/>
            <a:ext cx="677863" cy="620713"/>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2" name="曲折矢印 30"/>
          <p:cNvSpPr/>
          <p:nvPr/>
        </p:nvSpPr>
        <p:spPr>
          <a:xfrm rot="5400000">
            <a:off x="6126162" y="4084308"/>
            <a:ext cx="465138" cy="1403350"/>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dirty="0">
              <a:solidFill>
                <a:srgbClr val="000000"/>
              </a:solidFill>
            </a:endParaRPr>
          </a:p>
        </p:txBody>
      </p:sp>
      <p:sp>
        <p:nvSpPr>
          <p:cNvPr id="33" name="フローチャート : 磁気ディスク 31"/>
          <p:cNvSpPr/>
          <p:nvPr/>
        </p:nvSpPr>
        <p:spPr>
          <a:xfrm>
            <a:off x="8143081" y="2705564"/>
            <a:ext cx="677862" cy="622300"/>
          </a:xfrm>
          <a:prstGeom prst="flowChartMagneticDisk">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34" name="テキスト ボックス 23"/>
          <p:cNvSpPr txBox="1">
            <a:spLocks noChangeArrowheads="1"/>
          </p:cNvSpPr>
          <p:nvPr/>
        </p:nvSpPr>
        <p:spPr bwMode="auto">
          <a:xfrm>
            <a:off x="5109368" y="2157877"/>
            <a:ext cx="2425700" cy="261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Licensed Products From REL.</a:t>
            </a:r>
            <a:endParaRPr lang="ja-JP" altLang="en-US" sz="1100">
              <a:solidFill>
                <a:srgbClr val="000000"/>
              </a:solidFill>
            </a:endParaRPr>
          </a:p>
        </p:txBody>
      </p:sp>
      <p:sp>
        <p:nvSpPr>
          <p:cNvPr id="35" name="テキスト ボックス 21"/>
          <p:cNvSpPr txBox="1">
            <a:spLocks noChangeArrowheads="1"/>
          </p:cNvSpPr>
          <p:nvPr/>
        </p:nvSpPr>
        <p:spPr bwMode="auto">
          <a:xfrm>
            <a:off x="6485731" y="5485277"/>
            <a:ext cx="1546225"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Secure Domain</a:t>
            </a:r>
          </a:p>
          <a:p>
            <a:r>
              <a:rPr lang="en-US" altLang="ja-JP" sz="1100">
                <a:solidFill>
                  <a:srgbClr val="000000"/>
                </a:solidFill>
              </a:rPr>
              <a:t>Secure Boot w/ hash</a:t>
            </a:r>
          </a:p>
          <a:p>
            <a:r>
              <a:rPr lang="en-US" altLang="ja-JP" sz="1100">
                <a:solidFill>
                  <a:srgbClr val="000000"/>
                </a:solidFill>
              </a:rPr>
              <a:t>RT Domain</a:t>
            </a:r>
            <a:endParaRPr lang="ja-JP" altLang="en-US" sz="1100">
              <a:solidFill>
                <a:srgbClr val="000000"/>
              </a:solidFill>
            </a:endParaRPr>
          </a:p>
        </p:txBody>
      </p:sp>
      <p:sp>
        <p:nvSpPr>
          <p:cNvPr id="36" name="テキスト ボックス 21"/>
          <p:cNvSpPr txBox="1">
            <a:spLocks noChangeArrowheads="1"/>
          </p:cNvSpPr>
          <p:nvPr/>
        </p:nvSpPr>
        <p:spPr bwMode="auto">
          <a:xfrm>
            <a:off x="7877968" y="3302464"/>
            <a:ext cx="1624013" cy="600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Secure Domain</a:t>
            </a:r>
          </a:p>
          <a:p>
            <a:r>
              <a:rPr lang="en-US" altLang="ja-JP" sz="1100">
                <a:solidFill>
                  <a:srgbClr val="000000"/>
                </a:solidFill>
              </a:rPr>
              <a:t>Secure Boot binary</a:t>
            </a:r>
          </a:p>
          <a:p>
            <a:r>
              <a:rPr lang="en-US" altLang="ja-JP" sz="1100">
                <a:solidFill>
                  <a:srgbClr val="000000"/>
                </a:solidFill>
              </a:rPr>
              <a:t>RT Domain</a:t>
            </a:r>
            <a:endParaRPr lang="ja-JP" altLang="en-US" sz="1100">
              <a:solidFill>
                <a:srgbClr val="000000"/>
              </a:solidFill>
            </a:endParaRPr>
          </a:p>
        </p:txBody>
      </p:sp>
      <p:sp>
        <p:nvSpPr>
          <p:cNvPr id="37" name="テキスト ボックス 21"/>
          <p:cNvSpPr txBox="1">
            <a:spLocks noChangeArrowheads="1"/>
          </p:cNvSpPr>
          <p:nvPr/>
        </p:nvSpPr>
        <p:spPr bwMode="auto">
          <a:xfrm>
            <a:off x="5915818" y="3319927"/>
            <a:ext cx="1782763"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r"/>
            <a:r>
              <a:rPr lang="en-US" altLang="ja-JP" sz="1100">
                <a:solidFill>
                  <a:srgbClr val="000000"/>
                </a:solidFill>
              </a:rPr>
              <a:t>Proprietary, Licensed</a:t>
            </a:r>
          </a:p>
          <a:p>
            <a:pPr algn="r"/>
            <a:r>
              <a:rPr lang="en-US" altLang="ja-JP" sz="1100">
                <a:solidFill>
                  <a:srgbClr val="000000"/>
                </a:solidFill>
              </a:rPr>
              <a:t>Binaries for Userland</a:t>
            </a:r>
            <a:endParaRPr lang="ja-JP" altLang="en-US" sz="1100">
              <a:solidFill>
                <a:srgbClr val="000000"/>
              </a:solidFill>
            </a:endParaRPr>
          </a:p>
        </p:txBody>
      </p:sp>
      <p:sp>
        <p:nvSpPr>
          <p:cNvPr id="38" name="フローチャート : 書類 38"/>
          <p:cNvSpPr/>
          <p:nvPr/>
        </p:nvSpPr>
        <p:spPr>
          <a:xfrm>
            <a:off x="5114131" y="2596027"/>
            <a:ext cx="1060450" cy="827087"/>
          </a:xfrm>
          <a:prstGeom prst="flowChartDocument">
            <a:avLst/>
          </a:prstGeom>
          <a:solidFill>
            <a:srgbClr val="FFCCFF"/>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r>
              <a:rPr lang="en-US" altLang="ja-JP" sz="1100" b="1">
                <a:solidFill>
                  <a:srgbClr val="000066"/>
                </a:solidFill>
              </a:rPr>
              <a:t>Recipe</a:t>
            </a:r>
          </a:p>
          <a:p>
            <a:pPr algn="ctr">
              <a:defRPr/>
            </a:pPr>
            <a:r>
              <a:rPr lang="en-US" altLang="ja-JP" sz="1100" b="1">
                <a:solidFill>
                  <a:srgbClr val="000066"/>
                </a:solidFill>
              </a:rPr>
              <a:t>For</a:t>
            </a:r>
          </a:p>
          <a:p>
            <a:pPr algn="ctr">
              <a:defRPr/>
            </a:pPr>
            <a:r>
              <a:rPr lang="en-US" altLang="ja-JP" sz="1100" b="1">
                <a:solidFill>
                  <a:srgbClr val="000066"/>
                </a:solidFill>
              </a:rPr>
              <a:t>Products</a:t>
            </a:r>
            <a:endParaRPr lang="ja-JP" altLang="en-US" sz="1100" b="1">
              <a:solidFill>
                <a:srgbClr val="000066"/>
              </a:solidFill>
            </a:endParaRPr>
          </a:p>
        </p:txBody>
      </p:sp>
      <p:sp>
        <p:nvSpPr>
          <p:cNvPr id="39" name="右矢印 39"/>
          <p:cNvSpPr/>
          <p:nvPr/>
        </p:nvSpPr>
        <p:spPr>
          <a:xfrm rot="5400000">
            <a:off x="4975224" y="3515984"/>
            <a:ext cx="441325" cy="277812"/>
          </a:xfrm>
          <a:prstGeom prst="rightArrow">
            <a:avLst/>
          </a:prstGeom>
          <a:solidFill>
            <a:srgbClr val="7030A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0" name="曲折矢印 40"/>
          <p:cNvSpPr/>
          <p:nvPr/>
        </p:nvSpPr>
        <p:spPr>
          <a:xfrm rot="16200000" flipH="1">
            <a:off x="5520531" y="3350089"/>
            <a:ext cx="433387" cy="569913"/>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000000"/>
              </a:solidFill>
            </a:endParaRPr>
          </a:p>
        </p:txBody>
      </p:sp>
      <p:sp>
        <p:nvSpPr>
          <p:cNvPr id="41" name="フローチャート : 磁気ディスク 41"/>
          <p:cNvSpPr/>
          <p:nvPr/>
        </p:nvSpPr>
        <p:spPr>
          <a:xfrm>
            <a:off x="9768681" y="2311864"/>
            <a:ext cx="465137" cy="427038"/>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2" name="フローチャート : 磁気ディスク 42"/>
          <p:cNvSpPr/>
          <p:nvPr/>
        </p:nvSpPr>
        <p:spPr>
          <a:xfrm>
            <a:off x="9768681" y="2905589"/>
            <a:ext cx="465137" cy="427038"/>
          </a:xfrm>
          <a:prstGeom prst="flowChartMagneticDisk">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a:solidFill>
                <a:srgbClr val="FFFFFF"/>
              </a:solidFill>
            </a:endParaRPr>
          </a:p>
        </p:txBody>
      </p:sp>
      <p:sp>
        <p:nvSpPr>
          <p:cNvPr id="43" name="テキスト ボックス 21"/>
          <p:cNvSpPr txBox="1">
            <a:spLocks noChangeArrowheads="1"/>
          </p:cNvSpPr>
          <p:nvPr/>
        </p:nvSpPr>
        <p:spPr bwMode="auto">
          <a:xfrm>
            <a:off x="9740106" y="1902289"/>
            <a:ext cx="1387475" cy="43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Licensed Binary</a:t>
            </a:r>
          </a:p>
          <a:p>
            <a:r>
              <a:rPr lang="en-US" altLang="ja-JP" sz="1100">
                <a:solidFill>
                  <a:srgbClr val="000000"/>
                </a:solidFill>
              </a:rPr>
              <a:t>(OpenGL/ES e.g.)</a:t>
            </a:r>
            <a:endParaRPr lang="ja-JP" altLang="en-US" sz="1100">
              <a:solidFill>
                <a:srgbClr val="000000"/>
              </a:solidFill>
            </a:endParaRPr>
          </a:p>
        </p:txBody>
      </p:sp>
      <p:sp>
        <p:nvSpPr>
          <p:cNvPr id="44" name="テキスト ボックス 21"/>
          <p:cNvSpPr txBox="1">
            <a:spLocks noChangeArrowheads="1"/>
          </p:cNvSpPr>
          <p:nvPr/>
        </p:nvSpPr>
        <p:spPr bwMode="auto">
          <a:xfrm>
            <a:off x="9768681" y="3256427"/>
            <a:ext cx="1196975" cy="431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r>
              <a:rPr lang="en-US" altLang="ja-JP" sz="1100">
                <a:solidFill>
                  <a:srgbClr val="000000"/>
                </a:solidFill>
              </a:rPr>
              <a:t>Secure OS</a:t>
            </a:r>
          </a:p>
          <a:p>
            <a:r>
              <a:rPr lang="en-US" altLang="ja-JP" sz="1100">
                <a:solidFill>
                  <a:srgbClr val="000000"/>
                </a:solidFill>
              </a:rPr>
              <a:t>from 3</a:t>
            </a:r>
            <a:r>
              <a:rPr lang="en-US" altLang="ja-JP" sz="1100" baseline="30000">
                <a:solidFill>
                  <a:srgbClr val="000000"/>
                </a:solidFill>
              </a:rPr>
              <a:t>rd</a:t>
            </a:r>
            <a:r>
              <a:rPr lang="en-US" altLang="ja-JP" sz="1100">
                <a:solidFill>
                  <a:srgbClr val="000000"/>
                </a:solidFill>
              </a:rPr>
              <a:t> party</a:t>
            </a:r>
            <a:endParaRPr lang="ja-JP" altLang="en-US" sz="1100">
              <a:solidFill>
                <a:srgbClr val="000000"/>
              </a:solidFill>
            </a:endParaRPr>
          </a:p>
        </p:txBody>
      </p:sp>
      <p:cxnSp>
        <p:nvCxnSpPr>
          <p:cNvPr id="45" name="曲線コネクタ 45"/>
          <p:cNvCxnSpPr>
            <a:stCxn id="41" idx="2"/>
          </p:cNvCxnSpPr>
          <p:nvPr/>
        </p:nvCxnSpPr>
        <p:spPr>
          <a:xfrm rot="10800000" flipV="1">
            <a:off x="7393781" y="2524589"/>
            <a:ext cx="2374900" cy="368300"/>
          </a:xfrm>
          <a:prstGeom prst="curvedConnector3">
            <a:avLst>
              <a:gd name="adj1" fmla="val 68769"/>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6" name="曲線コネクタ 48"/>
          <p:cNvCxnSpPr>
            <a:stCxn id="42" idx="2"/>
          </p:cNvCxnSpPr>
          <p:nvPr/>
        </p:nvCxnSpPr>
        <p:spPr>
          <a:xfrm rot="10800000">
            <a:off x="8568531" y="2996077"/>
            <a:ext cx="1200150" cy="123825"/>
          </a:xfrm>
          <a:prstGeom prst="curvedConnector3">
            <a:avLst>
              <a:gd name="adj1" fmla="val 50000"/>
            </a:avLst>
          </a:prstGeom>
          <a:ln w="190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47" name="フローチャート : 複数書類 61"/>
          <p:cNvSpPr/>
          <p:nvPr/>
        </p:nvSpPr>
        <p:spPr>
          <a:xfrm>
            <a:off x="6542881" y="2599202"/>
            <a:ext cx="554037" cy="442912"/>
          </a:xfrm>
          <a:prstGeom prst="flowChartMultidocument">
            <a:avLst/>
          </a:prstGeom>
          <a:solidFill>
            <a:srgbClr val="FFCCFF"/>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ja-JP" altLang="en-US" sz="1100">
              <a:solidFill>
                <a:srgbClr val="000000"/>
              </a:solidFill>
            </a:endParaRPr>
          </a:p>
        </p:txBody>
      </p:sp>
      <p:cxnSp>
        <p:nvCxnSpPr>
          <p:cNvPr id="48" name="直線コネクタ 63"/>
          <p:cNvCxnSpPr/>
          <p:nvPr/>
        </p:nvCxnSpPr>
        <p:spPr>
          <a:xfrm>
            <a:off x="9501981" y="2213439"/>
            <a:ext cx="0" cy="1927225"/>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直線コネクタ 17"/>
          <p:cNvCxnSpPr/>
          <p:nvPr/>
        </p:nvCxnSpPr>
        <p:spPr>
          <a:xfrm>
            <a:off x="5031581" y="2213439"/>
            <a:ext cx="0" cy="1619250"/>
          </a:xfrm>
          <a:prstGeom prst="line">
            <a:avLst/>
          </a:prstGeom>
          <a:ln>
            <a:solidFill>
              <a:srgbClr val="7030A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745425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Structure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29</a:t>
            </a:fld>
            <a:endParaRPr lang="de-DE" dirty="0"/>
          </a:p>
        </p:txBody>
      </p:sp>
      <p:sp>
        <p:nvSpPr>
          <p:cNvPr id="5" name="Rounded Rectangle 4"/>
          <p:cNvSpPr/>
          <p:nvPr/>
        </p:nvSpPr>
        <p:spPr>
          <a:xfrm>
            <a:off x="3600872" y="2456892"/>
            <a:ext cx="828092"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b</a:t>
            </a:r>
            <a:r>
              <a:rPr lang="en-US" sz="1200" dirty="0" smtClean="0"/>
              <a:t>uild</a:t>
            </a:r>
          </a:p>
        </p:txBody>
      </p:sp>
      <p:sp>
        <p:nvSpPr>
          <p:cNvPr id="6" name="Rounded Rectangle 5"/>
          <p:cNvSpPr/>
          <p:nvPr/>
        </p:nvSpPr>
        <p:spPr>
          <a:xfrm>
            <a:off x="3600872" y="5812160"/>
            <a:ext cx="828092"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poky</a:t>
            </a:r>
          </a:p>
        </p:txBody>
      </p:sp>
      <p:sp>
        <p:nvSpPr>
          <p:cNvPr id="7" name="Rounded Rectangle 6"/>
          <p:cNvSpPr/>
          <p:nvPr/>
        </p:nvSpPr>
        <p:spPr>
          <a:xfrm>
            <a:off x="3600872" y="3145160"/>
            <a:ext cx="1296144"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m</a:t>
            </a:r>
            <a:r>
              <a:rPr lang="en-US" sz="1200" dirty="0" smtClean="0"/>
              <a:t>eta-</a:t>
            </a:r>
            <a:r>
              <a:rPr lang="en-US" sz="1200" dirty="0" err="1" smtClean="0"/>
              <a:t>linaro</a:t>
            </a:r>
            <a:endParaRPr lang="en-US" sz="1200" dirty="0" smtClean="0"/>
          </a:p>
        </p:txBody>
      </p:sp>
      <p:sp>
        <p:nvSpPr>
          <p:cNvPr id="8" name="Rounded Rectangle 7"/>
          <p:cNvSpPr/>
          <p:nvPr/>
        </p:nvSpPr>
        <p:spPr>
          <a:xfrm>
            <a:off x="3600872" y="3763144"/>
            <a:ext cx="1440160" cy="504056"/>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openembedded</a:t>
            </a:r>
            <a:endParaRPr lang="en-US" sz="1200" dirty="0" smtClean="0"/>
          </a:p>
        </p:txBody>
      </p:sp>
      <p:sp>
        <p:nvSpPr>
          <p:cNvPr id="9" name="Rounded Rectangle 8"/>
          <p:cNvSpPr/>
          <p:nvPr/>
        </p:nvSpPr>
        <p:spPr>
          <a:xfrm>
            <a:off x="3600872" y="4516760"/>
            <a:ext cx="1296144"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renesas</a:t>
            </a:r>
            <a:endParaRPr lang="en-US" sz="1200" dirty="0" smtClean="0"/>
          </a:p>
        </p:txBody>
      </p:sp>
      <p:sp>
        <p:nvSpPr>
          <p:cNvPr id="10" name="Rounded Rectangle 9"/>
          <p:cNvSpPr/>
          <p:nvPr/>
        </p:nvSpPr>
        <p:spPr>
          <a:xfrm>
            <a:off x="3600872" y="5130552"/>
            <a:ext cx="1440160" cy="432048"/>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rzg</a:t>
            </a:r>
            <a:r>
              <a:rPr lang="en-US" sz="1200" dirty="0" smtClean="0"/>
              <a:t>-demos</a:t>
            </a:r>
          </a:p>
        </p:txBody>
      </p:sp>
      <p:cxnSp>
        <p:nvCxnSpPr>
          <p:cNvPr id="11" name="Straight Arrow Connector 10"/>
          <p:cNvCxnSpPr/>
          <p:nvPr/>
        </p:nvCxnSpPr>
        <p:spPr>
          <a:xfrm>
            <a:off x="5548164" y="2636912"/>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 name="Rectangle 11"/>
          <p:cNvSpPr/>
          <p:nvPr/>
        </p:nvSpPr>
        <p:spPr>
          <a:xfrm>
            <a:off x="6553200" y="2384884"/>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Build directory</a:t>
            </a:r>
            <a:endParaRPr lang="en-US" sz="1200" dirty="0">
              <a:solidFill>
                <a:schemeClr val="tx1"/>
              </a:solidFill>
            </a:endParaRPr>
          </a:p>
        </p:txBody>
      </p:sp>
      <p:cxnSp>
        <p:nvCxnSpPr>
          <p:cNvPr id="13" name="Straight Arrow Connector 12"/>
          <p:cNvCxnSpPr/>
          <p:nvPr/>
        </p:nvCxnSpPr>
        <p:spPr>
          <a:xfrm>
            <a:off x="5548164" y="3325180"/>
            <a:ext cx="792088"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Rectangle 13"/>
          <p:cNvSpPr/>
          <p:nvPr/>
        </p:nvSpPr>
        <p:spPr>
          <a:xfrm>
            <a:off x="6553200" y="3073152"/>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solidFill>
                  <a:schemeClr val="tx1"/>
                </a:solidFill>
              </a:rPr>
              <a:t>Linaro</a:t>
            </a:r>
            <a:r>
              <a:rPr lang="en-US" sz="1200" dirty="0">
                <a:solidFill>
                  <a:schemeClr val="tx1"/>
                </a:solidFill>
              </a:rPr>
              <a:t> layers </a:t>
            </a:r>
            <a:r>
              <a:rPr lang="en-US" sz="1200" dirty="0" smtClean="0">
                <a:solidFill>
                  <a:schemeClr val="tx1"/>
                </a:solidFill>
              </a:rPr>
              <a:t>(Tool chain &amp; </a:t>
            </a:r>
            <a:r>
              <a:rPr lang="en-US" sz="1200" dirty="0" err="1" smtClean="0">
                <a:solidFill>
                  <a:schemeClr val="tx1"/>
                </a:solidFill>
              </a:rPr>
              <a:t>gcc</a:t>
            </a:r>
            <a:r>
              <a:rPr lang="en-US" sz="1200" dirty="0" smtClean="0">
                <a:solidFill>
                  <a:schemeClr val="tx1"/>
                </a:solidFill>
              </a:rPr>
              <a:t> source)</a:t>
            </a:r>
            <a:endParaRPr lang="en-US" sz="1200" dirty="0">
              <a:solidFill>
                <a:schemeClr val="tx1"/>
              </a:solidFill>
            </a:endParaRPr>
          </a:p>
        </p:txBody>
      </p:sp>
      <p:cxnSp>
        <p:nvCxnSpPr>
          <p:cNvPr id="15" name="Straight Arrow Connector 14"/>
          <p:cNvCxnSpPr/>
          <p:nvPr/>
        </p:nvCxnSpPr>
        <p:spPr>
          <a:xfrm>
            <a:off x="5548164" y="4015172"/>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6" name="Rectangle 15"/>
          <p:cNvSpPr/>
          <p:nvPr/>
        </p:nvSpPr>
        <p:spPr>
          <a:xfrm>
            <a:off x="6553200" y="3763144"/>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Collection of layers for the OE-core universe</a:t>
            </a:r>
          </a:p>
        </p:txBody>
      </p:sp>
      <p:cxnSp>
        <p:nvCxnSpPr>
          <p:cNvPr id="17" name="Straight Arrow Connector 16"/>
          <p:cNvCxnSpPr/>
          <p:nvPr/>
        </p:nvCxnSpPr>
        <p:spPr>
          <a:xfrm>
            <a:off x="5548164" y="4696780"/>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8" name="Rectangle 17"/>
          <p:cNvSpPr/>
          <p:nvPr/>
        </p:nvSpPr>
        <p:spPr>
          <a:xfrm>
            <a:off x="6554738" y="4444752"/>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Collection of </a:t>
            </a:r>
            <a:r>
              <a:rPr lang="en-US" sz="1200" dirty="0" smtClean="0">
                <a:solidFill>
                  <a:schemeClr val="tx1"/>
                </a:solidFill>
              </a:rPr>
              <a:t>layers </a:t>
            </a:r>
            <a:r>
              <a:rPr lang="en-US" sz="1200" dirty="0">
                <a:solidFill>
                  <a:schemeClr val="tx1"/>
                </a:solidFill>
              </a:rPr>
              <a:t>for </a:t>
            </a:r>
            <a:r>
              <a:rPr lang="en-US" sz="1200" dirty="0" err="1">
                <a:solidFill>
                  <a:schemeClr val="tx1"/>
                </a:solidFill>
              </a:rPr>
              <a:t>Renesas</a:t>
            </a:r>
            <a:r>
              <a:rPr lang="en-US" sz="1200" dirty="0">
                <a:solidFill>
                  <a:schemeClr val="tx1"/>
                </a:solidFill>
              </a:rPr>
              <a:t> </a:t>
            </a:r>
            <a:r>
              <a:rPr lang="en-US" sz="1200" dirty="0" err="1">
                <a:solidFill>
                  <a:schemeClr val="tx1"/>
                </a:solidFill>
              </a:rPr>
              <a:t>Electronics's</a:t>
            </a:r>
            <a:r>
              <a:rPr lang="en-US" sz="1200" dirty="0">
                <a:solidFill>
                  <a:schemeClr val="tx1"/>
                </a:solidFill>
              </a:rPr>
              <a:t> </a:t>
            </a:r>
            <a:r>
              <a:rPr lang="en-US" sz="1200" dirty="0" err="1" smtClean="0">
                <a:solidFill>
                  <a:schemeClr val="tx1"/>
                </a:solidFill>
              </a:rPr>
              <a:t>SoCs</a:t>
            </a:r>
            <a:r>
              <a:rPr lang="en-US" sz="1200" dirty="0" smtClean="0">
                <a:solidFill>
                  <a:schemeClr val="tx1"/>
                </a:solidFill>
              </a:rPr>
              <a:t> BSP</a:t>
            </a:r>
            <a:endParaRPr lang="en-US" sz="1200" dirty="0">
              <a:solidFill>
                <a:schemeClr val="tx1"/>
              </a:solidFill>
            </a:endParaRPr>
          </a:p>
        </p:txBody>
      </p:sp>
      <p:cxnSp>
        <p:nvCxnSpPr>
          <p:cNvPr id="19" name="Straight Arrow Connector 18"/>
          <p:cNvCxnSpPr/>
          <p:nvPr/>
        </p:nvCxnSpPr>
        <p:spPr>
          <a:xfrm>
            <a:off x="5548164" y="5310572"/>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6553200" y="5058544"/>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Layers</a:t>
            </a:r>
            <a:endParaRPr lang="en-US" sz="1200" dirty="0">
              <a:solidFill>
                <a:schemeClr val="tx1"/>
              </a:solidFill>
            </a:endParaRPr>
          </a:p>
          <a:p>
            <a:pPr algn="ctr"/>
            <a:r>
              <a:rPr lang="en-US" sz="1200" dirty="0" smtClean="0">
                <a:solidFill>
                  <a:schemeClr val="tx1"/>
                </a:solidFill>
              </a:rPr>
              <a:t> for </a:t>
            </a:r>
            <a:r>
              <a:rPr lang="en-US" sz="1200" dirty="0" err="1" smtClean="0">
                <a:solidFill>
                  <a:schemeClr val="tx1"/>
                </a:solidFill>
              </a:rPr>
              <a:t>rzg</a:t>
            </a:r>
            <a:r>
              <a:rPr lang="en-US" sz="1200" dirty="0" smtClean="0">
                <a:solidFill>
                  <a:schemeClr val="tx1"/>
                </a:solidFill>
              </a:rPr>
              <a:t> demonstrations</a:t>
            </a:r>
            <a:endParaRPr lang="en-US" sz="1200" dirty="0">
              <a:solidFill>
                <a:schemeClr val="tx1"/>
              </a:solidFill>
            </a:endParaRPr>
          </a:p>
        </p:txBody>
      </p:sp>
      <p:cxnSp>
        <p:nvCxnSpPr>
          <p:cNvPr id="21" name="Straight Arrow Connector 20"/>
          <p:cNvCxnSpPr/>
          <p:nvPr/>
        </p:nvCxnSpPr>
        <p:spPr>
          <a:xfrm>
            <a:off x="5548164" y="5992180"/>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6553200" y="5740152"/>
            <a:ext cx="2971800" cy="432048"/>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L</a:t>
            </a:r>
            <a:r>
              <a:rPr lang="en-US" sz="1200" dirty="0" smtClean="0">
                <a:solidFill>
                  <a:schemeClr val="tx1"/>
                </a:solidFill>
              </a:rPr>
              <a:t>ocal </a:t>
            </a:r>
            <a:r>
              <a:rPr lang="en-US" sz="1200" dirty="0">
                <a:solidFill>
                  <a:schemeClr val="tx1"/>
                </a:solidFill>
              </a:rPr>
              <a:t>copy of the poky </a:t>
            </a:r>
            <a:r>
              <a:rPr lang="en-US" sz="1200" dirty="0" err="1">
                <a:solidFill>
                  <a:schemeClr val="tx1"/>
                </a:solidFill>
              </a:rPr>
              <a:t>Git</a:t>
            </a:r>
            <a:r>
              <a:rPr lang="en-US" sz="1200" dirty="0">
                <a:solidFill>
                  <a:schemeClr val="tx1"/>
                </a:solidFill>
              </a:rPr>
              <a:t> repository </a:t>
            </a:r>
          </a:p>
        </p:txBody>
      </p:sp>
      <p:sp>
        <p:nvSpPr>
          <p:cNvPr id="23" name="Rectangle 22"/>
          <p:cNvSpPr/>
          <p:nvPr/>
        </p:nvSpPr>
        <p:spPr>
          <a:xfrm>
            <a:off x="2523828" y="1880828"/>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WORK_DIR</a:t>
            </a:r>
            <a:endParaRPr lang="en-US" sz="1200" dirty="0"/>
          </a:p>
        </p:txBody>
      </p:sp>
      <p:cxnSp>
        <p:nvCxnSpPr>
          <p:cNvPr id="24" name="Straight Connector 23"/>
          <p:cNvCxnSpPr/>
          <p:nvPr/>
        </p:nvCxnSpPr>
        <p:spPr>
          <a:xfrm>
            <a:off x="3098354" y="2240868"/>
            <a:ext cx="0" cy="37444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p:nvPr/>
        </p:nvCxnSpPr>
        <p:spPr>
          <a:xfrm>
            <a:off x="3098354" y="2600908"/>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p:cNvCxnSpPr/>
          <p:nvPr/>
        </p:nvCxnSpPr>
        <p:spPr>
          <a:xfrm>
            <a:off x="3098354" y="3289176"/>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26"/>
          <p:cNvCxnSpPr/>
          <p:nvPr/>
        </p:nvCxnSpPr>
        <p:spPr>
          <a:xfrm>
            <a:off x="3098354" y="3979168"/>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a:off x="3098354" y="4660776"/>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3098354" y="5346576"/>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29"/>
          <p:cNvCxnSpPr/>
          <p:nvPr/>
        </p:nvCxnSpPr>
        <p:spPr>
          <a:xfrm>
            <a:off x="3098354" y="5956176"/>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9363323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Copyright (2/2)</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a:t>
            </a:fld>
            <a:endParaRPr lang="de-DE" dirty="0"/>
          </a:p>
        </p:txBody>
      </p:sp>
      <p:sp>
        <p:nvSpPr>
          <p:cNvPr id="4" name="Content Placeholder 3"/>
          <p:cNvSpPr>
            <a:spLocks noGrp="1"/>
          </p:cNvSpPr>
          <p:nvPr>
            <p:ph idx="1"/>
          </p:nvPr>
        </p:nvSpPr>
        <p:spPr>
          <a:xfrm>
            <a:off x="1080000" y="1800000"/>
            <a:ext cx="9000000" cy="2220736"/>
          </a:xfrm>
        </p:spPr>
        <p:txBody>
          <a:bodyPr/>
          <a:lstStyle/>
          <a:p>
            <a:pPr lvl="1">
              <a:lnSpc>
                <a:spcPct val="100000"/>
              </a:lnSpc>
            </a:pPr>
            <a:r>
              <a:rPr lang="en-US" altLang="ja-JP" sz="1583" dirty="0"/>
              <a:t>Documents of </a:t>
            </a:r>
            <a:r>
              <a:rPr lang="en-US" altLang="ja-JP" sz="1583" dirty="0" err="1"/>
              <a:t>Qt</a:t>
            </a:r>
            <a:endParaRPr lang="en-US" altLang="ja-JP" sz="1583" dirty="0"/>
          </a:p>
          <a:p>
            <a:pPr marL="495285" lvl="1" indent="0">
              <a:lnSpc>
                <a:spcPct val="100000"/>
              </a:lnSpc>
              <a:buNone/>
            </a:pPr>
            <a:r>
              <a:rPr lang="en-US" altLang="ja-JP" sz="1583" dirty="0"/>
              <a:t>License: GNU Free Documentation License - </a:t>
            </a:r>
            <a:r>
              <a:rPr lang="en-US" altLang="ja-JP" sz="1583" dirty="0">
                <a:hlinkClick r:id="rId2"/>
              </a:rPr>
              <a:t>http://www.gnu.org/licenses/fdl.html</a:t>
            </a:r>
            <a:endParaRPr lang="en-US" altLang="ja-JP" sz="1583" dirty="0"/>
          </a:p>
          <a:p>
            <a:pPr lvl="1">
              <a:lnSpc>
                <a:spcPct val="100000"/>
              </a:lnSpc>
            </a:pPr>
            <a:r>
              <a:rPr lang="en-US" altLang="en-US" dirty="0" smtClean="0">
                <a:solidFill>
                  <a:schemeClr val="bg1">
                    <a:lumMod val="50000"/>
                  </a:schemeClr>
                </a:solidFill>
              </a:rPr>
              <a:t>http</a:t>
            </a:r>
            <a:r>
              <a:rPr lang="en-US" altLang="en-US" dirty="0">
                <a:solidFill>
                  <a:schemeClr val="bg1">
                    <a:lumMod val="50000"/>
                  </a:schemeClr>
                </a:solidFill>
              </a:rPr>
              <a:t>://www.busybox.net/BusyBox.html</a:t>
            </a:r>
          </a:p>
          <a:p>
            <a:pPr marL="495285" lvl="1" indent="0">
              <a:lnSpc>
                <a:spcPct val="100000"/>
              </a:lnSpc>
              <a:buNone/>
            </a:pPr>
            <a:r>
              <a:rPr lang="en-US" altLang="ja-JP" sz="1583" dirty="0"/>
              <a:t>License: </a:t>
            </a:r>
            <a:r>
              <a:rPr lang="en-US" altLang="en-US" sz="1400" dirty="0"/>
              <a:t>GPLv2 - </a:t>
            </a:r>
            <a:r>
              <a:rPr lang="en-US" altLang="en-US" sz="1400" dirty="0">
                <a:hlinkClick r:id="rId3"/>
              </a:rPr>
              <a:t>https://www.gnu.org/licenses/old-licenses/gpl-2.0.en.html</a:t>
            </a:r>
            <a:endParaRPr lang="en-US" altLang="en-US" sz="1400" dirty="0"/>
          </a:p>
          <a:p>
            <a:pPr lvl="1">
              <a:lnSpc>
                <a:spcPct val="100000"/>
              </a:lnSpc>
            </a:pPr>
            <a:r>
              <a:rPr lang="en-US" altLang="ja-JP" sz="1583" dirty="0"/>
              <a:t>https://en.wikipedia.org</a:t>
            </a:r>
            <a:endParaRPr lang="en-US" altLang="en-US" sz="1583" dirty="0"/>
          </a:p>
          <a:p>
            <a:pPr marL="495285" lvl="1" indent="0">
              <a:lnSpc>
                <a:spcPct val="100000"/>
              </a:lnSpc>
              <a:buNone/>
            </a:pPr>
            <a:r>
              <a:rPr lang="en-US" altLang="ja-JP" sz="1583" dirty="0"/>
              <a:t>License: Creative Commons Attribution - Share Alike 3.0 - </a:t>
            </a:r>
            <a:r>
              <a:rPr lang="en-US" altLang="ja-JP" sz="1583" dirty="0">
                <a:hlinkClick r:id="rId4"/>
              </a:rPr>
              <a:t>http://creativecommons.org/licenses/by-sa/3.0</a:t>
            </a:r>
            <a:r>
              <a:rPr lang="en-US" altLang="ja-JP" sz="1583" dirty="0"/>
              <a:t> </a:t>
            </a:r>
          </a:p>
        </p:txBody>
      </p:sp>
    </p:spTree>
    <p:extLst>
      <p:ext uri="{BB962C8B-B14F-4D97-AF65-F5344CB8AC3E}">
        <p14:creationId xmlns:p14="http://schemas.microsoft.com/office/powerpoint/2010/main" val="36512752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30</a:t>
            </a:fld>
            <a:endParaRPr lang="de-DE" dirty="0"/>
          </a:p>
        </p:txBody>
      </p:sp>
      <p:sp>
        <p:nvSpPr>
          <p:cNvPr id="4" name="Content Placeholder 3"/>
          <p:cNvSpPr>
            <a:spLocks noGrp="1"/>
          </p:cNvSpPr>
          <p:nvPr>
            <p:ph idx="1"/>
          </p:nvPr>
        </p:nvSpPr>
        <p:spPr>
          <a:xfrm>
            <a:off x="1080000" y="1800000"/>
            <a:ext cx="6235200" cy="1293687"/>
          </a:xfrm>
        </p:spPr>
        <p:txBody>
          <a:bodyPr/>
          <a:lstStyle/>
          <a:p>
            <a:r>
              <a:rPr lang="en-US" sz="1400" dirty="0"/>
              <a:t>1. Set up your host development system to support development using the </a:t>
            </a:r>
            <a:r>
              <a:rPr lang="en-US" sz="1400" dirty="0" err="1"/>
              <a:t>Yocto</a:t>
            </a:r>
            <a:r>
              <a:rPr lang="en-US" sz="1400" dirty="0"/>
              <a:t> Project</a:t>
            </a:r>
          </a:p>
          <a:p>
            <a:pPr lvl="2"/>
            <a:r>
              <a:rPr lang="en-US" sz="1200" dirty="0"/>
              <a:t>Host System: Ubuntu 14.04 LTS</a:t>
            </a:r>
          </a:p>
          <a:p>
            <a:pPr lvl="2"/>
            <a:r>
              <a:rPr lang="en-US" sz="1200" dirty="0" smtClean="0"/>
              <a:t>Install necessary SW Packages</a:t>
            </a:r>
            <a:endParaRPr lang="en-US" sz="1200" dirty="0">
              <a:latin typeface="Courier New" panose="02070309020205020404" pitchFamily="49" charset="0"/>
              <a:cs typeface="Courier New" panose="02070309020205020404" pitchFamily="49" charset="0"/>
            </a:endParaRPr>
          </a:p>
        </p:txBody>
      </p:sp>
      <p:sp>
        <p:nvSpPr>
          <p:cNvPr id="5" name="Rectangle 4"/>
          <p:cNvSpPr>
            <a:spLocks/>
          </p:cNvSpPr>
          <p:nvPr/>
        </p:nvSpPr>
        <p:spPr>
          <a:xfrm>
            <a:off x="1371600" y="3124200"/>
            <a:ext cx="6397833" cy="1323439"/>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sudo</a:t>
            </a:r>
            <a:r>
              <a:rPr lang="en-US" sz="1400" dirty="0">
                <a:latin typeface="Courier New" panose="02070309020205020404" pitchFamily="49" charset="0"/>
                <a:cs typeface="Courier New" panose="02070309020205020404" pitchFamily="49" charset="0"/>
              </a:rPr>
              <a:t> apt-get install </a:t>
            </a:r>
            <a:r>
              <a:rPr lang="en-US" sz="1400" dirty="0" err="1">
                <a:latin typeface="Courier New" panose="02070309020205020404" pitchFamily="49" charset="0"/>
                <a:cs typeface="Courier New" panose="02070309020205020404" pitchFamily="49" charset="0"/>
              </a:rPr>
              <a:t>sed</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wget</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cvs</a:t>
            </a:r>
            <a:r>
              <a:rPr lang="en-US" sz="1400" dirty="0">
                <a:latin typeface="Courier New" panose="02070309020205020404" pitchFamily="49" charset="0"/>
                <a:cs typeface="Courier New" panose="02070309020205020404" pitchFamily="49" charset="0"/>
              </a:rPr>
              <a:t> subversion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-core </a:t>
            </a:r>
            <a:r>
              <a:rPr lang="en-US" sz="1400" dirty="0" err="1">
                <a:latin typeface="Courier New" panose="02070309020205020404" pitchFamily="49" charset="0"/>
                <a:cs typeface="Courier New" panose="02070309020205020404" pitchFamily="49" charset="0"/>
              </a:rPr>
              <a:t>coreutils</a:t>
            </a:r>
            <a:r>
              <a:rPr lang="en-US" sz="1400" dirty="0">
                <a:latin typeface="Courier New" panose="02070309020205020404" pitchFamily="49" charset="0"/>
                <a:cs typeface="Courier New" panose="02070309020205020404" pitchFamily="49" charset="0"/>
              </a:rPr>
              <a:t> unzip texi2html </a:t>
            </a:r>
            <a:r>
              <a:rPr lang="en-US" sz="1400" dirty="0" err="1">
                <a:latin typeface="Courier New" panose="02070309020205020404" pitchFamily="49" charset="0"/>
                <a:cs typeface="Courier New" panose="02070309020205020404" pitchFamily="49" charset="0"/>
              </a:rPr>
              <a:t>texinfo</a:t>
            </a:r>
            <a:r>
              <a:rPr lang="en-US" sz="1400" dirty="0">
                <a:latin typeface="Courier New" panose="02070309020205020404" pitchFamily="49" charset="0"/>
                <a:cs typeface="Courier New" panose="02070309020205020404" pitchFamily="49" charset="0"/>
              </a:rPr>
              <a:t> libsdl1.2-dev </a:t>
            </a:r>
            <a:r>
              <a:rPr lang="en-US" sz="1400" dirty="0" err="1">
                <a:latin typeface="Courier New" panose="02070309020205020404" pitchFamily="49" charset="0"/>
                <a:cs typeface="Courier New" panose="02070309020205020404" pitchFamily="49" charset="0"/>
              </a:rPr>
              <a:t>docbook-utils</a:t>
            </a:r>
            <a:r>
              <a:rPr lang="en-US" sz="1400" dirty="0">
                <a:latin typeface="Courier New" panose="02070309020205020404" pitchFamily="49" charset="0"/>
                <a:cs typeface="Courier New" panose="02070309020205020404" pitchFamily="49" charset="0"/>
              </a:rPr>
              <a:t> gawk python-pysqlite2 </a:t>
            </a:r>
            <a:r>
              <a:rPr lang="en-US" sz="1400" dirty="0" err="1">
                <a:latin typeface="Courier New" panose="02070309020205020404" pitchFamily="49" charset="0"/>
                <a:cs typeface="Courier New" panose="02070309020205020404" pitchFamily="49" charset="0"/>
              </a:rPr>
              <a:t>diffstat</a:t>
            </a:r>
            <a:r>
              <a:rPr lang="en-US" sz="1400" dirty="0">
                <a:latin typeface="Courier New" panose="02070309020205020404" pitchFamily="49" charset="0"/>
                <a:cs typeface="Courier New" panose="02070309020205020404" pitchFamily="49" charset="0"/>
              </a:rPr>
              <a:t> help2man make </a:t>
            </a:r>
            <a:r>
              <a:rPr lang="en-US" sz="1400" dirty="0" err="1">
                <a:latin typeface="Courier New" panose="02070309020205020404" pitchFamily="49" charset="0"/>
                <a:cs typeface="Courier New" panose="02070309020205020404" pitchFamily="49" charset="0"/>
              </a:rPr>
              <a:t>gcc</a:t>
            </a:r>
            <a:r>
              <a:rPr lang="en-US" sz="1400" dirty="0">
                <a:latin typeface="Courier New" panose="02070309020205020404" pitchFamily="49" charset="0"/>
                <a:cs typeface="Courier New" panose="02070309020205020404" pitchFamily="49" charset="0"/>
              </a:rPr>
              <a:t> build-essential g++ desktop-file-</a:t>
            </a:r>
            <a:r>
              <a:rPr lang="en-US" sz="1400" dirty="0" err="1">
                <a:latin typeface="Courier New" panose="02070309020205020404" pitchFamily="49" charset="0"/>
                <a:cs typeface="Courier New" panose="02070309020205020404" pitchFamily="49" charset="0"/>
              </a:rPr>
              <a:t>utils</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chrpath</a:t>
            </a:r>
            <a:r>
              <a:rPr lang="en-US" sz="1400" dirty="0">
                <a:latin typeface="Courier New" panose="02070309020205020404" pitchFamily="49" charset="0"/>
                <a:cs typeface="Courier New" panose="02070309020205020404" pitchFamily="49" charset="0"/>
              </a:rPr>
              <a:t> libgl1-mesa-dev libglu1-mesa-dev mercurial </a:t>
            </a:r>
            <a:r>
              <a:rPr lang="en-US" sz="1400" dirty="0" err="1">
                <a:latin typeface="Courier New" panose="02070309020205020404" pitchFamily="49" charset="0"/>
                <a:cs typeface="Courier New" panose="02070309020205020404" pitchFamily="49" charset="0"/>
              </a:rPr>
              <a:t>autoconf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automake</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groff</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bc</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libtool</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xterm</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gcc-multilib</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chrpath</a:t>
            </a: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socat</a:t>
            </a:r>
            <a:endParaRPr lang="en-US" sz="1300" dirty="0">
              <a:effectLst/>
              <a:latin typeface="Courier New" panose="02070309020205020404" pitchFamily="49" charset="0"/>
              <a:ea typeface="MS Mincho"/>
              <a:cs typeface="Courier New" panose="02070309020205020404" pitchFamily="49" charset="0"/>
            </a:endParaRPr>
          </a:p>
        </p:txBody>
      </p:sp>
      <p:pic>
        <p:nvPicPr>
          <p:cNvPr id="6"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9320210" y="2794239"/>
            <a:ext cx="838200" cy="338328"/>
            <a:chOff x="9320210" y="2794239"/>
            <a:chExt cx="838200" cy="338328"/>
          </a:xfrm>
        </p:grpSpPr>
        <p:sp>
          <p:nvSpPr>
            <p:cNvPr id="9" name="Rectangle 8"/>
            <p:cNvSpPr/>
            <p:nvPr/>
          </p:nvSpPr>
          <p:spPr>
            <a:xfrm>
              <a:off x="941566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0" name="TextBox 9"/>
            <p:cNvSpPr txBox="1"/>
            <p:nvPr/>
          </p:nvSpPr>
          <p:spPr>
            <a:xfrm>
              <a:off x="932021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
        <p:nvSpPr>
          <p:cNvPr id="11" name="Rectangle 10"/>
          <p:cNvSpPr/>
          <p:nvPr/>
        </p:nvSpPr>
        <p:spPr>
          <a:xfrm>
            <a:off x="8839200" y="1782601"/>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2"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spTree>
    <p:extLst>
      <p:ext uri="{BB962C8B-B14F-4D97-AF65-F5344CB8AC3E}">
        <p14:creationId xmlns:p14="http://schemas.microsoft.com/office/powerpoint/2010/main" val="41816818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err="1"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31</a:t>
            </a:fld>
            <a:endParaRPr lang="de-DE" dirty="0"/>
          </a:p>
        </p:txBody>
      </p:sp>
      <p:sp>
        <p:nvSpPr>
          <p:cNvPr id="4" name="Content Placeholder 3"/>
          <p:cNvSpPr>
            <a:spLocks noGrp="1"/>
          </p:cNvSpPr>
          <p:nvPr>
            <p:ph idx="1"/>
          </p:nvPr>
        </p:nvSpPr>
        <p:spPr>
          <a:xfrm>
            <a:off x="1080000" y="1800000"/>
            <a:ext cx="6387600" cy="2641749"/>
          </a:xfrm>
        </p:spPr>
        <p:txBody>
          <a:bodyPr/>
          <a:lstStyle/>
          <a:p>
            <a:pPr>
              <a:lnSpc>
                <a:spcPct val="100000"/>
              </a:lnSpc>
            </a:pPr>
            <a:r>
              <a:rPr lang="en-US" sz="1400" dirty="0"/>
              <a:t>2. Establish a local copy of the </a:t>
            </a:r>
            <a:r>
              <a:rPr lang="en-US" sz="1400" dirty="0" err="1"/>
              <a:t>Yocto</a:t>
            </a:r>
            <a:r>
              <a:rPr lang="en-US" sz="1400" dirty="0"/>
              <a:t> Project Release on your system</a:t>
            </a:r>
          </a:p>
          <a:p>
            <a:pPr lvl="2">
              <a:lnSpc>
                <a:spcPct val="100000"/>
              </a:lnSpc>
            </a:pPr>
            <a:r>
              <a:rPr lang="en-US" sz="1200" dirty="0"/>
              <a:t>Reference system of the </a:t>
            </a:r>
            <a:r>
              <a:rPr lang="en-US" sz="1200" dirty="0" err="1"/>
              <a:t>Yocto</a:t>
            </a:r>
            <a:r>
              <a:rPr lang="en-US" sz="1200" dirty="0"/>
              <a:t> Project</a:t>
            </a:r>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smtClean="0"/>
          </a:p>
          <a:p>
            <a:pPr lvl="2">
              <a:lnSpc>
                <a:spcPct val="100000"/>
              </a:lnSpc>
            </a:pPr>
            <a:endParaRPr lang="en-US" sz="1200" dirty="0" smtClean="0"/>
          </a:p>
          <a:p>
            <a:pPr lvl="2">
              <a:lnSpc>
                <a:spcPct val="100000"/>
              </a:lnSpc>
            </a:pPr>
            <a:r>
              <a:rPr lang="en-US" sz="1200" dirty="0" smtClean="0"/>
              <a:t>metadata </a:t>
            </a:r>
            <a:r>
              <a:rPr lang="en-US" sz="1200" dirty="0"/>
              <a:t>(base layer of recipes, classes, associated files</a:t>
            </a:r>
            <a:r>
              <a:rPr lang="en-US" sz="1200" dirty="0" smtClean="0"/>
              <a:t>)</a:t>
            </a:r>
            <a:endParaRPr lang="en-US" sz="1200" dirty="0"/>
          </a:p>
        </p:txBody>
      </p:sp>
      <p:sp>
        <p:nvSpPr>
          <p:cNvPr id="5" name="Rectangle 4"/>
          <p:cNvSpPr>
            <a:spLocks/>
          </p:cNvSpPr>
          <p:nvPr/>
        </p:nvSpPr>
        <p:spPr>
          <a:xfrm>
            <a:off x="1447799" y="2457192"/>
            <a:ext cx="6321633" cy="1733808"/>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a:t>
            </a:r>
          </a:p>
          <a:p>
            <a:pPr>
              <a:lnSpc>
                <a:spcPts val="1600"/>
              </a:lnSpc>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clone git://git.yoctoproject.org/poky</a:t>
            </a:r>
          </a:p>
          <a:p>
            <a:pPr>
              <a:lnSpc>
                <a:spcPts val="1600"/>
              </a:lnSpc>
            </a:pPr>
            <a:r>
              <a:rPr lang="en-US" sz="1400" dirty="0">
                <a:latin typeface="Courier New" panose="02070309020205020404" pitchFamily="49" charset="0"/>
                <a:cs typeface="Courier New" panose="02070309020205020404" pitchFamily="49" charset="0"/>
              </a:rPr>
              <a:t>$ cd poky</a:t>
            </a:r>
          </a:p>
          <a:p>
            <a:pPr>
              <a:lnSpc>
                <a:spcPts val="1600"/>
              </a:lnSpc>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 checkout -b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yocto-1.6.1</a:t>
            </a: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itchFamily="49" charset="0"/>
                <a:cs typeface="Courier New" pitchFamily="49" charset="0"/>
              </a:rPr>
              <a:t>git</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cherry-pick 17daa2ba6280304771c5fe52b94eb56f0c087490</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git</a:t>
            </a:r>
            <a:r>
              <a:rPr lang="en-US" sz="1400" dirty="0">
                <a:latin typeface="Courier New" pitchFamily="49" charset="0"/>
                <a:cs typeface="Courier New" pitchFamily="49" charset="0"/>
              </a:rPr>
              <a:t> cherry-pick </a:t>
            </a:r>
            <a:r>
              <a:rPr lang="en-US" sz="1400" dirty="0" smtClean="0">
                <a:latin typeface="Courier New" pitchFamily="49" charset="0"/>
                <a:cs typeface="Courier New" pitchFamily="49" charset="0"/>
              </a:rPr>
              <a:t>8e0c54cd0e82ffe120f84f495101cd29e6fd06bf</a:t>
            </a:r>
            <a:endParaRPr lang="en-US" sz="1400" dirty="0">
              <a:latin typeface="Courier New" panose="02070309020205020404" pitchFamily="49" charset="0"/>
              <a:cs typeface="Courier New" panose="02070309020205020404" pitchFamily="49" charset="0"/>
            </a:endParaRPr>
          </a:p>
        </p:txBody>
      </p:sp>
      <p:sp>
        <p:nvSpPr>
          <p:cNvPr id="6" name="Rectangle 5"/>
          <p:cNvSpPr>
            <a:spLocks/>
          </p:cNvSpPr>
          <p:nvPr/>
        </p:nvSpPr>
        <p:spPr>
          <a:xfrm>
            <a:off x="1447800" y="4674592"/>
            <a:ext cx="6321632" cy="1118255"/>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anose="02070309020205020404" pitchFamily="49" charset="0"/>
                <a:cs typeface="Courier New" panose="02070309020205020404" pitchFamily="49" charset="0"/>
              </a:rPr>
              <a:t>$ cd </a:t>
            </a:r>
            <a:r>
              <a:rPr lang="en-US" sz="1400" dirty="0">
                <a:latin typeface="Courier New" panose="02070309020205020404" pitchFamily="49" charset="0"/>
                <a:cs typeface="Courier New" panose="02070309020205020404" pitchFamily="49" charset="0"/>
              </a:rPr>
              <a:t>$WORK</a:t>
            </a: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clone git://git.openembedded.org/meta-openembedded</a:t>
            </a:r>
          </a:p>
          <a:p>
            <a:pPr>
              <a:lnSpc>
                <a:spcPts val="1600"/>
              </a:lnSpc>
            </a:pPr>
            <a:r>
              <a:rPr lang="en-US" sz="1400" dirty="0" smtClean="0">
                <a:latin typeface="Courier New" panose="02070309020205020404" pitchFamily="49" charset="0"/>
                <a:cs typeface="Courier New" panose="02070309020205020404" pitchFamily="49" charset="0"/>
              </a:rPr>
              <a:t>$ cd </a:t>
            </a:r>
            <a:r>
              <a:rPr lang="en-US" sz="1400" dirty="0">
                <a:latin typeface="Courier New" panose="02070309020205020404" pitchFamily="49" charset="0"/>
                <a:cs typeface="Courier New" panose="02070309020205020404" pitchFamily="49" charset="0"/>
              </a:rPr>
              <a:t>meta-</a:t>
            </a:r>
            <a:r>
              <a:rPr lang="en-US" sz="1400" dirty="0" err="1">
                <a:latin typeface="Courier New" panose="02070309020205020404" pitchFamily="49" charset="0"/>
                <a:cs typeface="Courier New" panose="02070309020205020404" pitchFamily="49" charset="0"/>
              </a:rPr>
              <a:t>openembedded</a:t>
            </a:r>
            <a:endParaRPr lang="en-US" sz="1400" dirty="0">
              <a:latin typeface="Courier New" panose="02070309020205020404" pitchFamily="49" charset="0"/>
              <a:cs typeface="Courier New" panose="02070309020205020404" pitchFamily="49" charset="0"/>
            </a:endParaRP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checkout -b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 dca466c074c9a35bc0133e7e0d65cca0731e2acf</a:t>
            </a:r>
          </a:p>
        </p:txBody>
      </p:sp>
      <p:pic>
        <p:nvPicPr>
          <p:cNvPr id="7"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840056" y="2278856"/>
            <a:ext cx="1904144" cy="464344"/>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9"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10" name="Group 9"/>
          <p:cNvGrpSpPr/>
          <p:nvPr/>
        </p:nvGrpSpPr>
        <p:grpSpPr>
          <a:xfrm>
            <a:off x="9296400" y="2794239"/>
            <a:ext cx="838200" cy="338328"/>
            <a:chOff x="9296400" y="2794239"/>
            <a:chExt cx="838200" cy="338328"/>
          </a:xfrm>
        </p:grpSpPr>
        <p:sp>
          <p:nvSpPr>
            <p:cNvPr id="11" name="Rectangle 10"/>
            <p:cNvSpPr/>
            <p:nvPr/>
          </p:nvSpPr>
          <p:spPr>
            <a:xfrm>
              <a:off x="939185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2" name="TextBox 11"/>
            <p:cNvSpPr txBox="1"/>
            <p:nvPr/>
          </p:nvSpPr>
          <p:spPr>
            <a:xfrm>
              <a:off x="929640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398063973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32</a:t>
            </a:fld>
            <a:endParaRPr lang="de-DE" dirty="0"/>
          </a:p>
        </p:txBody>
      </p:sp>
      <p:sp>
        <p:nvSpPr>
          <p:cNvPr id="4" name="Content Placeholder 3"/>
          <p:cNvSpPr>
            <a:spLocks noGrp="1"/>
          </p:cNvSpPr>
          <p:nvPr>
            <p:ph idx="1"/>
          </p:nvPr>
        </p:nvSpPr>
        <p:spPr>
          <a:xfrm>
            <a:off x="1080000" y="1800000"/>
            <a:ext cx="9000000" cy="2331920"/>
          </a:xfrm>
        </p:spPr>
        <p:txBody>
          <a:bodyPr/>
          <a:lstStyle/>
          <a:p>
            <a:r>
              <a:rPr lang="en-US" sz="1400" dirty="0"/>
              <a:t>3. Establish Board Support Packages (BSPs) repository on your system</a:t>
            </a:r>
          </a:p>
          <a:p>
            <a:pPr lvl="2"/>
            <a:r>
              <a:rPr lang="en-US" sz="1200" dirty="0"/>
              <a:t>BSP to modify/build</a:t>
            </a:r>
          </a:p>
          <a:p>
            <a:pPr lvl="2"/>
            <a:endParaRPr lang="en-US" sz="1200" dirty="0"/>
          </a:p>
          <a:p>
            <a:pPr lvl="2"/>
            <a:endParaRPr lang="en-US" sz="1200" dirty="0"/>
          </a:p>
          <a:p>
            <a:pPr lvl="2"/>
            <a:endParaRPr lang="en-US" sz="1200" dirty="0"/>
          </a:p>
          <a:p>
            <a:pPr lvl="2"/>
            <a:r>
              <a:rPr lang="en-US" sz="1200" dirty="0" err="1"/>
              <a:t>Linaro</a:t>
            </a:r>
            <a:r>
              <a:rPr lang="en-US" sz="1200" dirty="0"/>
              <a:t> </a:t>
            </a:r>
            <a:r>
              <a:rPr lang="en-US" sz="1200" dirty="0" err="1"/>
              <a:t>toolchain</a:t>
            </a:r>
            <a:r>
              <a:rPr lang="en-US" sz="1200" dirty="0"/>
              <a:t> to compile</a:t>
            </a:r>
          </a:p>
          <a:p>
            <a:endParaRPr lang="en-US" sz="1200" dirty="0"/>
          </a:p>
        </p:txBody>
      </p:sp>
      <p:sp>
        <p:nvSpPr>
          <p:cNvPr id="5" name="Rectangle 4"/>
          <p:cNvSpPr>
            <a:spLocks/>
          </p:cNvSpPr>
          <p:nvPr/>
        </p:nvSpPr>
        <p:spPr>
          <a:xfrm>
            <a:off x="1447799" y="2769592"/>
            <a:ext cx="6321633"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a:t>
            </a:r>
          </a:p>
          <a:p>
            <a:pPr>
              <a:lnSpc>
                <a:spcPts val="1600"/>
              </a:lnSpc>
            </a:pPr>
            <a:r>
              <a:rPr lang="en-US" sz="1400" dirty="0" smtClean="0">
                <a:latin typeface="Courier New" pitchFamily="49" charset="0"/>
                <a:cs typeface="Courier New" pitchFamily="49" charset="0"/>
              </a:rPr>
              <a:t>$ </a:t>
            </a:r>
            <a:r>
              <a:rPr lang="en-US" sz="1400" dirty="0" err="1">
                <a:latin typeface="Courier New" pitchFamily="49" charset="0"/>
                <a:cs typeface="Courier New" pitchFamily="49" charset="0"/>
              </a:rPr>
              <a:t>git</a:t>
            </a:r>
            <a:r>
              <a:rPr lang="en-US" sz="1400" dirty="0">
                <a:latin typeface="Courier New" pitchFamily="49" charset="0"/>
                <a:cs typeface="Courier New" pitchFamily="49" charset="0"/>
              </a:rPr>
              <a:t> clone https://</a:t>
            </a:r>
            <a:r>
              <a:rPr lang="en-US" sz="1400" dirty="0" smtClean="0">
                <a:latin typeface="Courier New" pitchFamily="49" charset="0"/>
                <a:cs typeface="Courier New" pitchFamily="49" charset="0"/>
              </a:rPr>
              <a:t>github.com/renesas-rz/meta-renesas</a:t>
            </a:r>
          </a:p>
        </p:txBody>
      </p:sp>
      <p:sp>
        <p:nvSpPr>
          <p:cNvPr id="6" name="Rectangle 5"/>
          <p:cNvSpPr>
            <a:spLocks/>
          </p:cNvSpPr>
          <p:nvPr/>
        </p:nvSpPr>
        <p:spPr>
          <a:xfrm>
            <a:off x="1447799" y="4092667"/>
            <a:ext cx="6321634" cy="1323439"/>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a:t>
            </a: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clone git://git.linaro.org/openembedded/meta-linaro.git</a:t>
            </a:r>
          </a:p>
          <a:p>
            <a:pPr>
              <a:lnSpc>
                <a:spcPts val="1600"/>
              </a:lnSpc>
            </a:pPr>
            <a:r>
              <a:rPr lang="en-US" sz="1400" dirty="0" smtClean="0">
                <a:latin typeface="Courier New" panose="02070309020205020404" pitchFamily="49" charset="0"/>
                <a:cs typeface="Courier New" panose="02070309020205020404" pitchFamily="49" charset="0"/>
              </a:rPr>
              <a:t>$ cd </a:t>
            </a:r>
            <a:r>
              <a:rPr lang="en-US" sz="1400" dirty="0">
                <a:latin typeface="Courier New" panose="02070309020205020404" pitchFamily="49" charset="0"/>
                <a:cs typeface="Courier New" panose="02070309020205020404" pitchFamily="49" charset="0"/>
              </a:rPr>
              <a:t>$WORK/meta-</a:t>
            </a:r>
            <a:r>
              <a:rPr lang="en-US" sz="1400" dirty="0" err="1">
                <a:latin typeface="Courier New" panose="02070309020205020404" pitchFamily="49" charset="0"/>
                <a:cs typeface="Courier New" panose="02070309020205020404" pitchFamily="49" charset="0"/>
              </a:rPr>
              <a:t>linaro</a:t>
            </a:r>
            <a:endParaRPr lang="en-US" sz="1400" dirty="0">
              <a:latin typeface="Courier New" panose="02070309020205020404" pitchFamily="49" charset="0"/>
              <a:cs typeface="Courier New" panose="02070309020205020404" pitchFamily="49" charset="0"/>
            </a:endParaRP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checkout -b </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 8a0601723c06fdb75e62aa0f0cf15fc9d7d90167</a:t>
            </a:r>
          </a:p>
        </p:txBody>
      </p:sp>
      <p:pic>
        <p:nvPicPr>
          <p:cNvPr id="7"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840056" y="2736056"/>
            <a:ext cx="1904144" cy="464344"/>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0"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12" name="Group 11"/>
          <p:cNvGrpSpPr/>
          <p:nvPr/>
        </p:nvGrpSpPr>
        <p:grpSpPr>
          <a:xfrm>
            <a:off x="9307421" y="2794239"/>
            <a:ext cx="838200" cy="338328"/>
            <a:chOff x="9154165" y="2794239"/>
            <a:chExt cx="838200" cy="338328"/>
          </a:xfrm>
        </p:grpSpPr>
        <p:sp>
          <p:nvSpPr>
            <p:cNvPr id="11" name="Rectangle 10"/>
            <p:cNvSpPr/>
            <p:nvPr/>
          </p:nvSpPr>
          <p:spPr>
            <a:xfrm>
              <a:off x="9249615"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9" name="TextBox 8"/>
            <p:cNvSpPr txBox="1"/>
            <p:nvPr/>
          </p:nvSpPr>
          <p:spPr>
            <a:xfrm>
              <a:off x="9154165"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3557031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33</a:t>
            </a:fld>
            <a:endParaRPr lang="de-DE" dirty="0"/>
          </a:p>
        </p:txBody>
      </p:sp>
      <p:sp>
        <p:nvSpPr>
          <p:cNvPr id="4" name="Content Placeholder 3"/>
          <p:cNvSpPr>
            <a:spLocks noGrp="1"/>
          </p:cNvSpPr>
          <p:nvPr>
            <p:ph idx="1"/>
          </p:nvPr>
        </p:nvSpPr>
        <p:spPr>
          <a:xfrm>
            <a:off x="1080000" y="1800000"/>
            <a:ext cx="9000000" cy="2149306"/>
          </a:xfrm>
        </p:spPr>
        <p:txBody>
          <a:bodyPr/>
          <a:lstStyle/>
          <a:p>
            <a:pPr>
              <a:lnSpc>
                <a:spcPct val="100000"/>
              </a:lnSpc>
              <a:spcAft>
                <a:spcPts val="1200"/>
              </a:spcAft>
            </a:pPr>
            <a:r>
              <a:rPr lang="en-US" sz="1400" dirty="0"/>
              <a:t>4. Create our own BSP demo layer</a:t>
            </a:r>
          </a:p>
          <a:p>
            <a:pPr lvl="2">
              <a:lnSpc>
                <a:spcPct val="100000"/>
              </a:lnSpc>
              <a:spcAft>
                <a:spcPts val="600"/>
              </a:spcAft>
            </a:pPr>
            <a:r>
              <a:rPr lang="en-US" sz="1200" dirty="0" smtClean="0"/>
              <a:t>Layers for Demonstrations</a:t>
            </a:r>
            <a:endParaRPr lang="en-US" sz="1200" dirty="0"/>
          </a:p>
          <a:p>
            <a:pPr lvl="2"/>
            <a:endParaRPr lang="en-US" sz="1200" dirty="0"/>
          </a:p>
          <a:p>
            <a:pPr lvl="2"/>
            <a:endParaRPr lang="en-US" sz="1200" dirty="0"/>
          </a:p>
          <a:p>
            <a:pPr lvl="2"/>
            <a:endParaRPr lang="en-US" sz="1200" dirty="0" smtClean="0"/>
          </a:p>
          <a:p>
            <a:pPr lvl="2"/>
            <a:endParaRPr lang="en-US" sz="1200" dirty="0"/>
          </a:p>
          <a:p>
            <a:pPr lvl="2"/>
            <a:r>
              <a:rPr lang="en-US" sz="1200" dirty="0" smtClean="0"/>
              <a:t>Proprietary </a:t>
            </a:r>
            <a:r>
              <a:rPr lang="en-US" sz="1200" dirty="0"/>
              <a:t>graphics and multimedia</a:t>
            </a:r>
          </a:p>
        </p:txBody>
      </p:sp>
      <p:sp>
        <p:nvSpPr>
          <p:cNvPr id="5" name="Rectangle 4"/>
          <p:cNvSpPr>
            <a:spLocks/>
          </p:cNvSpPr>
          <p:nvPr/>
        </p:nvSpPr>
        <p:spPr>
          <a:xfrm>
            <a:off x="1447799" y="2362200"/>
            <a:ext cx="6321633" cy="1323439"/>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a:t>
            </a:r>
          </a:p>
          <a:p>
            <a:pPr>
              <a:lnSpc>
                <a:spcPts val="1600"/>
              </a:lnSpc>
            </a:pP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git</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clone </a:t>
            </a:r>
            <a:r>
              <a:rPr lang="en-US" sz="1400" dirty="0">
                <a:latin typeface="Courier New" pitchFamily="49" charset="0"/>
                <a:cs typeface="Courier New" pitchFamily="49" charset="0"/>
                <a:hlinkClick r:id="rId2"/>
              </a:rPr>
              <a:t>https://</a:t>
            </a:r>
            <a:r>
              <a:rPr lang="en-US" sz="1400" dirty="0" smtClean="0">
                <a:latin typeface="Courier New" pitchFamily="49" charset="0"/>
                <a:cs typeface="Courier New" pitchFamily="49" charset="0"/>
                <a:hlinkClick r:id="rId2"/>
              </a:rPr>
              <a:t>github.com/renesas-rz/meta-rzg-demos</a:t>
            </a:r>
            <a:endParaRPr lang="en-US" sz="1400" dirty="0" smtClean="0">
              <a:latin typeface="Courier New" pitchFamily="49" charset="0"/>
              <a:cs typeface="Courier New" pitchFamily="49" charset="0"/>
            </a:endParaRPr>
          </a:p>
          <a:p>
            <a:pPr>
              <a:lnSpc>
                <a:spcPts val="1600"/>
              </a:lnSpc>
            </a:pP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git</a:t>
            </a:r>
            <a:r>
              <a:rPr lang="en-US" sz="1400" dirty="0">
                <a:latin typeface="Courier New" pitchFamily="49" charset="0"/>
                <a:cs typeface="Courier New" pitchFamily="49" charset="0"/>
              </a:rPr>
              <a:t> clone </a:t>
            </a:r>
            <a:r>
              <a:rPr lang="en-US" sz="1400" dirty="0">
                <a:latin typeface="Courier New" pitchFamily="49" charset="0"/>
                <a:cs typeface="Courier New" pitchFamily="49" charset="0"/>
                <a:hlinkClick r:id="rId3"/>
              </a:rPr>
              <a:t>https://</a:t>
            </a:r>
            <a:r>
              <a:rPr lang="en-US" sz="1400" dirty="0" smtClean="0">
                <a:latin typeface="Courier New" pitchFamily="49" charset="0"/>
                <a:cs typeface="Courier New" pitchFamily="49" charset="0"/>
                <a:hlinkClick r:id="rId3"/>
              </a:rPr>
              <a:t>github.com/meta-qt5/meta-qt5.git</a:t>
            </a:r>
            <a:endParaRPr lang="en-US" sz="1400" dirty="0" smtClean="0">
              <a:latin typeface="Courier New" pitchFamily="49" charset="0"/>
              <a:cs typeface="Courier New" pitchFamily="49" charset="0"/>
            </a:endParaRPr>
          </a:p>
          <a:p>
            <a:pPr>
              <a:lnSpc>
                <a:spcPts val="1600"/>
              </a:lnSpc>
            </a:pPr>
            <a:r>
              <a:rPr lang="en-US" sz="1400" dirty="0" smtClean="0">
                <a:latin typeface="Courier New" pitchFamily="49" charset="0"/>
                <a:cs typeface="Courier New" pitchFamily="49" charset="0"/>
              </a:rPr>
              <a:t>$ cd meta-qt5</a:t>
            </a:r>
          </a:p>
          <a:p>
            <a:pPr>
              <a:lnSpc>
                <a:spcPts val="1600"/>
              </a:lnSpc>
            </a:pP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git</a:t>
            </a:r>
            <a:r>
              <a:rPr lang="en-US" sz="1400" dirty="0" smtClean="0">
                <a:latin typeface="Courier New" pitchFamily="49" charset="0"/>
                <a:cs typeface="Courier New" pitchFamily="49" charset="0"/>
              </a:rPr>
              <a:t> checkout –b </a:t>
            </a:r>
            <a:r>
              <a:rPr lang="en-US" sz="1400" dirty="0" err="1" smtClean="0">
                <a:latin typeface="Courier New" pitchFamily="49" charset="0"/>
                <a:cs typeface="Courier New" pitchFamily="49" charset="0"/>
              </a:rPr>
              <a:t>tmp</a:t>
            </a:r>
            <a:r>
              <a:rPr lang="en-US" sz="1400" dirty="0">
                <a:latin typeface="Courier New" pitchFamily="49" charset="0"/>
                <a:cs typeface="Courier New" pitchFamily="49" charset="0"/>
              </a:rPr>
              <a:t> d6fe20e6083d421cc6091892e1d302c46e2d075d</a:t>
            </a:r>
          </a:p>
        </p:txBody>
      </p:sp>
      <p:sp>
        <p:nvSpPr>
          <p:cNvPr id="7" name="Rectangle 6"/>
          <p:cNvSpPr>
            <a:spLocks/>
          </p:cNvSpPr>
          <p:nvPr/>
        </p:nvSpPr>
        <p:spPr>
          <a:xfrm>
            <a:off x="1447799" y="3965714"/>
            <a:ext cx="6321633" cy="2349361"/>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itchFamily="49" charset="0"/>
                <a:cs typeface="Courier New" panose="02070309020205020404" pitchFamily="49" charset="0"/>
              </a:rPr>
              <a:t>$ </a:t>
            </a:r>
            <a:r>
              <a:rPr lang="en-US" sz="1400" dirty="0" err="1">
                <a:latin typeface="Courier New" pitchFamily="49" charset="0"/>
                <a:cs typeface="Courier New" pitchFamily="49" charset="0"/>
              </a:rPr>
              <a:t>mkdir</a:t>
            </a:r>
            <a:r>
              <a:rPr lang="en-US" sz="1400" dirty="0">
                <a:latin typeface="Courier New" pitchFamily="49" charset="0"/>
                <a:cs typeface="Courier New" pitchFamily="49" charset="0"/>
              </a:rPr>
              <a:t> $</a:t>
            </a:r>
            <a:r>
              <a:rPr lang="en-US" sz="1400" dirty="0" smtClean="0">
                <a:latin typeface="Courier New" pitchFamily="49" charset="0"/>
                <a:cs typeface="Courier New" pitchFamily="49" charset="0"/>
              </a:rPr>
              <a:t>WORK/proprietary</a:t>
            </a:r>
          </a:p>
          <a:p>
            <a:pPr>
              <a:lnSpc>
                <a:spcPts val="1600"/>
              </a:lnSpc>
            </a:pPr>
            <a:r>
              <a:rPr lang="en-US" sz="1400" dirty="0">
                <a:latin typeface="Courier New" panose="02070309020205020404" pitchFamily="49" charset="0"/>
                <a:cs typeface="Courier New" panose="02070309020205020404" pitchFamily="49" charset="0"/>
              </a:rPr>
              <a:t>$ cd $</a:t>
            </a:r>
            <a:r>
              <a:rPr lang="en-US" sz="1400" dirty="0" smtClean="0">
                <a:latin typeface="Courier New" panose="02070309020205020404" pitchFamily="49" charset="0"/>
                <a:cs typeface="Courier New" panose="02070309020205020404" pitchFamily="49" charset="0"/>
              </a:rPr>
              <a:t>WORK/proprietary</a:t>
            </a:r>
            <a:r>
              <a:rPr lang="en-US" sz="1400" dirty="0">
                <a:latin typeface="Courier New" pitchFamily="49" charset="0"/>
                <a:cs typeface="Courier New" pitchFamily="49" charset="0"/>
              </a:rPr>
              <a:t/>
            </a:r>
            <a:br>
              <a:rPr lang="en-US" sz="1400" dirty="0">
                <a:latin typeface="Courier New" pitchFamily="49" charset="0"/>
                <a:cs typeface="Courier New" pitchFamily="49" charset="0"/>
              </a:rPr>
            </a:b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itchFamily="49" charset="0"/>
                <a:cs typeface="Courier New" pitchFamily="49" charset="0"/>
              </a:rPr>
              <a:t>cp</a:t>
            </a:r>
            <a:r>
              <a:rPr lang="en-US" sz="1400" dirty="0" smtClean="0">
                <a:latin typeface="Courier New" pitchFamily="49" charset="0"/>
                <a:cs typeface="Courier New" pitchFamily="49" charset="0"/>
              </a:rPr>
              <a:t> </a:t>
            </a:r>
            <a:r>
              <a:rPr lang="en-US" sz="1400" dirty="0" err="1" smtClean="0">
                <a:latin typeface="Courier New" pitchFamily="49" charset="0"/>
                <a:cs typeface="Courier New" pitchFamily="49" charset="0"/>
              </a:rPr>
              <a:t>RZG_Series_Evaluation_Software_Package</a:t>
            </a:r>
            <a:r>
              <a:rPr lang="en-US" sz="1400" dirty="0" smtClean="0">
                <a:latin typeface="Courier New" pitchFamily="49" charset="0"/>
                <a:cs typeface="Courier New" pitchFamily="49" charset="0"/>
              </a:rPr>
              <a:t>* ./</a:t>
            </a:r>
            <a:endParaRPr lang="en-US" sz="1400" dirty="0">
              <a:latin typeface="Courier New" panose="02070309020205020404" pitchFamily="49" charset="0"/>
              <a:cs typeface="Courier New" panose="02070309020205020404" pitchFamily="49" charset="0"/>
            </a:endParaRPr>
          </a:p>
          <a:p>
            <a:pPr>
              <a:lnSpc>
                <a:spcPts val="1600"/>
              </a:lnSpc>
            </a:pP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unzip RZG_Series_Evaluation_Software_Package_for_Linux-20150727.tar.zip</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unzip </a:t>
            </a:r>
            <a:r>
              <a:rPr lang="en-US" sz="1400" dirty="0" smtClean="0">
                <a:latin typeface="Courier New" pitchFamily="49" charset="0"/>
                <a:cs typeface="Courier New" pitchFamily="49" charset="0"/>
              </a:rPr>
              <a:t>RZG_Series_Evaluation_Software_Package_of_Linux_Drivers-20150727.tar.zip</a:t>
            </a:r>
          </a:p>
          <a:p>
            <a:pPr>
              <a:lnSpc>
                <a:spcPts val="1600"/>
              </a:lnSpc>
            </a:pPr>
            <a:r>
              <a:rPr lang="en-US" sz="1400" dirty="0">
                <a:latin typeface="Courier New" pitchFamily="49" charset="0"/>
                <a:cs typeface="Courier New" pitchFamily="49" charset="0"/>
              </a:rPr>
              <a:t>$ cd $WORK/meta-</a:t>
            </a:r>
            <a:r>
              <a:rPr lang="en-US" sz="1400" dirty="0" err="1">
                <a:latin typeface="Courier New" pitchFamily="49" charset="0"/>
                <a:cs typeface="Courier New" pitchFamily="49" charset="0"/>
              </a:rPr>
              <a:t>renesas</a:t>
            </a:r>
            <a:r>
              <a:rPr lang="en-US" sz="1400" dirty="0">
                <a:latin typeface="Courier New" pitchFamily="49" charset="0"/>
                <a:cs typeface="Courier New" pitchFamily="49" charset="0"/>
              </a:rPr>
              <a:t>/meta-rzg1</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a:t>
            </a:r>
            <a:r>
              <a:rPr lang="en-US" sz="1400" dirty="0" err="1">
                <a:latin typeface="Courier New" pitchFamily="49" charset="0"/>
                <a:cs typeface="Courier New" pitchFamily="49" charset="0"/>
              </a:rPr>
              <a:t>copy_gfx_software</a:t>
            </a:r>
            <a:r>
              <a:rPr lang="en-US" sz="1400" dirty="0">
                <a:latin typeface="Courier New" pitchFamily="49" charset="0"/>
                <a:cs typeface="Courier New" pitchFamily="49" charset="0"/>
              </a:rPr>
              <a:t>_&lt;board&gt;.</a:t>
            </a:r>
            <a:r>
              <a:rPr lang="en-US" sz="1400" dirty="0" err="1">
                <a:latin typeface="Courier New" pitchFamily="49" charset="0"/>
                <a:cs typeface="Courier New" pitchFamily="49" charset="0"/>
              </a:rPr>
              <a:t>sh</a:t>
            </a:r>
            <a:r>
              <a:rPr lang="en-US" sz="1400" dirty="0">
                <a:latin typeface="Courier New" pitchFamily="49" charset="0"/>
                <a:cs typeface="Courier New" pitchFamily="49" charset="0"/>
              </a:rPr>
              <a:t> ../../proprietary</a:t>
            </a:r>
            <a:br>
              <a:rPr lang="en-US" sz="1400" dirty="0">
                <a:latin typeface="Courier New" pitchFamily="49" charset="0"/>
                <a:cs typeface="Courier New" pitchFamily="49" charset="0"/>
              </a:rPr>
            </a:br>
            <a:r>
              <a:rPr lang="en-US" sz="1400" dirty="0">
                <a:latin typeface="Courier New" pitchFamily="49" charset="0"/>
                <a:cs typeface="Courier New" pitchFamily="49" charset="0"/>
              </a:rPr>
              <a:t>$ ./copy_mm_software_lcb.sh ../../</a:t>
            </a:r>
            <a:r>
              <a:rPr lang="en-US" sz="1400" dirty="0" smtClean="0">
                <a:latin typeface="Courier New" pitchFamily="49" charset="0"/>
                <a:cs typeface="Courier New" pitchFamily="49" charset="0"/>
              </a:rPr>
              <a:t>proprietary</a:t>
            </a:r>
            <a:endParaRPr lang="en-US" sz="1400" dirty="0">
              <a:latin typeface="Courier New" panose="02070309020205020404" pitchFamily="49" charset="0"/>
              <a:cs typeface="Courier New" panose="02070309020205020404" pitchFamily="49" charset="0"/>
            </a:endParaRPr>
          </a:p>
        </p:txBody>
      </p:sp>
      <p:pic>
        <p:nvPicPr>
          <p:cNvPr id="8" name="Picture 2" descr="http://www.yoctoproject.org/docs/1.8/dev-manual/figures/bsp-dev-flo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39200" y="3536833"/>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0"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RZ-G1_Doorphone_Quick_Start_Guide_v0.13.pdf</a:t>
            </a:r>
          </a:p>
          <a:p>
            <a:pPr algn="r" eaLnBrk="1" hangingPunct="1">
              <a:spcBef>
                <a:spcPct val="0"/>
              </a:spcBef>
              <a:buClrTx/>
              <a:buFont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11" name="Group 10"/>
          <p:cNvGrpSpPr/>
          <p:nvPr/>
        </p:nvGrpSpPr>
        <p:grpSpPr>
          <a:xfrm>
            <a:off x="9296400" y="2794239"/>
            <a:ext cx="838200" cy="338328"/>
            <a:chOff x="9296400" y="2794239"/>
            <a:chExt cx="838200" cy="338328"/>
          </a:xfrm>
        </p:grpSpPr>
        <p:sp>
          <p:nvSpPr>
            <p:cNvPr id="12" name="Rectangle 11"/>
            <p:cNvSpPr/>
            <p:nvPr/>
          </p:nvSpPr>
          <p:spPr>
            <a:xfrm>
              <a:off x="939185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3" name="TextBox 12"/>
            <p:cNvSpPr txBox="1"/>
            <p:nvPr/>
          </p:nvSpPr>
          <p:spPr>
            <a:xfrm>
              <a:off x="929640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4170029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34</a:t>
            </a:fld>
            <a:endParaRPr lang="de-DE" dirty="0"/>
          </a:p>
        </p:txBody>
      </p:sp>
      <p:sp>
        <p:nvSpPr>
          <p:cNvPr id="4" name="Content Placeholder 3"/>
          <p:cNvSpPr>
            <a:spLocks noGrp="1"/>
          </p:cNvSpPr>
          <p:nvPr>
            <p:ph idx="1"/>
          </p:nvPr>
        </p:nvSpPr>
        <p:spPr>
          <a:xfrm>
            <a:off x="1080000" y="1800000"/>
            <a:ext cx="6689432" cy="2126736"/>
          </a:xfrm>
        </p:spPr>
        <p:txBody>
          <a:bodyPr/>
          <a:lstStyle/>
          <a:p>
            <a:r>
              <a:rPr lang="en-US" sz="1400" dirty="0"/>
              <a:t>5. Make configuration changes</a:t>
            </a:r>
          </a:p>
          <a:p>
            <a:pPr lvl="2"/>
            <a:r>
              <a:rPr lang="en-US" sz="1200" dirty="0"/>
              <a:t>Default configuration </a:t>
            </a:r>
            <a:r>
              <a:rPr lang="en-US" sz="1200" dirty="0" smtClean="0"/>
              <a:t>files: There 4 demos in meta-rzg1 (</a:t>
            </a:r>
            <a:r>
              <a:rPr lang="en-US" sz="1200" dirty="0" err="1" smtClean="0"/>
              <a:t>hmi_demo</a:t>
            </a:r>
            <a:r>
              <a:rPr lang="en-US" sz="1200" dirty="0" smtClean="0"/>
              <a:t>, </a:t>
            </a:r>
            <a:r>
              <a:rPr lang="en-US" sz="1200" dirty="0" err="1" smtClean="0"/>
              <a:t>qt_hmi_demo</a:t>
            </a:r>
            <a:r>
              <a:rPr lang="en-US" sz="1200" dirty="0" smtClean="0"/>
              <a:t>, </a:t>
            </a:r>
            <a:r>
              <a:rPr lang="en-US" sz="1200" dirty="0" err="1" smtClean="0"/>
              <a:t>mmpoc_demo</a:t>
            </a:r>
            <a:r>
              <a:rPr lang="en-US" sz="1200" dirty="0" smtClean="0"/>
              <a:t>, </a:t>
            </a:r>
            <a:r>
              <a:rPr lang="en-US" sz="1200" dirty="0" err="1" smtClean="0"/>
              <a:t>doorphone</a:t>
            </a:r>
            <a:r>
              <a:rPr lang="en-US" sz="1200" dirty="0" smtClean="0"/>
              <a:t>). Each of Demos will contain the configuration files (</a:t>
            </a:r>
            <a:r>
              <a:rPr lang="en-US" sz="1200" dirty="0" err="1" smtClean="0"/>
              <a:t>local.conf</a:t>
            </a:r>
            <a:r>
              <a:rPr lang="en-US" sz="1200" dirty="0" smtClean="0"/>
              <a:t> &amp; </a:t>
            </a:r>
            <a:r>
              <a:rPr lang="en-US" sz="1200" dirty="0" err="1" smtClean="0"/>
              <a:t>bblayer.conf</a:t>
            </a:r>
            <a:r>
              <a:rPr lang="en-US" sz="1200" dirty="0" smtClean="0"/>
              <a:t>) which is specific for each board.</a:t>
            </a:r>
            <a:endParaRPr lang="en-US" sz="1200" dirty="0"/>
          </a:p>
          <a:p>
            <a:pPr lvl="2"/>
            <a:endParaRPr lang="en-US" sz="1200" dirty="0"/>
          </a:p>
          <a:p>
            <a:pPr lvl="2"/>
            <a:endParaRPr lang="en-US" sz="1200" dirty="0"/>
          </a:p>
          <a:p>
            <a:pPr lvl="2"/>
            <a:endParaRPr lang="en-US" sz="1200" dirty="0"/>
          </a:p>
        </p:txBody>
      </p:sp>
      <p:sp>
        <p:nvSpPr>
          <p:cNvPr id="5" name="Rectangle 4"/>
          <p:cNvSpPr>
            <a:spLocks/>
          </p:cNvSpPr>
          <p:nvPr/>
        </p:nvSpPr>
        <p:spPr>
          <a:xfrm>
            <a:off x="1447799" y="3048000"/>
            <a:ext cx="6321633" cy="710451"/>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itchFamily="49" charset="0"/>
                <a:cs typeface="Courier New" pitchFamily="49" charset="0"/>
              </a:rPr>
              <a:t>ls</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a:t>
            </a:r>
            <a:r>
              <a:rPr lang="en-US" sz="1400" dirty="0" smtClean="0">
                <a:latin typeface="Courier New" pitchFamily="49" charset="0"/>
                <a:cs typeface="Courier New" pitchFamily="49" charset="0"/>
              </a:rPr>
              <a:t>WORK/meta-</a:t>
            </a:r>
            <a:r>
              <a:rPr lang="en-US" sz="1400" dirty="0" err="1" smtClean="0">
                <a:latin typeface="Courier New" pitchFamily="49" charset="0"/>
                <a:cs typeface="Courier New" pitchFamily="49" charset="0"/>
              </a:rPr>
              <a:t>rzg</a:t>
            </a:r>
            <a:r>
              <a:rPr lang="en-US" sz="1400" dirty="0" smtClean="0">
                <a:latin typeface="Courier New" pitchFamily="49" charset="0"/>
                <a:cs typeface="Courier New" pitchFamily="49" charset="0"/>
              </a:rPr>
              <a:t>-demos/meta_rzg1/</a:t>
            </a:r>
            <a:r>
              <a:rPr lang="en-US" sz="1400" dirty="0">
                <a:latin typeface="Courier New" pitchFamily="49" charset="0"/>
                <a:cs typeface="Courier New" pitchFamily="49" charset="0"/>
              </a:rPr>
              <a:t>&lt;</a:t>
            </a:r>
            <a:r>
              <a:rPr lang="en-US" sz="1400" dirty="0" smtClean="0">
                <a:latin typeface="Courier New" pitchFamily="49" charset="0"/>
                <a:cs typeface="Courier New" pitchFamily="49" charset="0"/>
              </a:rPr>
              <a:t>demos&gt;/template</a:t>
            </a:r>
            <a:r>
              <a:rPr lang="en-US" sz="1400" dirty="0">
                <a:latin typeface="Courier New" pitchFamily="49" charset="0"/>
                <a:cs typeface="Courier New" pitchFamily="49" charset="0"/>
              </a:rPr>
              <a:t>/&lt;board</a:t>
            </a:r>
            <a:r>
              <a:rPr lang="en-US" sz="1400" dirty="0" smtClean="0">
                <a:latin typeface="Courier New" pitchFamily="49" charset="0"/>
                <a:cs typeface="Courier New" pitchFamily="49" charset="0"/>
              </a:rPr>
              <a:t>&gt;/*</a:t>
            </a:r>
          </a:p>
          <a:p>
            <a:pPr>
              <a:lnSpc>
                <a:spcPts val="1600"/>
              </a:lnSpc>
            </a:pPr>
            <a:r>
              <a:rPr lang="en-US" sz="1400" dirty="0" err="1" smtClean="0">
                <a:latin typeface="Courier New" panose="02070309020205020404" pitchFamily="49" charset="0"/>
                <a:cs typeface="Courier New" panose="02070309020205020404" pitchFamily="49" charset="0"/>
              </a:rPr>
              <a:t>local.conf</a:t>
            </a: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bblayer.conf</a:t>
            </a:r>
            <a:endParaRPr lang="en-US" sz="1400" dirty="0">
              <a:latin typeface="Courier New" panose="02070309020205020404" pitchFamily="49" charset="0"/>
              <a:cs typeface="Courier New" panose="02070309020205020404" pitchFamily="49" charset="0"/>
            </a:endParaRPr>
          </a:p>
        </p:txBody>
      </p:sp>
      <p:pic>
        <p:nvPicPr>
          <p:cNvPr id="8"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p:cNvSpPr/>
          <p:nvPr/>
        </p:nvSpPr>
        <p:spPr>
          <a:xfrm>
            <a:off x="8845758" y="4003558"/>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0"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http://www.yoctoproject.org/docs/1.8/dev-manual/dev-manual.html#developing-a-board-support-package-bsp</a:t>
            </a:r>
            <a:endParaRPr lang="en-US" sz="1200" dirty="0">
              <a:solidFill>
                <a:schemeClr val="bg1">
                  <a:lumMod val="50000"/>
                </a:schemeClr>
              </a:solidFill>
            </a:endParaRPr>
          </a:p>
        </p:txBody>
      </p:sp>
      <p:grpSp>
        <p:nvGrpSpPr>
          <p:cNvPr id="11" name="Group 10"/>
          <p:cNvGrpSpPr/>
          <p:nvPr/>
        </p:nvGrpSpPr>
        <p:grpSpPr>
          <a:xfrm>
            <a:off x="9306773" y="2794239"/>
            <a:ext cx="838200" cy="338328"/>
            <a:chOff x="9157340" y="2794239"/>
            <a:chExt cx="838200" cy="338328"/>
          </a:xfrm>
        </p:grpSpPr>
        <p:sp>
          <p:nvSpPr>
            <p:cNvPr id="12" name="Rectangle 11"/>
            <p:cNvSpPr/>
            <p:nvPr/>
          </p:nvSpPr>
          <p:spPr>
            <a:xfrm>
              <a:off x="925279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3" name="TextBox 12"/>
            <p:cNvSpPr txBox="1"/>
            <p:nvPr/>
          </p:nvSpPr>
          <p:spPr>
            <a:xfrm>
              <a:off x="915734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14002208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35</a:t>
            </a:fld>
            <a:endParaRPr lang="de-DE" dirty="0"/>
          </a:p>
        </p:txBody>
      </p:sp>
      <p:sp>
        <p:nvSpPr>
          <p:cNvPr id="4" name="Content Placeholder 3"/>
          <p:cNvSpPr>
            <a:spLocks noGrp="1"/>
          </p:cNvSpPr>
          <p:nvPr>
            <p:ph idx="1"/>
          </p:nvPr>
        </p:nvSpPr>
        <p:spPr>
          <a:xfrm>
            <a:off x="1080000" y="1800000"/>
            <a:ext cx="6311400" cy="1478353"/>
          </a:xfrm>
        </p:spPr>
        <p:txBody>
          <a:bodyPr/>
          <a:lstStyle/>
          <a:p>
            <a:r>
              <a:rPr lang="en-US" sz="1400" dirty="0"/>
              <a:t>6. Make recipe changes</a:t>
            </a:r>
          </a:p>
          <a:p>
            <a:pPr lvl="2"/>
            <a:r>
              <a:rPr lang="en-US" sz="1200" dirty="0"/>
              <a:t>Recipe changes include altering recipes (</a:t>
            </a:r>
            <a:r>
              <a:rPr lang="en-US" sz="1200" dirty="0">
                <a:cs typeface="Courier New" panose="02070309020205020404" pitchFamily="49" charset="0"/>
              </a:rPr>
              <a:t>.bb</a:t>
            </a:r>
            <a:r>
              <a:rPr lang="en-US" sz="1200" dirty="0"/>
              <a:t> files), removing recipes you do not use, and adding new recipes or append files (</a:t>
            </a:r>
            <a:r>
              <a:rPr lang="en-US" sz="1200" dirty="0">
                <a:cs typeface="Courier New" panose="02070309020205020404" pitchFamily="49" charset="0"/>
              </a:rPr>
              <a:t>.</a:t>
            </a:r>
            <a:r>
              <a:rPr lang="en-US" sz="1200" dirty="0" err="1">
                <a:cs typeface="Courier New" panose="02070309020205020404" pitchFamily="49" charset="0"/>
              </a:rPr>
              <a:t>bbappend</a:t>
            </a:r>
            <a:r>
              <a:rPr lang="en-US" sz="1200" dirty="0"/>
              <a:t>) that you need to support your hardware</a:t>
            </a:r>
            <a:r>
              <a:rPr lang="en-US" sz="1200" dirty="0" smtClean="0"/>
              <a:t>.</a:t>
            </a:r>
          </a:p>
          <a:p>
            <a:pPr lvl="2"/>
            <a:r>
              <a:rPr lang="en-US" sz="1200" dirty="0" smtClean="0"/>
              <a:t>All the changes for BSP recipes you can find in meta-</a:t>
            </a:r>
            <a:r>
              <a:rPr lang="en-US" sz="1200" dirty="0" err="1" smtClean="0"/>
              <a:t>rzg</a:t>
            </a:r>
            <a:r>
              <a:rPr lang="en-US" sz="1200" dirty="0" smtClean="0"/>
              <a:t>-demos/meta-rzg1/&lt;demos&gt;/</a:t>
            </a:r>
            <a:endParaRPr lang="en-US" sz="1200" dirty="0"/>
          </a:p>
        </p:txBody>
      </p:sp>
      <p:pic>
        <p:nvPicPr>
          <p:cNvPr id="5"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8845758" y="4495800"/>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8" name="Group 7"/>
          <p:cNvGrpSpPr/>
          <p:nvPr/>
        </p:nvGrpSpPr>
        <p:grpSpPr>
          <a:xfrm>
            <a:off x="9306773" y="2794239"/>
            <a:ext cx="838200" cy="338328"/>
            <a:chOff x="9157340" y="2794239"/>
            <a:chExt cx="838200" cy="338328"/>
          </a:xfrm>
        </p:grpSpPr>
        <p:sp>
          <p:nvSpPr>
            <p:cNvPr id="9" name="Rectangle 8"/>
            <p:cNvSpPr/>
            <p:nvPr/>
          </p:nvSpPr>
          <p:spPr>
            <a:xfrm>
              <a:off x="925279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0" name="TextBox 9"/>
            <p:cNvSpPr txBox="1"/>
            <p:nvPr/>
          </p:nvSpPr>
          <p:spPr>
            <a:xfrm>
              <a:off x="915734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36605550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36</a:t>
            </a:fld>
            <a:endParaRPr lang="de-DE" dirty="0"/>
          </a:p>
        </p:txBody>
      </p:sp>
      <p:sp>
        <p:nvSpPr>
          <p:cNvPr id="4" name="Content Placeholder 3"/>
          <p:cNvSpPr>
            <a:spLocks noGrp="1"/>
          </p:cNvSpPr>
          <p:nvPr>
            <p:ph idx="1"/>
          </p:nvPr>
        </p:nvSpPr>
        <p:spPr>
          <a:xfrm>
            <a:off x="1080000" y="1800000"/>
            <a:ext cx="9000000" cy="3278846"/>
          </a:xfrm>
        </p:spPr>
        <p:txBody>
          <a:bodyPr/>
          <a:lstStyle/>
          <a:p>
            <a:r>
              <a:rPr lang="en-US" sz="1400" dirty="0" smtClean="0"/>
              <a:t>7. Prepare for the build</a:t>
            </a:r>
          </a:p>
          <a:p>
            <a:pPr lvl="2"/>
            <a:r>
              <a:rPr lang="en-US" sz="1200" dirty="0" smtClean="0"/>
              <a:t>Environment setup</a:t>
            </a:r>
          </a:p>
          <a:p>
            <a:pPr lvl="2"/>
            <a:endParaRPr lang="en-US" sz="1200" dirty="0"/>
          </a:p>
          <a:p>
            <a:pPr lvl="2"/>
            <a:endParaRPr lang="en-US" sz="1200" dirty="0" smtClean="0"/>
          </a:p>
          <a:p>
            <a:pPr lvl="2"/>
            <a:r>
              <a:rPr lang="en-US" sz="1200" dirty="0" smtClean="0"/>
              <a:t>Configuration file for board</a:t>
            </a:r>
          </a:p>
          <a:p>
            <a:pPr lvl="2"/>
            <a:endParaRPr lang="en-US" sz="1200" dirty="0"/>
          </a:p>
          <a:p>
            <a:pPr lvl="2"/>
            <a:endParaRPr lang="en-US" sz="1200" dirty="0" smtClean="0"/>
          </a:p>
          <a:p>
            <a:pPr lvl="2"/>
            <a:endParaRPr lang="en-US" sz="1200" dirty="0"/>
          </a:p>
          <a:p>
            <a:pPr lvl="2"/>
            <a:r>
              <a:rPr lang="en-US" sz="1200" dirty="0"/>
              <a:t>Demonstrations </a:t>
            </a:r>
            <a:r>
              <a:rPr lang="en-US" sz="1200" dirty="0" smtClean="0"/>
              <a:t>layer is specified </a:t>
            </a:r>
            <a:r>
              <a:rPr lang="en-US" sz="1200" dirty="0">
                <a:cs typeface="Courier New" panose="02070309020205020404" pitchFamily="49" charset="0"/>
              </a:rPr>
              <a:t>in $WORK/build/</a:t>
            </a:r>
            <a:r>
              <a:rPr lang="en-US" sz="1200" dirty="0" err="1">
                <a:cs typeface="Courier New" panose="02070309020205020404" pitchFamily="49" charset="0"/>
              </a:rPr>
              <a:t>conf</a:t>
            </a:r>
            <a:r>
              <a:rPr lang="en-US" sz="1200" dirty="0">
                <a:cs typeface="Courier New" panose="02070309020205020404" pitchFamily="49" charset="0"/>
              </a:rPr>
              <a:t>/</a:t>
            </a:r>
            <a:r>
              <a:rPr lang="en-US" sz="1200" dirty="0" err="1">
                <a:cs typeface="Courier New" panose="02070309020205020404" pitchFamily="49" charset="0"/>
              </a:rPr>
              <a:t>bblayers.conf</a:t>
            </a:r>
            <a:endParaRPr lang="en-US" sz="1200" dirty="0">
              <a:cs typeface="Courier New" panose="02070309020205020404" pitchFamily="49" charset="0"/>
            </a:endParaRPr>
          </a:p>
          <a:p>
            <a:pPr lvl="2"/>
            <a:endParaRPr lang="en-US" sz="1200" dirty="0"/>
          </a:p>
        </p:txBody>
      </p:sp>
      <p:sp>
        <p:nvSpPr>
          <p:cNvPr id="5" name="Rectangle 4"/>
          <p:cNvSpPr>
            <a:spLocks/>
          </p:cNvSpPr>
          <p:nvPr/>
        </p:nvSpPr>
        <p:spPr>
          <a:xfrm>
            <a:off x="1447799" y="2590800"/>
            <a:ext cx="6321633" cy="50526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 </a:t>
            </a:r>
          </a:p>
          <a:p>
            <a:pPr>
              <a:lnSpc>
                <a:spcPts val="1600"/>
              </a:lnSpc>
            </a:pPr>
            <a:r>
              <a:rPr lang="en-US" sz="1400" dirty="0" smtClean="0">
                <a:latin typeface="Courier New" panose="02070309020205020404" pitchFamily="49" charset="0"/>
                <a:cs typeface="Courier New" panose="02070309020205020404" pitchFamily="49" charset="0"/>
              </a:rPr>
              <a:t>$ source </a:t>
            </a:r>
            <a:r>
              <a:rPr lang="en-US" sz="1400" dirty="0">
                <a:latin typeface="Courier New" panose="02070309020205020404" pitchFamily="49" charset="0"/>
                <a:cs typeface="Courier New" panose="02070309020205020404" pitchFamily="49" charset="0"/>
              </a:rPr>
              <a:t>poky/</a:t>
            </a:r>
            <a:r>
              <a:rPr lang="en-US" sz="1400" dirty="0" err="1">
                <a:latin typeface="Courier New" panose="02070309020205020404" pitchFamily="49" charset="0"/>
                <a:cs typeface="Courier New" panose="02070309020205020404" pitchFamily="49" charset="0"/>
              </a:rPr>
              <a:t>oe</a:t>
            </a:r>
            <a:r>
              <a:rPr lang="en-US" sz="1400" dirty="0">
                <a:latin typeface="Courier New" panose="02070309020205020404" pitchFamily="49" charset="0"/>
                <a:cs typeface="Courier New" panose="02070309020205020404" pitchFamily="49" charset="0"/>
              </a:rPr>
              <a:t>-</a:t>
            </a:r>
            <a:r>
              <a:rPr lang="en-US" sz="1400" dirty="0" err="1">
                <a:latin typeface="Courier New" panose="02070309020205020404" pitchFamily="49" charset="0"/>
                <a:cs typeface="Courier New" panose="02070309020205020404" pitchFamily="49" charset="0"/>
              </a:rPr>
              <a:t>init</a:t>
            </a:r>
            <a:r>
              <a:rPr lang="en-US" sz="1400" dirty="0">
                <a:latin typeface="Courier New" panose="02070309020205020404" pitchFamily="49" charset="0"/>
                <a:cs typeface="Courier New" panose="02070309020205020404" pitchFamily="49" charset="0"/>
              </a:rPr>
              <a:t>-build-</a:t>
            </a:r>
            <a:r>
              <a:rPr lang="en-US" sz="1400" dirty="0" err="1">
                <a:latin typeface="Courier New" panose="02070309020205020404" pitchFamily="49" charset="0"/>
                <a:cs typeface="Courier New" panose="02070309020205020404" pitchFamily="49" charset="0"/>
              </a:rPr>
              <a:t>env</a:t>
            </a:r>
            <a:r>
              <a:rPr lang="en-US" sz="1400" dirty="0">
                <a:latin typeface="Courier New" panose="02070309020205020404" pitchFamily="49" charset="0"/>
                <a:cs typeface="Courier New" panose="02070309020205020404" pitchFamily="49" charset="0"/>
              </a:rPr>
              <a:t> </a:t>
            </a:r>
          </a:p>
        </p:txBody>
      </p:sp>
      <p:pic>
        <p:nvPicPr>
          <p:cNvPr id="6"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845758" y="4991710"/>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8"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9" name="Group 8"/>
          <p:cNvGrpSpPr/>
          <p:nvPr/>
        </p:nvGrpSpPr>
        <p:grpSpPr>
          <a:xfrm>
            <a:off x="9306773" y="2794239"/>
            <a:ext cx="838200" cy="338328"/>
            <a:chOff x="9157340" y="2794239"/>
            <a:chExt cx="838200" cy="338328"/>
          </a:xfrm>
        </p:grpSpPr>
        <p:sp>
          <p:nvSpPr>
            <p:cNvPr id="10" name="Rectangle 9"/>
            <p:cNvSpPr/>
            <p:nvPr/>
          </p:nvSpPr>
          <p:spPr>
            <a:xfrm>
              <a:off x="925279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1" name="TextBox 10"/>
            <p:cNvSpPr txBox="1"/>
            <p:nvPr/>
          </p:nvSpPr>
          <p:spPr>
            <a:xfrm>
              <a:off x="915734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
        <p:nvSpPr>
          <p:cNvPr id="12" name="Rectangle 11"/>
          <p:cNvSpPr>
            <a:spLocks/>
          </p:cNvSpPr>
          <p:nvPr/>
        </p:nvSpPr>
        <p:spPr>
          <a:xfrm>
            <a:off x="1447799" y="3685322"/>
            <a:ext cx="6321633" cy="707886"/>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cd $WORK </a:t>
            </a: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itchFamily="49" charset="0"/>
                <a:cs typeface="Courier New" pitchFamily="49" charset="0"/>
              </a:rPr>
              <a:t>cp</a:t>
            </a:r>
            <a:r>
              <a:rPr lang="en-US" sz="1400" dirty="0" smtClean="0">
                <a:latin typeface="Courier New" pitchFamily="49" charset="0"/>
                <a:cs typeface="Courier New" pitchFamily="49" charset="0"/>
              </a:rPr>
              <a:t> </a:t>
            </a:r>
            <a:r>
              <a:rPr lang="en-US" sz="1400" dirty="0">
                <a:latin typeface="Courier New" pitchFamily="49" charset="0"/>
                <a:cs typeface="Courier New" pitchFamily="49" charset="0"/>
              </a:rPr>
              <a:t>$WORK/meta-</a:t>
            </a:r>
            <a:r>
              <a:rPr lang="en-US" sz="1400" dirty="0" err="1">
                <a:latin typeface="Courier New" pitchFamily="49" charset="0"/>
                <a:cs typeface="Courier New" pitchFamily="49" charset="0"/>
              </a:rPr>
              <a:t>rzg</a:t>
            </a:r>
            <a:r>
              <a:rPr lang="en-US" sz="1400" dirty="0">
                <a:latin typeface="Courier New" pitchFamily="49" charset="0"/>
                <a:cs typeface="Courier New" pitchFamily="49" charset="0"/>
              </a:rPr>
              <a:t>-demos/meta_rzg1/</a:t>
            </a:r>
            <a:r>
              <a:rPr lang="en-US" sz="1400" dirty="0" err="1">
                <a:latin typeface="Courier New" pitchFamily="49" charset="0"/>
                <a:cs typeface="Courier New" pitchFamily="49" charset="0"/>
              </a:rPr>
              <a:t>hmi_demo</a:t>
            </a:r>
            <a:r>
              <a:rPr lang="en-US" sz="1400" dirty="0">
                <a:latin typeface="Courier New" pitchFamily="49" charset="0"/>
                <a:cs typeface="Courier New" pitchFamily="49" charset="0"/>
              </a:rPr>
              <a:t>/template/&lt;board&gt;/* ./</a:t>
            </a:r>
            <a:r>
              <a:rPr lang="en-US" sz="1400" dirty="0" err="1" smtClean="0">
                <a:latin typeface="Courier New" pitchFamily="49" charset="0"/>
                <a:cs typeface="Courier New" pitchFamily="49" charset="0"/>
              </a:rPr>
              <a:t>conf</a:t>
            </a:r>
            <a:endParaRPr lang="en-US" sz="1400" dirty="0">
              <a:latin typeface="Courier New" panose="02070309020205020404" pitchFamily="49" charset="0"/>
              <a:cs typeface="Courier New" panose="02070309020205020404" pitchFamily="49" charset="0"/>
            </a:endParaRPr>
          </a:p>
        </p:txBody>
      </p:sp>
      <p:sp>
        <p:nvSpPr>
          <p:cNvPr id="13" name="Rectangle 12"/>
          <p:cNvSpPr>
            <a:spLocks/>
          </p:cNvSpPr>
          <p:nvPr/>
        </p:nvSpPr>
        <p:spPr>
          <a:xfrm>
            <a:off x="1447799" y="4881518"/>
            <a:ext cx="6321633" cy="30008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b="1" dirty="0" smtClean="0">
                <a:solidFill>
                  <a:srgbClr val="0070C0"/>
                </a:solidFill>
                <a:latin typeface="Courier New" panose="02070309020205020404" pitchFamily="49" charset="0"/>
                <a:cs typeface="Courier New" panose="02070309020205020404" pitchFamily="49" charset="0"/>
              </a:rPr>
              <a:t>${</a:t>
            </a:r>
            <a:r>
              <a:rPr lang="en-US" sz="1400" b="1" dirty="0">
                <a:solidFill>
                  <a:srgbClr val="0070C0"/>
                </a:solidFill>
                <a:latin typeface="Courier New" panose="02070309020205020404" pitchFamily="49" charset="0"/>
                <a:cs typeface="Courier New" panose="02070309020205020404" pitchFamily="49" charset="0"/>
              </a:rPr>
              <a:t>TOPDIR}/../</a:t>
            </a:r>
            <a:r>
              <a:rPr lang="en-US" sz="1400" b="1" dirty="0" smtClean="0">
                <a:solidFill>
                  <a:srgbClr val="0070C0"/>
                </a:solidFill>
                <a:latin typeface="Courier New" panose="02070309020205020404" pitchFamily="49" charset="0"/>
                <a:cs typeface="Courier New" panose="02070309020205020404" pitchFamily="49" charset="0"/>
              </a:rPr>
              <a:t>meta-</a:t>
            </a:r>
            <a:r>
              <a:rPr lang="en-US" sz="1400" b="1" dirty="0" err="1" smtClean="0">
                <a:solidFill>
                  <a:srgbClr val="0070C0"/>
                </a:solidFill>
                <a:latin typeface="Courier New" panose="02070309020205020404" pitchFamily="49" charset="0"/>
                <a:cs typeface="Courier New" panose="02070309020205020404" pitchFamily="49" charset="0"/>
              </a:rPr>
              <a:t>rzg</a:t>
            </a:r>
            <a:r>
              <a:rPr lang="en-US" sz="1400" b="1" dirty="0" smtClean="0">
                <a:solidFill>
                  <a:srgbClr val="0070C0"/>
                </a:solidFill>
                <a:latin typeface="Courier New" panose="02070309020205020404" pitchFamily="49" charset="0"/>
                <a:cs typeface="Courier New" panose="02070309020205020404" pitchFamily="49" charset="0"/>
              </a:rPr>
              <a:t>-demos </a:t>
            </a:r>
            <a:r>
              <a:rPr lang="en-US" sz="1400" b="1" dirty="0">
                <a:solidFill>
                  <a:srgbClr val="0070C0"/>
                </a:solidFill>
                <a:latin typeface="Courier New" panose="02070309020205020404" pitchFamily="49" charset="0"/>
                <a:cs typeface="Courier New" panose="02070309020205020404" pitchFamily="49" charset="0"/>
              </a:rPr>
              <a:t>\ </a:t>
            </a:r>
          </a:p>
        </p:txBody>
      </p:sp>
    </p:spTree>
    <p:extLst>
      <p:ext uri="{BB962C8B-B14F-4D97-AF65-F5344CB8AC3E}">
        <p14:creationId xmlns:p14="http://schemas.microsoft.com/office/powerpoint/2010/main" val="27034570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a:t>
            </a:r>
            <a:r>
              <a:rPr lang="en-US" altLang="ja-JP" dirty="0" smtClean="0"/>
              <a:t>system</a:t>
            </a:r>
            <a:endParaRPr lang="en-US" dirty="0"/>
          </a:p>
        </p:txBody>
      </p:sp>
      <p:sp>
        <p:nvSpPr>
          <p:cNvPr id="3" name="Slide Number Placeholder 2"/>
          <p:cNvSpPr>
            <a:spLocks noGrp="1"/>
          </p:cNvSpPr>
          <p:nvPr>
            <p:ph type="sldNum" sz="quarter" idx="10"/>
          </p:nvPr>
        </p:nvSpPr>
        <p:spPr/>
        <p:txBody>
          <a:bodyPr/>
          <a:lstStyle/>
          <a:p>
            <a:pPr algn="l"/>
            <a:r>
              <a:rPr lang="de-DE" dirty="0" smtClean="0"/>
              <a:t>Page </a:t>
            </a:r>
            <a:fld id="{3FD030EF-7044-4946-962A-5D7D09BD1B34}" type="slidenum">
              <a:rPr lang="de-DE" smtClean="0"/>
              <a:pPr algn="l"/>
              <a:t>37</a:t>
            </a:fld>
            <a:endParaRPr lang="de-DE" dirty="0"/>
          </a:p>
        </p:txBody>
      </p:sp>
      <p:sp>
        <p:nvSpPr>
          <p:cNvPr id="4" name="Content Placeholder 3"/>
          <p:cNvSpPr>
            <a:spLocks noGrp="1"/>
          </p:cNvSpPr>
          <p:nvPr>
            <p:ph idx="1"/>
          </p:nvPr>
        </p:nvSpPr>
        <p:spPr>
          <a:xfrm>
            <a:off x="1080000" y="1800000"/>
            <a:ext cx="6235200" cy="2348335"/>
          </a:xfrm>
        </p:spPr>
        <p:txBody>
          <a:bodyPr/>
          <a:lstStyle/>
          <a:p>
            <a:r>
              <a:rPr lang="en-US" sz="1400" dirty="0"/>
              <a:t>8. Build the image</a:t>
            </a:r>
          </a:p>
          <a:p>
            <a:pPr lvl="2"/>
            <a:r>
              <a:rPr lang="en-US" sz="1200" dirty="0"/>
              <a:t>The </a:t>
            </a:r>
            <a:r>
              <a:rPr lang="en-US" sz="1200" dirty="0" err="1"/>
              <a:t>OpenEmbedded</a:t>
            </a:r>
            <a:r>
              <a:rPr lang="en-US" sz="1200" dirty="0"/>
              <a:t> build system uses </a:t>
            </a:r>
            <a:r>
              <a:rPr lang="en-US" sz="1200" dirty="0" err="1"/>
              <a:t>BitBake</a:t>
            </a:r>
            <a:r>
              <a:rPr lang="en-US" sz="1200" dirty="0"/>
              <a:t> tool to build images based on the type of image you want to create</a:t>
            </a:r>
            <a:r>
              <a:rPr lang="en-US" sz="1200" dirty="0" smtClean="0"/>
              <a:t>.</a:t>
            </a:r>
          </a:p>
          <a:p>
            <a:pPr lvl="2"/>
            <a:endParaRPr lang="en-US" sz="1200" dirty="0"/>
          </a:p>
          <a:p>
            <a:pPr lvl="2"/>
            <a:endParaRPr lang="en-US" sz="1200" dirty="0" smtClean="0"/>
          </a:p>
          <a:p>
            <a:pPr lvl="2"/>
            <a:r>
              <a:rPr lang="en-US" sz="1200" dirty="0" smtClean="0"/>
              <a:t>The configuration files (</a:t>
            </a:r>
            <a:r>
              <a:rPr lang="en-US" sz="1200" dirty="0" err="1" smtClean="0"/>
              <a:t>local.conf</a:t>
            </a:r>
            <a:r>
              <a:rPr lang="en-US" sz="1200" dirty="0" smtClean="0"/>
              <a:t> &amp; </a:t>
            </a:r>
            <a:r>
              <a:rPr lang="en-US" sz="1200" dirty="0" err="1" smtClean="0"/>
              <a:t>bblayer.conf</a:t>
            </a:r>
            <a:r>
              <a:rPr lang="en-US" sz="1200" dirty="0" smtClean="0"/>
              <a:t>) will specific what image will be build. There are 3 image will be build depending on how you </a:t>
            </a:r>
            <a:r>
              <a:rPr lang="en-US" sz="1200" dirty="0" err="1" smtClean="0"/>
              <a:t>config</a:t>
            </a:r>
            <a:r>
              <a:rPr lang="en-US" sz="1200" dirty="0" smtClean="0"/>
              <a:t> these files (</a:t>
            </a:r>
            <a:r>
              <a:rPr lang="en-US" sz="1200" dirty="0" err="1" smtClean="0"/>
              <a:t>hmi_demo</a:t>
            </a:r>
            <a:r>
              <a:rPr lang="en-US" sz="1200" dirty="0" smtClean="0"/>
              <a:t>, </a:t>
            </a:r>
            <a:r>
              <a:rPr lang="en-US" sz="1200" dirty="0" err="1" smtClean="0"/>
              <a:t>qt_demo</a:t>
            </a:r>
            <a:r>
              <a:rPr lang="en-US" sz="1200" dirty="0" smtClean="0"/>
              <a:t>, </a:t>
            </a:r>
            <a:r>
              <a:rPr lang="en-US" sz="1200" dirty="0" err="1" smtClean="0"/>
              <a:t>mmpoc_demo</a:t>
            </a:r>
            <a:r>
              <a:rPr lang="en-US" sz="1200" dirty="0" smtClean="0"/>
              <a:t>, </a:t>
            </a:r>
            <a:r>
              <a:rPr lang="en-US" sz="1200" dirty="0" err="1" smtClean="0"/>
              <a:t>doorphone</a:t>
            </a:r>
            <a:r>
              <a:rPr lang="en-US" sz="1200" dirty="0" smtClean="0"/>
              <a:t>)</a:t>
            </a:r>
            <a:endParaRPr lang="en-US" sz="1200" dirty="0"/>
          </a:p>
        </p:txBody>
      </p:sp>
      <p:sp>
        <p:nvSpPr>
          <p:cNvPr id="5" name="Rectangle 4"/>
          <p:cNvSpPr>
            <a:spLocks/>
          </p:cNvSpPr>
          <p:nvPr/>
        </p:nvSpPr>
        <p:spPr>
          <a:xfrm>
            <a:off x="1447800" y="2859579"/>
            <a:ext cx="6321633" cy="30008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a:latin typeface="Courier New" panose="02070309020205020404" pitchFamily="49" charset="0"/>
                <a:cs typeface="Courier New" panose="02070309020205020404" pitchFamily="49" charset="0"/>
              </a:rPr>
              <a:t>$ </a:t>
            </a:r>
            <a:r>
              <a:rPr lang="en-US" sz="1400" dirty="0" err="1">
                <a:latin typeface="Courier New" panose="02070309020205020404" pitchFamily="49" charset="0"/>
                <a:cs typeface="Courier New" panose="02070309020205020404" pitchFamily="49" charset="0"/>
              </a:rPr>
              <a:t>bitbake</a:t>
            </a:r>
            <a:r>
              <a:rPr lang="en-US" sz="1400" dirty="0">
                <a:latin typeface="Courier New" panose="02070309020205020404" pitchFamily="49" charset="0"/>
                <a:cs typeface="Courier New" panose="02070309020205020404" pitchFamily="49" charset="0"/>
              </a:rPr>
              <a:t> core-image-</a:t>
            </a:r>
            <a:r>
              <a:rPr lang="en-US" sz="1400" dirty="0" err="1">
                <a:latin typeface="Courier New" panose="02070309020205020404" pitchFamily="49" charset="0"/>
                <a:cs typeface="Courier New" panose="02070309020205020404" pitchFamily="49" charset="0"/>
              </a:rPr>
              <a:t>weston</a:t>
            </a:r>
            <a:endParaRPr lang="en-US" sz="1400" dirty="0">
              <a:latin typeface="Courier New" panose="02070309020205020404" pitchFamily="49" charset="0"/>
              <a:cs typeface="Courier New" panose="02070309020205020404" pitchFamily="49" charset="0"/>
            </a:endParaRPr>
          </a:p>
        </p:txBody>
      </p:sp>
      <p:pic>
        <p:nvPicPr>
          <p:cNvPr id="6" name="Picture 2" descr="http://www.yoctoproject.org/docs/1.8/dev-manual/figures/bsp-dev-flow.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69433" y="1610325"/>
            <a:ext cx="3812967" cy="4676894"/>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8845758" y="5445036"/>
            <a:ext cx="1676400" cy="216017"/>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8"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www.yoctoproject.org/docs/1.8/dev-manual/dev-manual.html#developing-a-board-support-package-bsp</a:t>
            </a:r>
            <a:endParaRPr lang="en-US" sz="1200" dirty="0">
              <a:solidFill>
                <a:schemeClr val="bg1">
                  <a:lumMod val="50000"/>
                </a:schemeClr>
              </a:solidFill>
            </a:endParaRPr>
          </a:p>
        </p:txBody>
      </p:sp>
      <p:grpSp>
        <p:nvGrpSpPr>
          <p:cNvPr id="9" name="Group 8"/>
          <p:cNvGrpSpPr/>
          <p:nvPr/>
        </p:nvGrpSpPr>
        <p:grpSpPr>
          <a:xfrm>
            <a:off x="9306773" y="2794239"/>
            <a:ext cx="838200" cy="338328"/>
            <a:chOff x="9157340" y="2794239"/>
            <a:chExt cx="838200" cy="338328"/>
          </a:xfrm>
        </p:grpSpPr>
        <p:sp>
          <p:nvSpPr>
            <p:cNvPr id="10" name="Rectangle 9"/>
            <p:cNvSpPr/>
            <p:nvPr/>
          </p:nvSpPr>
          <p:spPr>
            <a:xfrm>
              <a:off x="9252790" y="2794239"/>
              <a:ext cx="594360" cy="338328"/>
            </a:xfrm>
            <a:prstGeom prst="rect">
              <a:avLst/>
            </a:prstGeom>
            <a:solidFill>
              <a:srgbClr val="D5D5D5"/>
            </a:solidFill>
            <a:ln>
              <a:noFill/>
            </a:ln>
            <a:effectLst>
              <a:outerShdw blurRad="50800" dist="38100" dir="2700000" algn="tl" rotWithShape="0">
                <a:schemeClr val="bg1">
                  <a:lumMod val="5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n>
                  <a:solidFill>
                    <a:srgbClr val="E0E0E0"/>
                  </a:solidFill>
                </a:ln>
                <a:solidFill>
                  <a:srgbClr val="EAEAEA"/>
                </a:solidFill>
              </a:endParaRPr>
            </a:p>
          </p:txBody>
        </p:sp>
        <p:sp>
          <p:nvSpPr>
            <p:cNvPr id="11" name="TextBox 10"/>
            <p:cNvSpPr txBox="1"/>
            <p:nvPr/>
          </p:nvSpPr>
          <p:spPr>
            <a:xfrm>
              <a:off x="9157340" y="2837931"/>
              <a:ext cx="838200" cy="276999"/>
            </a:xfrm>
            <a:prstGeom prst="rect">
              <a:avLst/>
            </a:prstGeom>
            <a:noFill/>
          </p:spPr>
          <p:txBody>
            <a:bodyPr wrap="square" rtlCol="0">
              <a:spAutoFit/>
            </a:bodyPr>
            <a:lstStyle/>
            <a:p>
              <a:pPr algn="ctr"/>
              <a:r>
                <a:rPr lang="en-US" sz="600" dirty="0" smtClean="0">
                  <a:latin typeface="Times New Roman" pitchFamily="18" charset="0"/>
                  <a:cs typeface="Times New Roman" pitchFamily="18" charset="0"/>
                </a:rPr>
                <a:t>Local meta-&lt;</a:t>
              </a:r>
              <a:r>
                <a:rPr lang="en-US" sz="600" dirty="0" err="1" smtClean="0">
                  <a:latin typeface="Times New Roman" pitchFamily="18" charset="0"/>
                  <a:cs typeface="Times New Roman" pitchFamily="18" charset="0"/>
                </a:rPr>
                <a:t>bsp</a:t>
              </a:r>
              <a:r>
                <a:rPr lang="en-US" sz="600" dirty="0" smtClean="0">
                  <a:latin typeface="Times New Roman" pitchFamily="18" charset="0"/>
                  <a:cs typeface="Times New Roman" pitchFamily="18" charset="0"/>
                </a:rPr>
                <a:t>&gt;</a:t>
              </a:r>
            </a:p>
            <a:p>
              <a:pPr algn="ctr"/>
              <a:r>
                <a:rPr lang="en-US" sz="600" dirty="0" err="1" smtClean="0">
                  <a:latin typeface="Times New Roman" pitchFamily="18" charset="0"/>
                  <a:cs typeface="Times New Roman" pitchFamily="18" charset="0"/>
                </a:rPr>
                <a:t>Git</a:t>
              </a:r>
              <a:r>
                <a:rPr lang="en-US" sz="600" dirty="0" smtClean="0">
                  <a:latin typeface="Times New Roman" pitchFamily="18" charset="0"/>
                  <a:cs typeface="Times New Roman" pitchFamily="18" charset="0"/>
                </a:rPr>
                <a:t> </a:t>
              </a:r>
              <a:r>
                <a:rPr lang="en-US" sz="600" dirty="0" err="1" smtClean="0">
                  <a:latin typeface="Times New Roman" pitchFamily="18" charset="0"/>
                  <a:cs typeface="Times New Roman" pitchFamily="18" charset="0"/>
                </a:rPr>
                <a:t>Rpository</a:t>
              </a:r>
              <a:endParaRPr lang="en-US" sz="600" dirty="0" smtClean="0">
                <a:latin typeface="Times New Roman" pitchFamily="18" charset="0"/>
                <a:cs typeface="Times New Roman" pitchFamily="18" charset="0"/>
              </a:endParaRPr>
            </a:p>
          </p:txBody>
        </p:sp>
      </p:grpSp>
    </p:spTree>
    <p:extLst>
      <p:ext uri="{BB962C8B-B14F-4D97-AF65-F5344CB8AC3E}">
        <p14:creationId xmlns:p14="http://schemas.microsoft.com/office/powerpoint/2010/main" val="396231618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492801"/>
            <a:ext cx="8520000" cy="886397"/>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smtClean="0"/>
              <a:t>meta-RZG-DEMOS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38</a:t>
            </a:fld>
            <a:endParaRPr lang="de-DE" dirty="0"/>
          </a:p>
        </p:txBody>
      </p:sp>
      <p:sp>
        <p:nvSpPr>
          <p:cNvPr id="4" name="Content Placeholder 3"/>
          <p:cNvSpPr>
            <a:spLocks noGrp="1"/>
          </p:cNvSpPr>
          <p:nvPr>
            <p:ph idx="1"/>
          </p:nvPr>
        </p:nvSpPr>
        <p:spPr>
          <a:xfrm>
            <a:off x="1080000" y="1800000"/>
            <a:ext cx="9000000" cy="2728952"/>
          </a:xfrm>
        </p:spPr>
        <p:txBody>
          <a:bodyPr/>
          <a:lstStyle/>
          <a:p>
            <a:pPr>
              <a:lnSpc>
                <a:spcPct val="100000"/>
              </a:lnSpc>
            </a:pPr>
            <a:r>
              <a:rPr lang="en-US" altLang="ja-JP" sz="1400" dirty="0" smtClean="0"/>
              <a:t>Demonstrations (echo of demonstrations layer below include vary of available applications &amp; scripts to run demonstrations)</a:t>
            </a:r>
            <a:endParaRPr lang="en-US" altLang="ja-JP" sz="1400" dirty="0"/>
          </a:p>
          <a:p>
            <a:pPr lvl="2">
              <a:lnSpc>
                <a:spcPct val="100000"/>
              </a:lnSpc>
            </a:pPr>
            <a:r>
              <a:rPr lang="en-US" altLang="ja-JP" sz="1200" dirty="0" smtClean="0"/>
              <a:t>HMI Demonstrations (</a:t>
            </a:r>
            <a:r>
              <a:rPr lang="en-US" altLang="ja-JP" sz="1200" dirty="0" err="1" smtClean="0"/>
              <a:t>hmi_demo</a:t>
            </a:r>
            <a:r>
              <a:rPr lang="en-US" altLang="ja-JP" sz="1200" dirty="0" smtClean="0"/>
              <a:t>): Playback video, Camera preview, Streaming via </a:t>
            </a:r>
            <a:r>
              <a:rPr lang="en-US" altLang="ja-JP" sz="1200" dirty="0" err="1" smtClean="0"/>
              <a:t>Lan</a:t>
            </a:r>
            <a:r>
              <a:rPr lang="en-US" altLang="ja-JP" sz="1200" dirty="0" smtClean="0"/>
              <a:t>, Streaming via </a:t>
            </a:r>
            <a:r>
              <a:rPr lang="en-US" altLang="ja-JP" sz="1200" dirty="0" err="1" smtClean="0"/>
              <a:t>WiFi</a:t>
            </a:r>
            <a:r>
              <a:rPr lang="en-US" altLang="ja-JP" sz="1200" dirty="0" smtClean="0"/>
              <a:t>, 3D graphics.</a:t>
            </a:r>
          </a:p>
          <a:p>
            <a:pPr lvl="2">
              <a:lnSpc>
                <a:spcPct val="100000"/>
              </a:lnSpc>
            </a:pPr>
            <a:r>
              <a:rPr lang="en-US" altLang="ja-JP" sz="1200" dirty="0" err="1" smtClean="0"/>
              <a:t>Qt</a:t>
            </a:r>
            <a:r>
              <a:rPr lang="en-US" altLang="ja-JP" sz="1200" dirty="0" smtClean="0"/>
              <a:t> HMI Demonstrations (</a:t>
            </a:r>
            <a:r>
              <a:rPr lang="en-US" altLang="ja-JP" sz="1200" dirty="0" err="1" smtClean="0"/>
              <a:t>qt_hmi_demo</a:t>
            </a:r>
            <a:r>
              <a:rPr lang="en-US" altLang="ja-JP" sz="1200" dirty="0" smtClean="0"/>
              <a:t>): </a:t>
            </a:r>
            <a:r>
              <a:rPr lang="en-US" altLang="ja-JP" sz="1200" dirty="0" err="1" smtClean="0"/>
              <a:t>Qt</a:t>
            </a:r>
            <a:r>
              <a:rPr lang="en-US" altLang="ja-JP" sz="1200" dirty="0" smtClean="0"/>
              <a:t> Cinematic, </a:t>
            </a:r>
            <a:r>
              <a:rPr lang="en-US" altLang="ja-JP" sz="1200" dirty="0" err="1" smtClean="0"/>
              <a:t>Qt</a:t>
            </a:r>
            <a:r>
              <a:rPr lang="en-US" altLang="ja-JP" sz="1200" dirty="0" smtClean="0"/>
              <a:t> everywhere, </a:t>
            </a:r>
            <a:r>
              <a:rPr lang="en-US" altLang="ja-JP" sz="1200" dirty="0" err="1" smtClean="0"/>
              <a:t>Qt</a:t>
            </a:r>
            <a:r>
              <a:rPr lang="en-US" altLang="ja-JP" sz="1200" dirty="0" smtClean="0"/>
              <a:t> launch, </a:t>
            </a:r>
            <a:r>
              <a:rPr lang="en-US" altLang="ja-JP" sz="1200" dirty="0" err="1" smtClean="0"/>
              <a:t>Qml</a:t>
            </a:r>
            <a:r>
              <a:rPr lang="en-US" altLang="ja-JP" sz="1200" dirty="0" smtClean="0"/>
              <a:t> video, </a:t>
            </a:r>
            <a:r>
              <a:rPr lang="en-US" altLang="ja-JP" sz="1200" dirty="0" err="1" smtClean="0"/>
              <a:t>Qml</a:t>
            </a:r>
            <a:r>
              <a:rPr lang="en-US" altLang="ja-JP" sz="1200" dirty="0" smtClean="0"/>
              <a:t> </a:t>
            </a:r>
            <a:r>
              <a:rPr lang="en-US" altLang="ja-JP" sz="1200" dirty="0" err="1" smtClean="0"/>
              <a:t>videofx</a:t>
            </a:r>
            <a:r>
              <a:rPr lang="en-US" altLang="ja-JP" sz="1200" dirty="0" smtClean="0"/>
              <a:t>.</a:t>
            </a:r>
          </a:p>
          <a:p>
            <a:pPr lvl="2">
              <a:lnSpc>
                <a:spcPct val="100000"/>
              </a:lnSpc>
            </a:pPr>
            <a:r>
              <a:rPr lang="en-US" altLang="ja-JP" sz="1200" dirty="0" smtClean="0"/>
              <a:t>MMPOC Demonstrations (</a:t>
            </a:r>
            <a:r>
              <a:rPr lang="en-US" altLang="ja-JP" sz="1200" dirty="0" err="1" smtClean="0"/>
              <a:t>mmpoc_demo</a:t>
            </a:r>
            <a:r>
              <a:rPr lang="en-US" altLang="ja-JP" sz="1200" dirty="0" smtClean="0"/>
              <a:t>): MJPEG Camera demo, HW </a:t>
            </a:r>
            <a:r>
              <a:rPr lang="en-US" altLang="ja-JP" sz="1200" dirty="0" err="1" smtClean="0"/>
              <a:t>vs</a:t>
            </a:r>
            <a:r>
              <a:rPr lang="en-US" altLang="ja-JP" sz="1200" dirty="0" smtClean="0"/>
              <a:t> SW comparison, File player, Camera preview (RCA), </a:t>
            </a:r>
          </a:p>
          <a:p>
            <a:pPr lvl="2">
              <a:lnSpc>
                <a:spcPct val="100000"/>
              </a:lnSpc>
            </a:pPr>
            <a:r>
              <a:rPr lang="en-US" altLang="ja-JP" sz="1200" dirty="0" err="1" smtClean="0"/>
              <a:t>Doorphone</a:t>
            </a:r>
            <a:r>
              <a:rPr lang="en-US" altLang="ja-JP" sz="1200" dirty="0" smtClean="0"/>
              <a:t> (</a:t>
            </a:r>
            <a:r>
              <a:rPr lang="en-US" altLang="ja-JP" sz="1200" dirty="0" err="1" smtClean="0"/>
              <a:t>doorphone</a:t>
            </a:r>
            <a:r>
              <a:rPr lang="en-US" altLang="ja-JP" sz="1200" dirty="0" smtClean="0"/>
              <a:t>): </a:t>
            </a:r>
            <a:r>
              <a:rPr lang="en-US" altLang="ja-JP" sz="1200" dirty="0" err="1" smtClean="0"/>
              <a:t>Doorphone</a:t>
            </a:r>
            <a:r>
              <a:rPr lang="en-US" altLang="ja-JP" sz="1200" dirty="0" smtClean="0"/>
              <a:t> application demo.</a:t>
            </a:r>
            <a:endParaRPr lang="en-US" altLang="ja-JP" sz="1200" dirty="0"/>
          </a:p>
          <a:p>
            <a:pPr>
              <a:lnSpc>
                <a:spcPct val="100000"/>
              </a:lnSpc>
            </a:pPr>
            <a:r>
              <a:rPr lang="en-US" altLang="ja-JP" sz="1400" dirty="0" smtClean="0"/>
              <a:t>Frameworks are used mainly in the demonstrations</a:t>
            </a:r>
            <a:endParaRPr lang="en-US" altLang="ja-JP" sz="1400" dirty="0"/>
          </a:p>
          <a:p>
            <a:pPr lvl="2">
              <a:lnSpc>
                <a:spcPct val="100000"/>
              </a:lnSpc>
            </a:pPr>
            <a:r>
              <a:rPr lang="en-US" altLang="ja-JP" sz="1200" dirty="0" err="1" smtClean="0"/>
              <a:t>Qt</a:t>
            </a:r>
            <a:r>
              <a:rPr lang="en-US" altLang="ja-JP" sz="1200" dirty="0" smtClean="0"/>
              <a:t>: Multiple platform programing framework</a:t>
            </a:r>
            <a:endParaRPr lang="en-US" altLang="ja-JP" sz="1200" dirty="0"/>
          </a:p>
          <a:p>
            <a:pPr lvl="2">
              <a:lnSpc>
                <a:spcPct val="100000"/>
              </a:lnSpc>
            </a:pPr>
            <a:r>
              <a:rPr lang="en-US" altLang="ja-JP" sz="1200" dirty="0" err="1" smtClean="0"/>
              <a:t>GStreamer</a:t>
            </a:r>
            <a:r>
              <a:rPr lang="en-US" altLang="ja-JP" sz="1200" dirty="0" smtClean="0"/>
              <a:t>: Multimedia framework</a:t>
            </a:r>
            <a:endParaRPr lang="en-US" altLang="ja-JP" sz="1200" dirty="0"/>
          </a:p>
        </p:txBody>
      </p:sp>
    </p:spTree>
    <p:extLst>
      <p:ext uri="{BB962C8B-B14F-4D97-AF65-F5344CB8AC3E}">
        <p14:creationId xmlns:p14="http://schemas.microsoft.com/office/powerpoint/2010/main" val="23638795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Hints/Tips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39</a:t>
            </a:fld>
            <a:endParaRPr lang="de-DE" dirty="0"/>
          </a:p>
        </p:txBody>
      </p:sp>
      <p:sp>
        <p:nvSpPr>
          <p:cNvPr id="4" name="Content Placeholder 3"/>
          <p:cNvSpPr>
            <a:spLocks noGrp="1"/>
          </p:cNvSpPr>
          <p:nvPr>
            <p:ph idx="1"/>
          </p:nvPr>
        </p:nvSpPr>
        <p:spPr>
          <a:xfrm>
            <a:off x="1080000" y="1800000"/>
            <a:ext cx="5930400" cy="3887218"/>
          </a:xfrm>
        </p:spPr>
        <p:txBody>
          <a:bodyPr/>
          <a:lstStyle/>
          <a:p>
            <a:pPr>
              <a:tabLst>
                <a:tab pos="2343150" algn="l"/>
              </a:tabLst>
            </a:pPr>
            <a:r>
              <a:rPr lang="en-US" altLang="ja-JP" sz="1400" dirty="0"/>
              <a:t>Modify the </a:t>
            </a:r>
            <a:r>
              <a:rPr lang="en-US" altLang="ja-JP" sz="1400" dirty="0" smtClean="0"/>
              <a:t>Kernel</a:t>
            </a:r>
            <a:endParaRPr lang="en-US" dirty="0" smtClean="0"/>
          </a:p>
          <a:p>
            <a:pPr lvl="2">
              <a:tabLst>
                <a:tab pos="2343150" algn="l"/>
              </a:tabLst>
            </a:pPr>
            <a:r>
              <a:rPr lang="en-US" sz="1200" dirty="0" smtClean="0"/>
              <a:t>General </a:t>
            </a:r>
            <a:r>
              <a:rPr lang="en-US" sz="1200" dirty="0"/>
              <a:t>workflow</a:t>
            </a:r>
          </a:p>
          <a:p>
            <a:pPr lvl="3">
              <a:tabLst>
                <a:tab pos="2343150" algn="l"/>
              </a:tabLst>
            </a:pPr>
            <a:r>
              <a:rPr lang="en-US" sz="1200" dirty="0"/>
              <a:t>1-&gt;3: Reuse from BSP building</a:t>
            </a:r>
          </a:p>
          <a:p>
            <a:pPr lvl="3">
              <a:tabLst>
                <a:tab pos="2343150" algn="l"/>
              </a:tabLst>
            </a:pPr>
            <a:r>
              <a:rPr lang="en-US" sz="1200" dirty="0"/>
              <a:t>4. Make changes to the kernel source code if applicable in the Build Directory</a:t>
            </a:r>
          </a:p>
          <a:p>
            <a:pPr lvl="3">
              <a:tabLst>
                <a:tab pos="2343150" algn="l"/>
              </a:tabLst>
            </a:pPr>
            <a:r>
              <a:rPr lang="en-US" sz="1200" dirty="0"/>
              <a:t>5. Make kernel configuration changes if applicable using “</a:t>
            </a:r>
            <a:r>
              <a:rPr lang="en-US" sz="1200" dirty="0" err="1">
                <a:cs typeface="Courier New" panose="02070309020205020404" pitchFamily="49" charset="0"/>
              </a:rPr>
              <a:t>menuconfig</a:t>
            </a:r>
            <a:r>
              <a:rPr lang="en-US" sz="1200" dirty="0">
                <a:cs typeface="Courier New" panose="02070309020205020404" pitchFamily="49" charset="0"/>
              </a:rPr>
              <a:t>”</a:t>
            </a:r>
          </a:p>
          <a:p>
            <a:pPr lvl="3">
              <a:tabLst>
                <a:tab pos="2343150" algn="l"/>
              </a:tabLst>
            </a:pPr>
            <a:r>
              <a:rPr lang="en-US" sz="1200" dirty="0"/>
              <a:t>6. Rebuild the kernel image with your changes</a:t>
            </a:r>
          </a:p>
          <a:p>
            <a:pPr lvl="2">
              <a:tabLst>
                <a:tab pos="2343150" algn="l"/>
              </a:tabLst>
            </a:pPr>
            <a:r>
              <a:rPr lang="en-US" sz="1200" dirty="0"/>
              <a:t>Note</a:t>
            </a:r>
          </a:p>
          <a:p>
            <a:pPr lvl="3">
              <a:tabLst>
                <a:tab pos="2343150" algn="l"/>
              </a:tabLst>
            </a:pPr>
            <a:r>
              <a:rPr lang="en-US" sz="1200" dirty="0">
                <a:cs typeface="Courier New" panose="02070309020205020404" pitchFamily="49" charset="0"/>
              </a:rPr>
              <a:t>“</a:t>
            </a:r>
            <a:r>
              <a:rPr lang="en-US" sz="1200" dirty="0" err="1">
                <a:cs typeface="Courier New" panose="02070309020205020404" pitchFamily="49" charset="0"/>
              </a:rPr>
              <a:t>bitbake</a:t>
            </a:r>
            <a:r>
              <a:rPr lang="en-US" sz="1200" dirty="0">
                <a:cs typeface="Courier New" panose="02070309020205020404" pitchFamily="49" charset="0"/>
              </a:rPr>
              <a:t> -k &lt;</a:t>
            </a:r>
            <a:r>
              <a:rPr lang="en-US" sz="1200" dirty="0" err="1">
                <a:cs typeface="Courier New" panose="02070309020205020404" pitchFamily="49" charset="0"/>
              </a:rPr>
              <a:t>target_image</a:t>
            </a:r>
            <a:r>
              <a:rPr lang="en-US" sz="1200" dirty="0">
                <a:cs typeface="Courier New" panose="02070309020205020404" pitchFamily="49" charset="0"/>
              </a:rPr>
              <a:t>&gt;”</a:t>
            </a:r>
            <a:r>
              <a:rPr lang="en-US" sz="1200" dirty="0"/>
              <a:t>: applicable when </a:t>
            </a:r>
            <a:r>
              <a:rPr lang="en-US" sz="1200" dirty="0" err="1" smtClean="0"/>
              <a:t>Yocto</a:t>
            </a:r>
            <a:r>
              <a:rPr lang="en-US" sz="1200" dirty="0" smtClean="0"/>
              <a:t> configuration changes (not re-run task to save time)</a:t>
            </a:r>
            <a:endParaRPr lang="en-US" sz="1200" dirty="0"/>
          </a:p>
          <a:p>
            <a:pPr lvl="3">
              <a:tabLst>
                <a:tab pos="2343150" algn="l"/>
              </a:tabLst>
            </a:pPr>
            <a:r>
              <a:rPr lang="en-US" sz="1200" dirty="0">
                <a:cs typeface="Courier New" panose="02070309020205020404" pitchFamily="49" charset="0"/>
              </a:rPr>
              <a:t>“</a:t>
            </a:r>
            <a:r>
              <a:rPr lang="en-US" sz="1200" dirty="0" err="1">
                <a:cs typeface="Courier New" panose="02070309020205020404" pitchFamily="49" charset="0"/>
              </a:rPr>
              <a:t>bitbake</a:t>
            </a:r>
            <a:r>
              <a:rPr lang="en-US" sz="1200" dirty="0">
                <a:cs typeface="Courier New" panose="02070309020205020404" pitchFamily="49" charset="0"/>
              </a:rPr>
              <a:t> </a:t>
            </a:r>
            <a:r>
              <a:rPr lang="en-US" sz="1200" dirty="0" smtClean="0">
                <a:cs typeface="Courier New" panose="02070309020205020404" pitchFamily="49" charset="0"/>
              </a:rPr>
              <a:t>–C compile </a:t>
            </a:r>
            <a:r>
              <a:rPr lang="en-US" sz="1200" dirty="0">
                <a:cs typeface="Courier New" panose="02070309020205020404" pitchFamily="49" charset="0"/>
              </a:rPr>
              <a:t>&lt;</a:t>
            </a:r>
            <a:r>
              <a:rPr lang="en-US" sz="1200" dirty="0" err="1">
                <a:cs typeface="Courier New" panose="02070309020205020404" pitchFamily="49" charset="0"/>
              </a:rPr>
              <a:t>target_image</a:t>
            </a:r>
            <a:r>
              <a:rPr lang="en-US" sz="1200" dirty="0">
                <a:cs typeface="Courier New" panose="02070309020205020404" pitchFamily="49" charset="0"/>
              </a:rPr>
              <a:t>&gt;”</a:t>
            </a:r>
            <a:r>
              <a:rPr lang="en-US" sz="1200" dirty="0"/>
              <a:t>: applicable when Source </a:t>
            </a:r>
            <a:r>
              <a:rPr lang="en-US" sz="1200" dirty="0" smtClean="0"/>
              <a:t>changes</a:t>
            </a:r>
          </a:p>
          <a:p>
            <a:pPr lvl="3">
              <a:tabLst>
                <a:tab pos="2343150" algn="l"/>
              </a:tabLst>
            </a:pPr>
            <a:r>
              <a:rPr lang="en-US" sz="1200" dirty="0">
                <a:cs typeface="Courier New" panose="02070309020205020404" pitchFamily="49" charset="0"/>
              </a:rPr>
              <a:t>“</a:t>
            </a:r>
            <a:r>
              <a:rPr lang="en-US" sz="1200" dirty="0" err="1">
                <a:cs typeface="Courier New" panose="02070309020205020404" pitchFamily="49" charset="0"/>
              </a:rPr>
              <a:t>bitbake</a:t>
            </a:r>
            <a:r>
              <a:rPr lang="en-US" sz="1200" dirty="0">
                <a:cs typeface="Courier New" panose="02070309020205020404" pitchFamily="49" charset="0"/>
              </a:rPr>
              <a:t> </a:t>
            </a:r>
            <a:r>
              <a:rPr lang="en-US" sz="1200" dirty="0" smtClean="0">
                <a:cs typeface="Courier New" panose="02070309020205020404" pitchFamily="49" charset="0"/>
              </a:rPr>
              <a:t>–fc install </a:t>
            </a:r>
            <a:r>
              <a:rPr lang="en-US" sz="1200" dirty="0">
                <a:cs typeface="Courier New" panose="02070309020205020404" pitchFamily="49" charset="0"/>
              </a:rPr>
              <a:t>&lt;</a:t>
            </a:r>
            <a:r>
              <a:rPr lang="en-US" sz="1200" dirty="0" err="1">
                <a:cs typeface="Courier New" panose="02070309020205020404" pitchFamily="49" charset="0"/>
              </a:rPr>
              <a:t>target_image</a:t>
            </a:r>
            <a:r>
              <a:rPr lang="en-US" sz="1200" dirty="0">
                <a:cs typeface="Courier New" panose="02070309020205020404" pitchFamily="49" charset="0"/>
              </a:rPr>
              <a:t>&gt;”</a:t>
            </a:r>
            <a:r>
              <a:rPr lang="en-US" sz="1200" dirty="0"/>
              <a:t>: applicable when Source </a:t>
            </a:r>
            <a:r>
              <a:rPr lang="en-US" sz="1200" dirty="0" smtClean="0"/>
              <a:t>changes</a:t>
            </a:r>
            <a:endParaRPr lang="en-US" sz="1200" dirty="0"/>
          </a:p>
          <a:p>
            <a:endParaRPr lang="en-US" sz="1400" dirty="0"/>
          </a:p>
        </p:txBody>
      </p:sp>
      <p:pic>
        <p:nvPicPr>
          <p:cNvPr id="7" name="Picture 3" descr="C:\Users\minhtran\Desktop\tes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62800" y="2092037"/>
            <a:ext cx="4522625" cy="4101086"/>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8188388" y="4253417"/>
            <a:ext cx="1904144" cy="1372395"/>
          </a:xfrm>
          <a:prstGeom prst="rect">
            <a:avLst/>
          </a:prstGeom>
          <a:noFill/>
          <a:ln w="25400">
            <a:solidFill>
              <a:schemeClr val="accent3"/>
            </a:solidFill>
          </a:ln>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9" name="TextBox 1"/>
          <p:cNvSpPr txBox="1">
            <a:spLocks noChangeArrowheads="1"/>
          </p:cNvSpPr>
          <p:nvPr/>
        </p:nvSpPr>
        <p:spPr bwMode="auto">
          <a:xfrm>
            <a:off x="4359307"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a:t>
            </a:r>
            <a:r>
              <a:rPr lang="en-US" sz="1200" dirty="0" smtClean="0">
                <a:solidFill>
                  <a:schemeClr val="bg1">
                    <a:lumMod val="50000"/>
                  </a:schemeClr>
                </a:solidFill>
              </a:rPr>
              <a:t>www.yoctoproject.org/docs/1.8/dev-manual/dev-manual.html#modifying-the-kernel</a:t>
            </a:r>
            <a:endParaRPr lang="en-US" sz="1200" dirty="0">
              <a:solidFill>
                <a:schemeClr val="bg1">
                  <a:lumMod val="50000"/>
                </a:schemeClr>
              </a:solidFill>
            </a:endParaRPr>
          </a:p>
        </p:txBody>
      </p:sp>
    </p:spTree>
    <p:extLst>
      <p:ext uri="{BB962C8B-B14F-4D97-AF65-F5344CB8AC3E}">
        <p14:creationId xmlns:p14="http://schemas.microsoft.com/office/powerpoint/2010/main" val="23708148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cap="all" dirty="0" smtClean="0"/>
              <a:t>About</a:t>
            </a:r>
            <a:endParaRPr lang="en-US" dirty="0"/>
          </a:p>
        </p:txBody>
      </p:sp>
      <p:sp>
        <p:nvSpPr>
          <p:cNvPr id="4" name="Inhaltsplatzhalter 3"/>
          <p:cNvSpPr>
            <a:spLocks noGrp="1"/>
          </p:cNvSpPr>
          <p:nvPr>
            <p:ph idx="1"/>
          </p:nvPr>
        </p:nvSpPr>
        <p:spPr>
          <a:xfrm>
            <a:off x="1080000" y="1800000"/>
            <a:ext cx="9000000" cy="3754874"/>
          </a:xfrm>
        </p:spPr>
        <p:txBody>
          <a:bodyPr/>
          <a:lstStyle/>
          <a:p>
            <a:pPr marL="0">
              <a:lnSpc>
                <a:spcPct val="100000"/>
              </a:lnSpc>
              <a:spcBef>
                <a:spcPts val="1200"/>
              </a:spcBef>
              <a:spcAft>
                <a:spcPts val="0"/>
              </a:spcAft>
            </a:pPr>
            <a:r>
              <a:rPr lang="en-US" altLang="ja-JP" sz="1400" dirty="0" smtClean="0"/>
              <a:t>Training content will be separated to 2 parts: Basic information &amp; knowledge and Advance &amp; Deeper Technical knowledge</a:t>
            </a:r>
          </a:p>
          <a:p>
            <a:pPr marL="0" lvl="1">
              <a:lnSpc>
                <a:spcPct val="100000"/>
              </a:lnSpc>
              <a:spcBef>
                <a:spcPts val="1200"/>
              </a:spcBef>
              <a:spcAft>
                <a:spcPts val="0"/>
              </a:spcAft>
            </a:pPr>
            <a:r>
              <a:rPr lang="en-US" altLang="ja-JP" sz="1400" dirty="0"/>
              <a:t>Basic information &amp; knowledge</a:t>
            </a:r>
            <a:r>
              <a:rPr lang="en-US" altLang="ja-JP" sz="1400" dirty="0" smtClean="0"/>
              <a:t>: </a:t>
            </a:r>
            <a:r>
              <a:rPr lang="en-US" sz="1400" dirty="0"/>
              <a:t>Encapsulates the basic information needed in most 2 days </a:t>
            </a:r>
            <a:r>
              <a:rPr lang="en-US" sz="1400" dirty="0" smtClean="0"/>
              <a:t>training for FAE/AE.</a:t>
            </a:r>
            <a:endParaRPr lang="en-US" altLang="ja-JP" sz="1400" dirty="0" smtClean="0"/>
          </a:p>
          <a:p>
            <a:pPr marL="392113" lvl="2">
              <a:lnSpc>
                <a:spcPct val="100000"/>
              </a:lnSpc>
              <a:spcBef>
                <a:spcPts val="1200"/>
              </a:spcBef>
              <a:spcAft>
                <a:spcPts val="0"/>
              </a:spcAft>
            </a:pPr>
            <a:r>
              <a:rPr lang="en-US" altLang="ja-JP" sz="1200" dirty="0" smtClean="0"/>
              <a:t>Overall Information: </a:t>
            </a:r>
            <a:r>
              <a:rPr lang="en-US" sz="1200" dirty="0" smtClean="0"/>
              <a:t>Provides the most intuitive information about concepts and theory relate to RZG platform.</a:t>
            </a:r>
          </a:p>
          <a:p>
            <a:pPr marL="392113" lvl="2">
              <a:lnSpc>
                <a:spcPct val="100000"/>
              </a:lnSpc>
              <a:spcBef>
                <a:spcPts val="1200"/>
              </a:spcBef>
              <a:spcAft>
                <a:spcPts val="0"/>
              </a:spcAft>
            </a:pPr>
            <a:r>
              <a:rPr lang="en-US" altLang="ja-JP" sz="1200" dirty="0" smtClean="0"/>
              <a:t>Function: Provide the features, functionalities of the difference BSP &amp; demonstrations on RZG.</a:t>
            </a:r>
          </a:p>
          <a:p>
            <a:pPr marL="0" lvl="1">
              <a:lnSpc>
                <a:spcPct val="100000"/>
              </a:lnSpc>
              <a:spcBef>
                <a:spcPts val="1200"/>
              </a:spcBef>
              <a:spcAft>
                <a:spcPts val="0"/>
              </a:spcAft>
            </a:pPr>
            <a:r>
              <a:rPr lang="en-US" altLang="ja-JP" sz="1400" dirty="0"/>
              <a:t>Advance &amp; Deeper Technical knowledge</a:t>
            </a:r>
            <a:r>
              <a:rPr lang="en-US" altLang="ja-JP" sz="1400" dirty="0" smtClean="0"/>
              <a:t>: Additional </a:t>
            </a:r>
            <a:r>
              <a:rPr lang="en-US" altLang="ja-JP" sz="1400" dirty="0"/>
              <a:t>knowledge and information for </a:t>
            </a:r>
            <a:r>
              <a:rPr lang="en-US" altLang="ja-JP" sz="1400" dirty="0" smtClean="0"/>
              <a:t>Development/Technical Engineer</a:t>
            </a:r>
          </a:p>
          <a:p>
            <a:pPr marL="392113" lvl="2">
              <a:lnSpc>
                <a:spcPct val="100000"/>
              </a:lnSpc>
              <a:spcBef>
                <a:spcPts val="1200"/>
              </a:spcBef>
              <a:spcAft>
                <a:spcPts val="0"/>
              </a:spcAft>
            </a:pPr>
            <a:r>
              <a:rPr lang="en-US" altLang="ja-JP" sz="1200" dirty="0" smtClean="0"/>
              <a:t>Embedded Linux &amp; Development environment</a:t>
            </a:r>
          </a:p>
          <a:p>
            <a:pPr marL="392113" lvl="2">
              <a:lnSpc>
                <a:spcPct val="100000"/>
              </a:lnSpc>
              <a:spcBef>
                <a:spcPts val="1200"/>
              </a:spcBef>
              <a:spcAft>
                <a:spcPts val="0"/>
              </a:spcAft>
            </a:pPr>
            <a:r>
              <a:rPr lang="en-US" altLang="ja-JP" sz="1200" dirty="0" smtClean="0"/>
              <a:t>RZG BSP Features &amp; Development</a:t>
            </a:r>
          </a:p>
          <a:p>
            <a:pPr marL="392113" lvl="2">
              <a:lnSpc>
                <a:spcPct val="100000"/>
              </a:lnSpc>
              <a:spcBef>
                <a:spcPts val="1200"/>
              </a:spcBef>
              <a:spcAft>
                <a:spcPts val="0"/>
              </a:spcAft>
            </a:pPr>
            <a:r>
              <a:rPr lang="en-US" altLang="ja-JP" sz="1200" dirty="0" err="1" smtClean="0"/>
              <a:t>Yocto</a:t>
            </a:r>
            <a:r>
              <a:rPr lang="en-US" altLang="ja-JP" sz="1200" dirty="0" smtClean="0"/>
              <a:t> build System with RZG</a:t>
            </a:r>
          </a:p>
          <a:p>
            <a:pPr marL="392113" lvl="2">
              <a:lnSpc>
                <a:spcPct val="100000"/>
              </a:lnSpc>
              <a:spcBef>
                <a:spcPts val="1200"/>
              </a:spcBef>
              <a:spcAft>
                <a:spcPts val="0"/>
              </a:spcAft>
            </a:pPr>
            <a:r>
              <a:rPr lang="en-US" altLang="ja-JP" sz="1200" dirty="0"/>
              <a:t>RZ/G Graphics and Multimedia </a:t>
            </a:r>
            <a:r>
              <a:rPr lang="en-US" altLang="ja-JP" sz="1200" dirty="0" smtClean="0"/>
              <a:t>Package</a:t>
            </a:r>
            <a:endParaRPr lang="en-US" altLang="ja-JP" sz="1200" dirty="0"/>
          </a:p>
          <a:p>
            <a:pPr marL="392113" lvl="2">
              <a:lnSpc>
                <a:spcPct val="100000"/>
              </a:lnSpc>
              <a:spcBef>
                <a:spcPts val="1200"/>
              </a:spcBef>
              <a:spcAft>
                <a:spcPts val="0"/>
              </a:spcAft>
            </a:pPr>
            <a:r>
              <a:rPr lang="en-US" altLang="ja-JP" sz="1200" dirty="0" err="1" smtClean="0"/>
              <a:t>GStreamer</a:t>
            </a:r>
            <a:r>
              <a:rPr lang="en-US" altLang="ja-JP" sz="1200" dirty="0" smtClean="0"/>
              <a:t> &amp; </a:t>
            </a:r>
            <a:r>
              <a:rPr lang="en-US" altLang="ja-JP" sz="1200" dirty="0" err="1" smtClean="0"/>
              <a:t>Qt</a:t>
            </a:r>
            <a:r>
              <a:rPr lang="en-US" altLang="ja-JP" sz="1200" dirty="0" smtClean="0"/>
              <a:t> framework </a:t>
            </a:r>
            <a:r>
              <a:rPr lang="en-US" altLang="ja-JP" sz="1200" dirty="0" err="1" smtClean="0"/>
              <a:t>Architechture</a:t>
            </a: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4</a:t>
            </a:fld>
            <a:endParaRPr lang="de-DE" dirty="0"/>
          </a:p>
        </p:txBody>
      </p:sp>
    </p:spTree>
    <p:extLst>
      <p:ext uri="{BB962C8B-B14F-4D97-AF65-F5344CB8AC3E}">
        <p14:creationId xmlns:p14="http://schemas.microsoft.com/office/powerpoint/2010/main" val="40310957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Hints/Tips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40</a:t>
            </a:fld>
            <a:endParaRPr lang="de-DE" dirty="0"/>
          </a:p>
        </p:txBody>
      </p:sp>
      <p:sp>
        <p:nvSpPr>
          <p:cNvPr id="4" name="Content Placeholder 3"/>
          <p:cNvSpPr>
            <a:spLocks noGrp="1"/>
          </p:cNvSpPr>
          <p:nvPr>
            <p:ph idx="1"/>
          </p:nvPr>
        </p:nvSpPr>
        <p:spPr>
          <a:xfrm>
            <a:off x="1080000" y="1800000"/>
            <a:ext cx="9000000" cy="2852063"/>
          </a:xfrm>
        </p:spPr>
        <p:txBody>
          <a:bodyPr/>
          <a:lstStyle/>
          <a:p>
            <a:pPr>
              <a:lnSpc>
                <a:spcPct val="100000"/>
              </a:lnSpc>
              <a:spcAft>
                <a:spcPts val="1200"/>
              </a:spcAft>
            </a:pPr>
            <a:r>
              <a:rPr lang="en-US" altLang="ja-JP" sz="1400" dirty="0"/>
              <a:t>Modify the Kernel</a:t>
            </a:r>
          </a:p>
          <a:p>
            <a:pPr lvl="2">
              <a:lnSpc>
                <a:spcPct val="100000"/>
              </a:lnSpc>
              <a:tabLst>
                <a:tab pos="2343150" algn="l"/>
              </a:tabLst>
            </a:pPr>
            <a:r>
              <a:rPr lang="en-US" sz="1200" dirty="0" smtClean="0"/>
              <a:t>Example on GUI </a:t>
            </a:r>
            <a:r>
              <a:rPr lang="en-US" sz="1200" dirty="0"/>
              <a:t>(enable wireless USB and touch screen driver)</a:t>
            </a:r>
          </a:p>
          <a:p>
            <a:pPr lvl="3">
              <a:lnSpc>
                <a:spcPct val="100000"/>
              </a:lnSpc>
              <a:tabLst>
                <a:tab pos="2343150" algn="l"/>
              </a:tabLst>
            </a:pPr>
            <a:r>
              <a:rPr lang="en-US" sz="1200" dirty="0"/>
              <a:t>Open kernel </a:t>
            </a:r>
            <a:r>
              <a:rPr lang="en-US" sz="1200" dirty="0" err="1"/>
              <a:t>menuconfig</a:t>
            </a:r>
            <a:endParaRPr lang="en-US" sz="1200" dirty="0"/>
          </a:p>
          <a:p>
            <a:pPr lvl="3">
              <a:lnSpc>
                <a:spcPct val="100000"/>
              </a:lnSpc>
              <a:tabLst>
                <a:tab pos="2343150" algn="l"/>
              </a:tabLst>
            </a:pPr>
            <a:endParaRPr lang="en-US" sz="1200" dirty="0"/>
          </a:p>
          <a:p>
            <a:pPr lvl="3">
              <a:lnSpc>
                <a:spcPct val="100000"/>
              </a:lnSpc>
              <a:tabLst>
                <a:tab pos="2343150" algn="l"/>
              </a:tabLst>
            </a:pPr>
            <a:endParaRPr lang="en-US" sz="1200" dirty="0"/>
          </a:p>
          <a:p>
            <a:pPr marL="355600" lvl="3" indent="0">
              <a:lnSpc>
                <a:spcPct val="100000"/>
              </a:lnSpc>
              <a:buNone/>
              <a:tabLst>
                <a:tab pos="2343150" algn="l"/>
              </a:tabLst>
            </a:pPr>
            <a:endParaRPr lang="en-US" sz="1200" dirty="0"/>
          </a:p>
          <a:p>
            <a:pPr lvl="3">
              <a:lnSpc>
                <a:spcPct val="100000"/>
              </a:lnSpc>
              <a:tabLst>
                <a:tab pos="2343150" algn="l"/>
              </a:tabLst>
            </a:pPr>
            <a:r>
              <a:rPr lang="en-US" sz="1200" dirty="0"/>
              <a:t>Enable wireless USB adapter (with </a:t>
            </a:r>
            <a:r>
              <a:rPr lang="en-US" sz="1200" dirty="0" err="1"/>
              <a:t>Ralink</a:t>
            </a:r>
            <a:r>
              <a:rPr lang="en-US" sz="1200" dirty="0"/>
              <a:t> chipset) configuration</a:t>
            </a:r>
          </a:p>
          <a:p>
            <a:pPr lvl="3">
              <a:lnSpc>
                <a:spcPct val="100000"/>
              </a:lnSpc>
              <a:tabLst>
                <a:tab pos="2343150" algn="l"/>
              </a:tabLst>
            </a:pPr>
            <a:r>
              <a:rPr lang="en-US" sz="1200" dirty="0"/>
              <a:t>Enable general touch screen driver configuration</a:t>
            </a:r>
          </a:p>
          <a:p>
            <a:pPr lvl="3">
              <a:lnSpc>
                <a:spcPct val="100000"/>
              </a:lnSpc>
              <a:tabLst>
                <a:tab pos="2343150" algn="l"/>
              </a:tabLst>
            </a:pPr>
            <a:r>
              <a:rPr lang="en-US" sz="1200" dirty="0"/>
              <a:t>Save and exit the </a:t>
            </a:r>
            <a:r>
              <a:rPr lang="en-US" sz="1200" dirty="0" err="1"/>
              <a:t>menuconfig</a:t>
            </a:r>
            <a:r>
              <a:rPr lang="en-US" sz="1200" dirty="0"/>
              <a:t>.</a:t>
            </a:r>
          </a:p>
          <a:p>
            <a:pPr lvl="3">
              <a:lnSpc>
                <a:spcPct val="100000"/>
              </a:lnSpc>
              <a:tabLst>
                <a:tab pos="2343150" algn="l"/>
              </a:tabLst>
            </a:pPr>
            <a:r>
              <a:rPr lang="en-US" sz="1200" dirty="0"/>
              <a:t>Rebuild the kernel </a:t>
            </a:r>
            <a:r>
              <a:rPr lang="en-US" sz="1200" dirty="0" smtClean="0"/>
              <a:t>image</a:t>
            </a:r>
            <a:endParaRPr lang="en-US" sz="1200" dirty="0"/>
          </a:p>
        </p:txBody>
      </p:sp>
      <p:sp>
        <p:nvSpPr>
          <p:cNvPr id="5" name="Rectangle 4"/>
          <p:cNvSpPr>
            <a:spLocks/>
          </p:cNvSpPr>
          <p:nvPr/>
        </p:nvSpPr>
        <p:spPr>
          <a:xfrm>
            <a:off x="1628776" y="2769275"/>
            <a:ext cx="8429626" cy="707886"/>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anose="02070309020205020404" pitchFamily="49" charset="0"/>
                <a:cs typeface="Courier New" panose="02070309020205020404" pitchFamily="49" charset="0"/>
              </a:rPr>
              <a:t>$ cd $WORK/build/</a:t>
            </a:r>
            <a:r>
              <a:rPr lang="en-US" sz="1400" dirty="0" err="1" smtClean="0">
                <a:latin typeface="Courier New" panose="02070309020205020404" pitchFamily="49" charset="0"/>
                <a:cs typeface="Courier New" panose="02070309020205020404" pitchFamily="49" charset="0"/>
              </a:rPr>
              <a:t>tmp</a:t>
            </a:r>
            <a:r>
              <a:rPr lang="en-US" sz="1400" dirty="0" smtClean="0">
                <a:latin typeface="Courier New" panose="02070309020205020404" pitchFamily="49" charset="0"/>
                <a:cs typeface="Courier New" panose="02070309020205020404" pitchFamily="49" charset="0"/>
              </a:rPr>
              <a:t>/work/iwg20m-poky-linux-gnueabi/</a:t>
            </a:r>
            <a:r>
              <a:rPr lang="en-US" sz="1400" dirty="0" err="1" smtClean="0">
                <a:latin typeface="Courier New" panose="02070309020205020404" pitchFamily="49" charset="0"/>
                <a:cs typeface="Courier New" panose="02070309020205020404" pitchFamily="49" charset="0"/>
              </a:rPr>
              <a:t>linux-renesas</a:t>
            </a:r>
            <a:r>
              <a:rPr lang="en-US" sz="1400" dirty="0" smtClean="0">
                <a:latin typeface="Courier New" panose="02070309020205020404" pitchFamily="49" charset="0"/>
                <a:cs typeface="Courier New" panose="02070309020205020404" pitchFamily="49" charset="0"/>
              </a:rPr>
              <a:t>/3.10+git165e12ce2d7839e755debbec78dfa43b54345275-r0/</a:t>
            </a:r>
            <a:r>
              <a:rPr lang="en-US" sz="1400" dirty="0" err="1" smtClean="0">
                <a:latin typeface="Courier New" panose="02070309020205020404" pitchFamily="49" charset="0"/>
                <a:cs typeface="Courier New" panose="02070309020205020404" pitchFamily="49" charset="0"/>
              </a:rPr>
              <a:t>git</a:t>
            </a:r>
            <a:r>
              <a:rPr lang="en-US" sz="1400" dirty="0" smtClean="0">
                <a:latin typeface="Courier New" panose="02070309020205020404" pitchFamily="49" charset="0"/>
                <a:cs typeface="Courier New" panose="02070309020205020404" pitchFamily="49" charset="0"/>
              </a:rPr>
              <a:t>/</a:t>
            </a:r>
          </a:p>
          <a:p>
            <a:pPr>
              <a:lnSpc>
                <a:spcPts val="1600"/>
              </a:lnSpc>
            </a:pPr>
            <a:r>
              <a:rPr lang="en-US" sz="1400" dirty="0" smtClean="0">
                <a:latin typeface="Courier New" panose="02070309020205020404" pitchFamily="49" charset="0"/>
                <a:cs typeface="Courier New" panose="02070309020205020404" pitchFamily="49" charset="0"/>
              </a:rPr>
              <a:t>$ make ARCH=arm </a:t>
            </a:r>
            <a:r>
              <a:rPr lang="en-US" sz="1400" dirty="0" err="1" smtClean="0">
                <a:latin typeface="Courier New" panose="02070309020205020404" pitchFamily="49" charset="0"/>
                <a:cs typeface="Courier New" panose="02070309020205020404" pitchFamily="49" charset="0"/>
              </a:rPr>
              <a:t>menuconfig</a:t>
            </a:r>
            <a:endParaRPr lang="en-US" sz="1400" dirty="0" smtClean="0">
              <a:latin typeface="Courier New" panose="02070309020205020404" pitchFamily="49" charset="0"/>
              <a:cs typeface="Courier New" panose="02070309020205020404" pitchFamily="49" charset="0"/>
            </a:endParaRPr>
          </a:p>
        </p:txBody>
      </p:sp>
      <p:sp>
        <p:nvSpPr>
          <p:cNvPr id="6" name="Rectangle 5"/>
          <p:cNvSpPr>
            <a:spLocks/>
          </p:cNvSpPr>
          <p:nvPr/>
        </p:nvSpPr>
        <p:spPr>
          <a:xfrm>
            <a:off x="1628775" y="4772561"/>
            <a:ext cx="8429626" cy="1323439"/>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400" dirty="0" smtClean="0">
                <a:latin typeface="Courier New" panose="02070309020205020404" pitchFamily="49" charset="0"/>
                <a:cs typeface="Courier New" panose="02070309020205020404" pitchFamily="49" charset="0"/>
              </a:rPr>
              <a:t>$ cd $WORK/build/</a:t>
            </a:r>
            <a:r>
              <a:rPr lang="en-US" sz="1400" dirty="0" err="1" smtClean="0">
                <a:latin typeface="Courier New" panose="02070309020205020404" pitchFamily="49" charset="0"/>
                <a:cs typeface="Courier New" panose="02070309020205020404" pitchFamily="49" charset="0"/>
              </a:rPr>
              <a:t>tmp</a:t>
            </a:r>
            <a:r>
              <a:rPr lang="en-US" sz="1400" dirty="0" smtClean="0">
                <a:latin typeface="Courier New" panose="02070309020205020404" pitchFamily="49" charset="0"/>
                <a:cs typeface="Courier New" panose="02070309020205020404" pitchFamily="49" charset="0"/>
              </a:rPr>
              <a:t>/work/iwg20m-poky-linux-gnueabi/</a:t>
            </a:r>
            <a:r>
              <a:rPr lang="en-US" sz="1400" dirty="0" err="1" smtClean="0">
                <a:latin typeface="Courier New" panose="02070309020205020404" pitchFamily="49" charset="0"/>
                <a:cs typeface="Courier New" panose="02070309020205020404" pitchFamily="49" charset="0"/>
              </a:rPr>
              <a:t>linux-renesas</a:t>
            </a:r>
            <a:r>
              <a:rPr lang="en-US" sz="1400" dirty="0" smtClean="0">
                <a:latin typeface="Courier New" panose="02070309020205020404" pitchFamily="49" charset="0"/>
                <a:cs typeface="Courier New" panose="02070309020205020404" pitchFamily="49" charset="0"/>
              </a:rPr>
              <a:t>/3.10+git165e12ce2d7839e755debbec78dfa43b54345275-r0/temp</a:t>
            </a: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run.do_compile</a:t>
            </a:r>
            <a:endParaRPr lang="en-US" sz="1400" dirty="0" smtClean="0">
              <a:latin typeface="Courier New" panose="02070309020205020404" pitchFamily="49" charset="0"/>
              <a:cs typeface="Courier New" panose="02070309020205020404" pitchFamily="49" charset="0"/>
            </a:endParaRPr>
          </a:p>
          <a:p>
            <a:pPr>
              <a:lnSpc>
                <a:spcPts val="1600"/>
              </a:lnSpc>
            </a:pPr>
            <a:r>
              <a:rPr lang="en-US" sz="1400" dirty="0" smtClean="0">
                <a:latin typeface="Courier New" panose="02070309020205020404" pitchFamily="49" charset="0"/>
                <a:cs typeface="Courier New" panose="02070309020205020404" pitchFamily="49" charset="0"/>
              </a:rPr>
              <a:t>$ </a:t>
            </a:r>
            <a:r>
              <a:rPr lang="en-US" sz="1400" dirty="0" err="1" smtClean="0">
                <a:latin typeface="Courier New" panose="02070309020205020404" pitchFamily="49" charset="0"/>
                <a:cs typeface="Courier New" panose="02070309020205020404" pitchFamily="49" charset="0"/>
              </a:rPr>
              <a:t>cp</a:t>
            </a:r>
            <a:r>
              <a:rPr lang="en-US" sz="1400" dirty="0" smtClean="0">
                <a:latin typeface="Courier New" panose="02070309020205020404" pitchFamily="49" charset="0"/>
                <a:cs typeface="Courier New" panose="02070309020205020404" pitchFamily="49" charset="0"/>
              </a:rPr>
              <a:t> $</a:t>
            </a:r>
            <a:r>
              <a:rPr lang="en-US" sz="1400" dirty="0">
                <a:latin typeface="Courier New" panose="02070309020205020404" pitchFamily="49" charset="0"/>
                <a:cs typeface="Courier New" panose="02070309020205020404" pitchFamily="49" charset="0"/>
              </a:rPr>
              <a:t>WORK/build/</a:t>
            </a:r>
            <a:r>
              <a:rPr lang="en-US" sz="1400" dirty="0" err="1">
                <a:latin typeface="Courier New" panose="02070309020205020404" pitchFamily="49" charset="0"/>
                <a:cs typeface="Courier New" panose="02070309020205020404" pitchFamily="49" charset="0"/>
              </a:rPr>
              <a:t>tmp</a:t>
            </a:r>
            <a:r>
              <a:rPr lang="en-US" sz="1400" dirty="0">
                <a:latin typeface="Courier New" panose="02070309020205020404" pitchFamily="49" charset="0"/>
                <a:cs typeface="Courier New" panose="02070309020205020404" pitchFamily="49" charset="0"/>
              </a:rPr>
              <a:t>/work/iwg20m-poky-linux-gnueabi/</a:t>
            </a:r>
            <a:r>
              <a:rPr lang="en-US" sz="1400" dirty="0" err="1">
                <a:latin typeface="Courier New" panose="02070309020205020404" pitchFamily="49" charset="0"/>
                <a:cs typeface="Courier New" panose="02070309020205020404" pitchFamily="49" charset="0"/>
              </a:rPr>
              <a:t>linux-renesas</a:t>
            </a:r>
            <a:r>
              <a:rPr lang="en-US" sz="1400" dirty="0">
                <a:latin typeface="Courier New" panose="02070309020205020404" pitchFamily="49" charset="0"/>
                <a:cs typeface="Courier New" panose="02070309020205020404" pitchFamily="49" charset="0"/>
              </a:rPr>
              <a:t>/3.10+git165e12ce2d7839e755debbec78dfa43b54345275-r0/</a:t>
            </a:r>
            <a:r>
              <a:rPr lang="en-US" sz="1400" dirty="0" err="1">
                <a:latin typeface="Courier New" panose="02070309020205020404" pitchFamily="49" charset="0"/>
                <a:cs typeface="Courier New" panose="02070309020205020404" pitchFamily="49" charset="0"/>
              </a:rPr>
              <a:t>git</a:t>
            </a:r>
            <a:r>
              <a:rPr lang="en-US" sz="1400" dirty="0">
                <a:latin typeface="Courier New" panose="02070309020205020404" pitchFamily="49" charset="0"/>
                <a:cs typeface="Courier New" panose="02070309020205020404" pitchFamily="49" charset="0"/>
              </a:rPr>
              <a:t>/arch/arm/boot/</a:t>
            </a:r>
            <a:r>
              <a:rPr lang="en-US" sz="1400" dirty="0" err="1">
                <a:latin typeface="Courier New" panose="02070309020205020404" pitchFamily="49" charset="0"/>
                <a:cs typeface="Courier New" panose="02070309020205020404" pitchFamily="49" charset="0"/>
              </a:rPr>
              <a:t>uImage</a:t>
            </a:r>
            <a:r>
              <a:rPr lang="en-US" sz="1400" dirty="0">
                <a:latin typeface="Courier New" panose="02070309020205020404" pitchFamily="49" charset="0"/>
                <a:cs typeface="Courier New" panose="02070309020205020404" pitchFamily="49" charset="0"/>
              </a:rPr>
              <a:t> </a:t>
            </a:r>
            <a:r>
              <a:rPr lang="en-US" sz="1400" dirty="0" smtClean="0">
                <a:latin typeface="Courier New" panose="02070309020205020404" pitchFamily="49" charset="0"/>
                <a:cs typeface="Courier New" panose="02070309020205020404" pitchFamily="49" charset="0"/>
              </a:rPr>
              <a:t>$WORK/build/</a:t>
            </a:r>
            <a:r>
              <a:rPr lang="en-US" sz="1400" dirty="0" err="1" smtClean="0">
                <a:latin typeface="Courier New" panose="02070309020205020404" pitchFamily="49" charset="0"/>
                <a:cs typeface="Courier New" panose="02070309020205020404" pitchFamily="49" charset="0"/>
              </a:rPr>
              <a:t>tmp</a:t>
            </a:r>
            <a:r>
              <a:rPr lang="en-US" sz="1400" dirty="0" smtClean="0">
                <a:latin typeface="Courier New" panose="02070309020205020404" pitchFamily="49" charset="0"/>
                <a:cs typeface="Courier New" panose="02070309020205020404" pitchFamily="49" charset="0"/>
              </a:rPr>
              <a:t>/deploy/images/skrzg1m/</a:t>
            </a:r>
            <a:r>
              <a:rPr lang="en-US" sz="1400" dirty="0" err="1" smtClean="0">
                <a:latin typeface="Courier New" panose="02070309020205020404" pitchFamily="49" charset="0"/>
                <a:cs typeface="Courier New" panose="02070309020205020404" pitchFamily="49" charset="0"/>
              </a:rPr>
              <a:t>uImage</a:t>
            </a:r>
            <a:endParaRPr lang="en-US" sz="1400" dirty="0" smtClean="0">
              <a:latin typeface="Courier New" panose="02070309020205020404" pitchFamily="49" charset="0"/>
              <a:cs typeface="Courier New" panose="02070309020205020404" pitchFamily="49" charset="0"/>
            </a:endParaRPr>
          </a:p>
        </p:txBody>
      </p:sp>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None/>
              <a:defRPr/>
            </a:pPr>
            <a:r>
              <a:rPr lang="en-US" sz="1200" dirty="0" smtClean="0">
                <a:solidFill>
                  <a:schemeClr val="bg1">
                    <a:lumMod val="50000"/>
                  </a:schemeClr>
                </a:solidFill>
              </a:rPr>
              <a:t>http</a:t>
            </a:r>
            <a:r>
              <a:rPr lang="en-US" sz="1200" dirty="0">
                <a:solidFill>
                  <a:schemeClr val="bg1">
                    <a:lumMod val="50000"/>
                  </a:schemeClr>
                </a:solidFill>
              </a:rPr>
              <a:t>://www.yoctoproject.org/docs/1.8/dev-manual/dev-manual.html#modifying-the-kernel</a:t>
            </a:r>
          </a:p>
        </p:txBody>
      </p:sp>
    </p:spTree>
    <p:extLst>
      <p:ext uri="{BB962C8B-B14F-4D97-AF65-F5344CB8AC3E}">
        <p14:creationId xmlns:p14="http://schemas.microsoft.com/office/powerpoint/2010/main" val="10893310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err="1" smtClean="0"/>
              <a:t>Renesas</a:t>
            </a:r>
            <a:r>
              <a:rPr lang="en-US" dirty="0" smtClean="0"/>
              <a:t> BSP</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41</a:t>
            </a:fld>
            <a:endParaRPr lang="de-DE" dirty="0"/>
          </a:p>
        </p:txBody>
      </p:sp>
      <p:sp>
        <p:nvSpPr>
          <p:cNvPr id="5" name="Rounded Rectangle 4"/>
          <p:cNvSpPr/>
          <p:nvPr/>
        </p:nvSpPr>
        <p:spPr>
          <a:xfrm>
            <a:off x="2143844" y="2764160"/>
            <a:ext cx="904156"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common</a:t>
            </a:r>
          </a:p>
        </p:txBody>
      </p:sp>
      <p:sp>
        <p:nvSpPr>
          <p:cNvPr id="9" name="Rounded Rectangle 8"/>
          <p:cNvSpPr/>
          <p:nvPr/>
        </p:nvSpPr>
        <p:spPr>
          <a:xfrm>
            <a:off x="2143844" y="4645908"/>
            <a:ext cx="904155"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m</a:t>
            </a:r>
            <a:r>
              <a:rPr lang="en-US" sz="1200" dirty="0" smtClean="0"/>
              <a:t>eta-rzg1</a:t>
            </a:r>
          </a:p>
        </p:txBody>
      </p:sp>
      <p:sp>
        <p:nvSpPr>
          <p:cNvPr id="11" name="Rectangle 10"/>
          <p:cNvSpPr/>
          <p:nvPr/>
        </p:nvSpPr>
        <p:spPr>
          <a:xfrm>
            <a:off x="1066800" y="1804628"/>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smtClean="0"/>
              <a:t>meta-</a:t>
            </a:r>
            <a:r>
              <a:rPr lang="en-US" sz="1200" dirty="0" err="1" smtClean="0"/>
              <a:t>renesas</a:t>
            </a:r>
            <a:endParaRPr lang="en-US" sz="1200" dirty="0"/>
          </a:p>
        </p:txBody>
      </p:sp>
      <p:cxnSp>
        <p:nvCxnSpPr>
          <p:cNvPr id="12" name="Straight Connector 11"/>
          <p:cNvCxnSpPr/>
          <p:nvPr/>
        </p:nvCxnSpPr>
        <p:spPr>
          <a:xfrm>
            <a:off x="1641326" y="2164668"/>
            <a:ext cx="0" cy="265936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1"/>
          </p:cNvCxnSpPr>
          <p:nvPr/>
        </p:nvCxnSpPr>
        <p:spPr>
          <a:xfrm>
            <a:off x="1641326" y="2944180"/>
            <a:ext cx="5025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a:endCxn id="9" idx="1"/>
          </p:cNvCxnSpPr>
          <p:nvPr/>
        </p:nvCxnSpPr>
        <p:spPr>
          <a:xfrm>
            <a:off x="1641326" y="4825928"/>
            <a:ext cx="5025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0" name="Straight Arrow Connector 39"/>
          <p:cNvCxnSpPr/>
          <p:nvPr/>
        </p:nvCxnSpPr>
        <p:spPr>
          <a:xfrm>
            <a:off x="3566964" y="2944180"/>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41" name="Rectangle 40"/>
          <p:cNvSpPr/>
          <p:nvPr/>
        </p:nvSpPr>
        <p:spPr>
          <a:xfrm>
            <a:off x="4572000" y="2692152"/>
            <a:ext cx="3124200" cy="60960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common images &amp; packages which change rarely.</a:t>
            </a:r>
            <a:endParaRPr lang="en-US" sz="1200" dirty="0">
              <a:solidFill>
                <a:schemeClr val="tx1"/>
              </a:solidFill>
            </a:endParaRPr>
          </a:p>
        </p:txBody>
      </p:sp>
      <p:cxnSp>
        <p:nvCxnSpPr>
          <p:cNvPr id="50" name="Straight Arrow Connector 49"/>
          <p:cNvCxnSpPr/>
          <p:nvPr/>
        </p:nvCxnSpPr>
        <p:spPr>
          <a:xfrm>
            <a:off x="3566964" y="4824028"/>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4572000" y="4572000"/>
            <a:ext cx="3124200" cy="60960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all drivers support modules on RZG </a:t>
            </a:r>
            <a:r>
              <a:rPr lang="en-US" sz="1200" dirty="0" err="1" smtClean="0">
                <a:solidFill>
                  <a:schemeClr val="tx1"/>
                </a:solidFill>
              </a:rPr>
              <a:t>SoC</a:t>
            </a:r>
            <a:r>
              <a:rPr lang="en-US" sz="1200" dirty="0" smtClean="0">
                <a:solidFill>
                  <a:schemeClr val="tx1"/>
                </a:solidFill>
              </a:rPr>
              <a:t> &amp; packages which specified for RZG only</a:t>
            </a:r>
            <a:endParaRPr lang="en-US" sz="1200" dirty="0">
              <a:solidFill>
                <a:schemeClr val="tx1"/>
              </a:solidFill>
            </a:endParaRPr>
          </a:p>
        </p:txBody>
      </p:sp>
    </p:spTree>
    <p:extLst>
      <p:ext uri="{BB962C8B-B14F-4D97-AF65-F5344CB8AC3E}">
        <p14:creationId xmlns:p14="http://schemas.microsoft.com/office/powerpoint/2010/main" val="40499870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err="1" smtClean="0"/>
              <a:t>Renesas</a:t>
            </a:r>
            <a:r>
              <a:rPr lang="en-US" dirty="0" smtClean="0"/>
              <a:t> BSP</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42</a:t>
            </a:fld>
            <a:endParaRPr lang="de-DE" dirty="0"/>
          </a:p>
        </p:txBody>
      </p:sp>
      <p:sp>
        <p:nvSpPr>
          <p:cNvPr id="5" name="Rounded Rectangle 4"/>
          <p:cNvSpPr/>
          <p:nvPr/>
        </p:nvSpPr>
        <p:spPr>
          <a:xfrm>
            <a:off x="2143844" y="2504492"/>
            <a:ext cx="904156"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meta-rzg1</a:t>
            </a:r>
          </a:p>
        </p:txBody>
      </p:sp>
      <p:sp>
        <p:nvSpPr>
          <p:cNvPr id="11" name="Rectangle 10"/>
          <p:cNvSpPr/>
          <p:nvPr/>
        </p:nvSpPr>
        <p:spPr>
          <a:xfrm>
            <a:off x="1066800" y="1804628"/>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smtClean="0"/>
              <a:t>meta-</a:t>
            </a:r>
            <a:r>
              <a:rPr lang="en-US" sz="1200" dirty="0" err="1" smtClean="0"/>
              <a:t>renesas</a:t>
            </a:r>
            <a:endParaRPr lang="en-US" sz="1200" dirty="0"/>
          </a:p>
        </p:txBody>
      </p:sp>
      <p:cxnSp>
        <p:nvCxnSpPr>
          <p:cNvPr id="12" name="Straight Connector 11"/>
          <p:cNvCxnSpPr>
            <a:stCxn id="11" idx="2"/>
          </p:cNvCxnSpPr>
          <p:nvPr/>
        </p:nvCxnSpPr>
        <p:spPr>
          <a:xfrm>
            <a:off x="1678099" y="2164668"/>
            <a:ext cx="0" cy="519844"/>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1"/>
          </p:cNvCxnSpPr>
          <p:nvPr/>
        </p:nvCxnSpPr>
        <p:spPr>
          <a:xfrm>
            <a:off x="1678099" y="2684512"/>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3063240" y="302895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a:t>
            </a:r>
            <a:r>
              <a:rPr lang="en-US" sz="1200" dirty="0" err="1"/>
              <a:t>bsp</a:t>
            </a:r>
            <a:endParaRPr lang="en-US" sz="1200" dirty="0" smtClean="0"/>
          </a:p>
        </p:txBody>
      </p:sp>
      <p:sp>
        <p:nvSpPr>
          <p:cNvPr id="18" name="Rounded Rectangle 17"/>
          <p:cNvSpPr/>
          <p:nvPr/>
        </p:nvSpPr>
        <p:spPr>
          <a:xfrm>
            <a:off x="3063240" y="348806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recipes-core</a:t>
            </a:r>
            <a:endParaRPr lang="en-US" sz="1200" dirty="0" smtClean="0"/>
          </a:p>
        </p:txBody>
      </p:sp>
      <p:sp>
        <p:nvSpPr>
          <p:cNvPr id="19" name="Rounded Rectangle 18"/>
          <p:cNvSpPr/>
          <p:nvPr/>
        </p:nvSpPr>
        <p:spPr>
          <a:xfrm>
            <a:off x="3048000" y="397574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a:t>
            </a:r>
            <a:r>
              <a:rPr lang="en-US" sz="1200" dirty="0" err="1"/>
              <a:t>devtools</a:t>
            </a:r>
            <a:endParaRPr lang="en-US" sz="1200" dirty="0" smtClean="0"/>
          </a:p>
        </p:txBody>
      </p:sp>
      <p:sp>
        <p:nvSpPr>
          <p:cNvPr id="20" name="Rounded Rectangle 19"/>
          <p:cNvSpPr/>
          <p:nvPr/>
        </p:nvSpPr>
        <p:spPr>
          <a:xfrm>
            <a:off x="3040380" y="448818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recipes-extended</a:t>
            </a:r>
            <a:endParaRPr lang="en-US" sz="1200" dirty="0" smtClean="0"/>
          </a:p>
        </p:txBody>
      </p:sp>
      <p:sp>
        <p:nvSpPr>
          <p:cNvPr id="21" name="Rounded Rectangle 20"/>
          <p:cNvSpPr/>
          <p:nvPr/>
        </p:nvSpPr>
        <p:spPr>
          <a:xfrm>
            <a:off x="3048000" y="500849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recipes-graphics</a:t>
            </a:r>
            <a:endParaRPr lang="en-US" sz="1200" dirty="0" smtClean="0"/>
          </a:p>
        </p:txBody>
      </p:sp>
      <p:sp>
        <p:nvSpPr>
          <p:cNvPr id="22" name="Rounded Rectangle 21"/>
          <p:cNvSpPr/>
          <p:nvPr/>
        </p:nvSpPr>
        <p:spPr>
          <a:xfrm>
            <a:off x="3048000" y="5498905"/>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recipes-kernel</a:t>
            </a:r>
            <a:endParaRPr lang="en-US" sz="1200" dirty="0" smtClean="0"/>
          </a:p>
        </p:txBody>
      </p:sp>
      <p:cxnSp>
        <p:nvCxnSpPr>
          <p:cNvPr id="23" name="Straight Connector 22"/>
          <p:cNvCxnSpPr>
            <a:stCxn id="5" idx="2"/>
          </p:cNvCxnSpPr>
          <p:nvPr/>
        </p:nvCxnSpPr>
        <p:spPr>
          <a:xfrm flipH="1">
            <a:off x="2590800" y="2864532"/>
            <a:ext cx="5122" cy="3264808"/>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5" name="Straight Connector 24"/>
          <p:cNvCxnSpPr>
            <a:endCxn id="17" idx="1"/>
          </p:cNvCxnSpPr>
          <p:nvPr/>
        </p:nvCxnSpPr>
        <p:spPr>
          <a:xfrm>
            <a:off x="2595922" y="3170870"/>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a:endCxn id="18" idx="1"/>
          </p:cNvCxnSpPr>
          <p:nvPr/>
        </p:nvCxnSpPr>
        <p:spPr>
          <a:xfrm>
            <a:off x="2595922" y="3629980"/>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9" idx="1"/>
          </p:cNvCxnSpPr>
          <p:nvPr/>
        </p:nvCxnSpPr>
        <p:spPr>
          <a:xfrm>
            <a:off x="2590800" y="4117660"/>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3" name="Straight Connector 32"/>
          <p:cNvCxnSpPr/>
          <p:nvPr/>
        </p:nvCxnSpPr>
        <p:spPr>
          <a:xfrm>
            <a:off x="2588302" y="463010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6" name="Straight Connector 35"/>
          <p:cNvCxnSpPr>
            <a:endCxn id="21" idx="1"/>
          </p:cNvCxnSpPr>
          <p:nvPr/>
        </p:nvCxnSpPr>
        <p:spPr>
          <a:xfrm>
            <a:off x="2595922" y="515041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2" idx="1"/>
          </p:cNvCxnSpPr>
          <p:nvPr/>
        </p:nvCxnSpPr>
        <p:spPr>
          <a:xfrm>
            <a:off x="2595922" y="5640825"/>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87" name="Rounded Rectangle 86"/>
          <p:cNvSpPr/>
          <p:nvPr/>
        </p:nvSpPr>
        <p:spPr>
          <a:xfrm>
            <a:off x="3048000" y="598742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recipes-multimedia</a:t>
            </a:r>
            <a:endParaRPr lang="en-US" sz="1200" dirty="0" smtClean="0"/>
          </a:p>
        </p:txBody>
      </p:sp>
      <p:cxnSp>
        <p:nvCxnSpPr>
          <p:cNvPr id="100" name="Straight Connector 99"/>
          <p:cNvCxnSpPr>
            <a:endCxn id="87" idx="1"/>
          </p:cNvCxnSpPr>
          <p:nvPr/>
        </p:nvCxnSpPr>
        <p:spPr>
          <a:xfrm>
            <a:off x="2595922" y="612934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04" name="Straight Arrow Connector 103"/>
          <p:cNvCxnSpPr/>
          <p:nvPr/>
        </p:nvCxnSpPr>
        <p:spPr>
          <a:xfrm>
            <a:off x="4709964" y="3147628"/>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5" name="Rectangle 104"/>
          <p:cNvSpPr/>
          <p:nvPr/>
        </p:nvSpPr>
        <p:spPr>
          <a:xfrm>
            <a:off x="5558790" y="2936435"/>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u-boot &amp; </a:t>
            </a:r>
            <a:r>
              <a:rPr lang="en-US" sz="1200" dirty="0" err="1" smtClean="0">
                <a:solidFill>
                  <a:schemeClr val="tx1"/>
                </a:solidFill>
              </a:rPr>
              <a:t>rzg</a:t>
            </a:r>
            <a:r>
              <a:rPr lang="en-US" sz="1200" dirty="0" smtClean="0">
                <a:solidFill>
                  <a:schemeClr val="tx1"/>
                </a:solidFill>
              </a:rPr>
              <a:t> board configuration</a:t>
            </a:r>
            <a:endParaRPr lang="en-US" sz="1200" dirty="0">
              <a:solidFill>
                <a:schemeClr val="tx1"/>
              </a:solidFill>
            </a:endParaRPr>
          </a:p>
        </p:txBody>
      </p:sp>
      <p:cxnSp>
        <p:nvCxnSpPr>
          <p:cNvPr id="106" name="Straight Arrow Connector 105"/>
          <p:cNvCxnSpPr/>
          <p:nvPr/>
        </p:nvCxnSpPr>
        <p:spPr>
          <a:xfrm>
            <a:off x="4713774" y="363257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07" name="Rectangle 106"/>
          <p:cNvSpPr/>
          <p:nvPr/>
        </p:nvSpPr>
        <p:spPr>
          <a:xfrm>
            <a:off x="5562600" y="3421380"/>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base file &amp; utilities like </a:t>
            </a:r>
            <a:r>
              <a:rPr lang="en-US" sz="1200" dirty="0" err="1" smtClean="0">
                <a:solidFill>
                  <a:schemeClr val="tx1"/>
                </a:solidFill>
              </a:rPr>
              <a:t>libmemcpy</a:t>
            </a:r>
            <a:r>
              <a:rPr lang="en-US" sz="1200" dirty="0" smtClean="0">
                <a:solidFill>
                  <a:schemeClr val="tx1"/>
                </a:solidFill>
              </a:rPr>
              <a:t>, </a:t>
            </a:r>
            <a:r>
              <a:rPr lang="en-US" sz="1200" dirty="0" err="1" smtClean="0">
                <a:solidFill>
                  <a:schemeClr val="tx1"/>
                </a:solidFill>
              </a:rPr>
              <a:t>ncurse</a:t>
            </a:r>
            <a:r>
              <a:rPr lang="en-US" sz="1200" dirty="0" smtClean="0">
                <a:solidFill>
                  <a:schemeClr val="tx1"/>
                </a:solidFill>
              </a:rPr>
              <a:t>, </a:t>
            </a:r>
            <a:r>
              <a:rPr lang="en-US" sz="1200" dirty="0" err="1" smtClean="0">
                <a:solidFill>
                  <a:schemeClr val="tx1"/>
                </a:solidFill>
              </a:rPr>
              <a:t>udev</a:t>
            </a:r>
            <a:endParaRPr lang="en-US" sz="1200" dirty="0">
              <a:solidFill>
                <a:schemeClr val="tx1"/>
              </a:solidFill>
            </a:endParaRPr>
          </a:p>
        </p:txBody>
      </p:sp>
      <p:cxnSp>
        <p:nvCxnSpPr>
          <p:cNvPr id="112" name="Straight Arrow Connector 111"/>
          <p:cNvCxnSpPr/>
          <p:nvPr/>
        </p:nvCxnSpPr>
        <p:spPr>
          <a:xfrm>
            <a:off x="4709160" y="412572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3" name="Rectangle 112"/>
          <p:cNvSpPr/>
          <p:nvPr/>
        </p:nvSpPr>
        <p:spPr>
          <a:xfrm>
            <a:off x="5557986" y="3914530"/>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develop tools (</a:t>
            </a:r>
            <a:r>
              <a:rPr lang="en-US" sz="1200" dirty="0" err="1" smtClean="0">
                <a:solidFill>
                  <a:schemeClr val="tx1"/>
                </a:solidFill>
              </a:rPr>
              <a:t>gdb</a:t>
            </a:r>
            <a:r>
              <a:rPr lang="en-US" sz="1200" dirty="0" smtClean="0">
                <a:solidFill>
                  <a:schemeClr val="tx1"/>
                </a:solidFill>
              </a:rPr>
              <a:t>)</a:t>
            </a:r>
            <a:endParaRPr lang="en-US" sz="1200" dirty="0">
              <a:solidFill>
                <a:schemeClr val="tx1"/>
              </a:solidFill>
            </a:endParaRPr>
          </a:p>
        </p:txBody>
      </p:sp>
      <p:cxnSp>
        <p:nvCxnSpPr>
          <p:cNvPr id="114" name="Straight Arrow Connector 113"/>
          <p:cNvCxnSpPr/>
          <p:nvPr/>
        </p:nvCxnSpPr>
        <p:spPr>
          <a:xfrm>
            <a:off x="4705350" y="4633528"/>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5" name="Rectangle 114"/>
          <p:cNvSpPr/>
          <p:nvPr/>
        </p:nvSpPr>
        <p:spPr>
          <a:xfrm>
            <a:off x="5554176" y="4422335"/>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extended utilities</a:t>
            </a:r>
            <a:endParaRPr lang="en-US" sz="1200" dirty="0">
              <a:solidFill>
                <a:schemeClr val="tx1"/>
              </a:solidFill>
            </a:endParaRPr>
          </a:p>
        </p:txBody>
      </p:sp>
      <p:cxnSp>
        <p:nvCxnSpPr>
          <p:cNvPr id="116" name="Straight Arrow Connector 115"/>
          <p:cNvCxnSpPr/>
          <p:nvPr/>
        </p:nvCxnSpPr>
        <p:spPr>
          <a:xfrm>
            <a:off x="4709160" y="514133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7" name="Rectangle 116"/>
          <p:cNvSpPr/>
          <p:nvPr/>
        </p:nvSpPr>
        <p:spPr>
          <a:xfrm>
            <a:off x="5557986" y="4930140"/>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a:t>
            </a:r>
            <a:r>
              <a:rPr lang="en-US" sz="1200" dirty="0" err="1" smtClean="0">
                <a:solidFill>
                  <a:schemeClr val="tx1"/>
                </a:solidFill>
              </a:rPr>
              <a:t>gles</a:t>
            </a:r>
            <a:r>
              <a:rPr lang="en-US" sz="1200" dirty="0" smtClean="0">
                <a:solidFill>
                  <a:schemeClr val="tx1"/>
                </a:solidFill>
              </a:rPr>
              <a:t>, image, mesa, </a:t>
            </a:r>
            <a:r>
              <a:rPr lang="en-US" sz="1200" dirty="0" err="1" smtClean="0">
                <a:solidFill>
                  <a:schemeClr val="tx1"/>
                </a:solidFill>
              </a:rPr>
              <a:t>qt</a:t>
            </a:r>
            <a:r>
              <a:rPr lang="en-US" sz="1200" dirty="0" smtClean="0">
                <a:solidFill>
                  <a:schemeClr val="tx1"/>
                </a:solidFill>
              </a:rPr>
              <a:t>, </a:t>
            </a:r>
            <a:r>
              <a:rPr lang="en-US" sz="1200" dirty="0" err="1" smtClean="0">
                <a:solidFill>
                  <a:schemeClr val="tx1"/>
                </a:solidFill>
              </a:rPr>
              <a:t>wayland</a:t>
            </a:r>
            <a:r>
              <a:rPr lang="en-US" sz="1200" dirty="0" smtClean="0">
                <a:solidFill>
                  <a:schemeClr val="tx1"/>
                </a:solidFill>
              </a:rPr>
              <a:t>, configurations relate to graphics.</a:t>
            </a:r>
            <a:endParaRPr lang="en-US" sz="1200" dirty="0">
              <a:solidFill>
                <a:schemeClr val="tx1"/>
              </a:solidFill>
            </a:endParaRPr>
          </a:p>
        </p:txBody>
      </p:sp>
      <p:cxnSp>
        <p:nvCxnSpPr>
          <p:cNvPr id="118" name="Straight Arrow Connector 117"/>
          <p:cNvCxnSpPr/>
          <p:nvPr/>
        </p:nvCxnSpPr>
        <p:spPr>
          <a:xfrm>
            <a:off x="4712970" y="563663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9" name="Rectangle 118"/>
          <p:cNvSpPr/>
          <p:nvPr/>
        </p:nvSpPr>
        <p:spPr>
          <a:xfrm>
            <a:off x="5561796" y="5425440"/>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all drivers support module on RZG </a:t>
            </a:r>
            <a:r>
              <a:rPr lang="en-US" sz="1200" dirty="0" err="1" smtClean="0">
                <a:solidFill>
                  <a:schemeClr val="tx1"/>
                </a:solidFill>
              </a:rPr>
              <a:t>SoC</a:t>
            </a:r>
            <a:r>
              <a:rPr lang="en-US" sz="1200" dirty="0" smtClean="0">
                <a:solidFill>
                  <a:schemeClr val="tx1"/>
                </a:solidFill>
              </a:rPr>
              <a:t> </a:t>
            </a:r>
            <a:r>
              <a:rPr lang="en-US" sz="1200" dirty="0" smtClean="0">
                <a:solidFill>
                  <a:srgbClr val="FF0000"/>
                </a:solidFill>
              </a:rPr>
              <a:t>(</a:t>
            </a:r>
            <a:r>
              <a:rPr lang="en-US" sz="1200" dirty="0" err="1" smtClean="0">
                <a:solidFill>
                  <a:srgbClr val="FF0000"/>
                </a:solidFill>
              </a:rPr>
              <a:t>Renesas</a:t>
            </a:r>
            <a:r>
              <a:rPr lang="en-US" sz="1200" dirty="0" smtClean="0">
                <a:solidFill>
                  <a:srgbClr val="FF0000"/>
                </a:solidFill>
              </a:rPr>
              <a:t> BSP)</a:t>
            </a:r>
            <a:endParaRPr lang="en-US" sz="1200" dirty="0">
              <a:solidFill>
                <a:srgbClr val="FF0000"/>
              </a:solidFill>
            </a:endParaRPr>
          </a:p>
        </p:txBody>
      </p:sp>
      <p:cxnSp>
        <p:nvCxnSpPr>
          <p:cNvPr id="120" name="Straight Arrow Connector 119"/>
          <p:cNvCxnSpPr/>
          <p:nvPr/>
        </p:nvCxnSpPr>
        <p:spPr>
          <a:xfrm>
            <a:off x="4716780" y="6127048"/>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21" name="Rectangle 120"/>
          <p:cNvSpPr/>
          <p:nvPr/>
        </p:nvSpPr>
        <p:spPr>
          <a:xfrm>
            <a:off x="5565606" y="5915855"/>
            <a:ext cx="4039404" cy="4163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Recipes for user interface library </a:t>
            </a:r>
            <a:r>
              <a:rPr lang="en-US" sz="1200" dirty="0" smtClean="0">
                <a:solidFill>
                  <a:schemeClr val="tx1"/>
                </a:solidFill>
              </a:rPr>
              <a:t>support call function of HW driver, patch files for </a:t>
            </a:r>
            <a:r>
              <a:rPr lang="en-US" sz="1200" dirty="0" err="1" smtClean="0">
                <a:solidFill>
                  <a:schemeClr val="tx1"/>
                </a:solidFill>
              </a:rPr>
              <a:t>gstreamer</a:t>
            </a:r>
            <a:r>
              <a:rPr lang="en-US" sz="1200" dirty="0" smtClean="0">
                <a:solidFill>
                  <a:schemeClr val="tx1"/>
                </a:solidFill>
              </a:rPr>
              <a:t> plugins.</a:t>
            </a:r>
            <a:endParaRPr lang="en-US" sz="1200" dirty="0">
              <a:solidFill>
                <a:schemeClr val="tx1"/>
              </a:solidFill>
            </a:endParaRPr>
          </a:p>
        </p:txBody>
      </p:sp>
    </p:spTree>
    <p:extLst>
      <p:ext uri="{BB962C8B-B14F-4D97-AF65-F5344CB8AC3E}">
        <p14:creationId xmlns:p14="http://schemas.microsoft.com/office/powerpoint/2010/main" val="35926778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err="1" smtClean="0"/>
              <a:t>Renesas</a:t>
            </a:r>
            <a:r>
              <a:rPr lang="en-US" dirty="0" smtClean="0"/>
              <a:t> BSP</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43</a:t>
            </a:fld>
            <a:endParaRPr lang="de-DE" dirty="0"/>
          </a:p>
        </p:txBody>
      </p:sp>
      <p:sp>
        <p:nvSpPr>
          <p:cNvPr id="5" name="Rounded Rectangle 4"/>
          <p:cNvSpPr/>
          <p:nvPr/>
        </p:nvSpPr>
        <p:spPr>
          <a:xfrm>
            <a:off x="2143844" y="2009775"/>
            <a:ext cx="904156"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meta-rzg1</a:t>
            </a:r>
          </a:p>
        </p:txBody>
      </p:sp>
      <p:sp>
        <p:nvSpPr>
          <p:cNvPr id="11" name="Rectangle 10"/>
          <p:cNvSpPr/>
          <p:nvPr/>
        </p:nvSpPr>
        <p:spPr>
          <a:xfrm>
            <a:off x="1066800" y="1600200"/>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renesas</a:t>
            </a:r>
            <a:endParaRPr lang="en-US" sz="1200" dirty="0"/>
          </a:p>
        </p:txBody>
      </p:sp>
      <p:cxnSp>
        <p:nvCxnSpPr>
          <p:cNvPr id="12" name="Straight Connector 11"/>
          <p:cNvCxnSpPr>
            <a:stCxn id="11" idx="2"/>
          </p:cNvCxnSpPr>
          <p:nvPr/>
        </p:nvCxnSpPr>
        <p:spPr>
          <a:xfrm>
            <a:off x="1678099" y="1960240"/>
            <a:ext cx="0" cy="229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1"/>
          </p:cNvCxnSpPr>
          <p:nvPr/>
        </p:nvCxnSpPr>
        <p:spPr>
          <a:xfrm>
            <a:off x="1678099" y="2189795"/>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048000" y="2390775"/>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recipes-kernel</a:t>
            </a:r>
            <a:endParaRPr lang="en-US" sz="1200" dirty="0" smtClean="0"/>
          </a:p>
        </p:txBody>
      </p:sp>
      <p:cxnSp>
        <p:nvCxnSpPr>
          <p:cNvPr id="23" name="Straight Connector 22"/>
          <p:cNvCxnSpPr>
            <a:stCxn id="5" idx="2"/>
          </p:cNvCxnSpPr>
          <p:nvPr/>
        </p:nvCxnSpPr>
        <p:spPr>
          <a:xfrm>
            <a:off x="2595922" y="2369815"/>
            <a:ext cx="0" cy="16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2" idx="1"/>
          </p:cNvCxnSpPr>
          <p:nvPr/>
        </p:nvCxnSpPr>
        <p:spPr>
          <a:xfrm>
            <a:off x="2595922" y="2532695"/>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4275413" y="356426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gles</a:t>
            </a:r>
            <a:r>
              <a:rPr lang="en-US" sz="1200" dirty="0"/>
              <a:t>-module</a:t>
            </a:r>
            <a:endParaRPr lang="en-US" sz="1200" dirty="0" smtClean="0"/>
          </a:p>
        </p:txBody>
      </p:sp>
      <p:sp>
        <p:nvSpPr>
          <p:cNvPr id="42" name="Rounded Rectangle 41"/>
          <p:cNvSpPr/>
          <p:nvPr/>
        </p:nvSpPr>
        <p:spPr>
          <a:xfrm>
            <a:off x="4260173" y="406444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fdpm</a:t>
            </a:r>
            <a:r>
              <a:rPr lang="en-US" sz="1200" dirty="0"/>
              <a:t>-module</a:t>
            </a:r>
            <a:endParaRPr lang="en-US" sz="1200" dirty="0" smtClean="0"/>
          </a:p>
        </p:txBody>
      </p:sp>
      <p:sp>
        <p:nvSpPr>
          <p:cNvPr id="43" name="Rounded Rectangle 42"/>
          <p:cNvSpPr/>
          <p:nvPr/>
        </p:nvSpPr>
        <p:spPr>
          <a:xfrm>
            <a:off x="4252553" y="457391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mmngr</a:t>
            </a:r>
            <a:r>
              <a:rPr lang="en-US" sz="1200" dirty="0"/>
              <a:t>-module</a:t>
            </a:r>
            <a:endParaRPr lang="en-US" sz="1200" dirty="0" smtClean="0"/>
          </a:p>
        </p:txBody>
      </p:sp>
      <p:sp>
        <p:nvSpPr>
          <p:cNvPr id="44" name="Rounded Rectangle 43"/>
          <p:cNvSpPr/>
          <p:nvPr/>
        </p:nvSpPr>
        <p:spPr>
          <a:xfrm>
            <a:off x="4260173" y="503135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s3ctl-module</a:t>
            </a:r>
            <a:endParaRPr lang="en-US" sz="1200" dirty="0" smtClean="0"/>
          </a:p>
        </p:txBody>
      </p:sp>
      <p:sp>
        <p:nvSpPr>
          <p:cNvPr id="45" name="Rounded Rectangle 44"/>
          <p:cNvSpPr/>
          <p:nvPr/>
        </p:nvSpPr>
        <p:spPr>
          <a:xfrm>
            <a:off x="4260173" y="5498905"/>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uvcs</a:t>
            </a:r>
            <a:r>
              <a:rPr lang="en-US" sz="1200" dirty="0"/>
              <a:t>-module</a:t>
            </a:r>
            <a:endParaRPr lang="en-US" sz="1200" dirty="0" smtClean="0"/>
          </a:p>
        </p:txBody>
      </p:sp>
      <p:cxnSp>
        <p:nvCxnSpPr>
          <p:cNvPr id="46" name="Straight Connector 45"/>
          <p:cNvCxnSpPr>
            <a:stCxn id="22" idx="2"/>
          </p:cNvCxnSpPr>
          <p:nvPr/>
        </p:nvCxnSpPr>
        <p:spPr>
          <a:xfrm>
            <a:off x="3802380" y="2674615"/>
            <a:ext cx="7620" cy="345472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1" idx="1"/>
          </p:cNvCxnSpPr>
          <p:nvPr/>
        </p:nvCxnSpPr>
        <p:spPr>
          <a:xfrm>
            <a:off x="3808095" y="3706181"/>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42" idx="1"/>
          </p:cNvCxnSpPr>
          <p:nvPr/>
        </p:nvCxnSpPr>
        <p:spPr>
          <a:xfrm>
            <a:off x="3802973" y="4206366"/>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800475" y="473488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4" idx="1"/>
          </p:cNvCxnSpPr>
          <p:nvPr/>
        </p:nvCxnSpPr>
        <p:spPr>
          <a:xfrm>
            <a:off x="3808095" y="517327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2" name="Straight Connector 51"/>
          <p:cNvCxnSpPr>
            <a:endCxn id="45" idx="1"/>
          </p:cNvCxnSpPr>
          <p:nvPr/>
        </p:nvCxnSpPr>
        <p:spPr>
          <a:xfrm>
            <a:off x="3808095" y="5640825"/>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53" name="Rounded Rectangle 52"/>
          <p:cNvSpPr/>
          <p:nvPr/>
        </p:nvSpPr>
        <p:spPr>
          <a:xfrm>
            <a:off x="4260173" y="598742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vspm</a:t>
            </a:r>
            <a:r>
              <a:rPr lang="en-US" sz="1200" dirty="0"/>
              <a:t>-module</a:t>
            </a:r>
            <a:endParaRPr lang="en-US" sz="1200" dirty="0" smtClean="0"/>
          </a:p>
        </p:txBody>
      </p:sp>
      <p:cxnSp>
        <p:nvCxnSpPr>
          <p:cNvPr id="54" name="Straight Connector 53"/>
          <p:cNvCxnSpPr>
            <a:endCxn id="53" idx="1"/>
          </p:cNvCxnSpPr>
          <p:nvPr/>
        </p:nvCxnSpPr>
        <p:spPr>
          <a:xfrm>
            <a:off x="3808095" y="612934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277318" y="312420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linux</a:t>
            </a:r>
            <a:endParaRPr lang="en-US" sz="1200" dirty="0" smtClean="0"/>
          </a:p>
        </p:txBody>
      </p:sp>
      <p:cxnSp>
        <p:nvCxnSpPr>
          <p:cNvPr id="70" name="Straight Connector 69"/>
          <p:cNvCxnSpPr>
            <a:endCxn id="69" idx="1"/>
          </p:cNvCxnSpPr>
          <p:nvPr/>
        </p:nvCxnSpPr>
        <p:spPr>
          <a:xfrm>
            <a:off x="3810000" y="3266126"/>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75" name="Straight Arrow Connector 74"/>
          <p:cNvCxnSpPr/>
          <p:nvPr/>
        </p:nvCxnSpPr>
        <p:spPr>
          <a:xfrm>
            <a:off x="5852964" y="3266814"/>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701790" y="3017520"/>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&amp; </a:t>
            </a:r>
            <a:r>
              <a:rPr lang="en-US" sz="1200" dirty="0" err="1" smtClean="0">
                <a:solidFill>
                  <a:schemeClr val="tx1"/>
                </a:solidFill>
              </a:rPr>
              <a:t>config</a:t>
            </a:r>
            <a:r>
              <a:rPr lang="en-US" sz="1200" dirty="0" smtClean="0">
                <a:solidFill>
                  <a:schemeClr val="tx1"/>
                </a:solidFill>
              </a:rPr>
              <a:t> for </a:t>
            </a:r>
            <a:r>
              <a:rPr lang="en-US" sz="1200" dirty="0" err="1" smtClean="0">
                <a:solidFill>
                  <a:schemeClr val="tx1"/>
                </a:solidFill>
              </a:rPr>
              <a:t>linux</a:t>
            </a:r>
            <a:r>
              <a:rPr lang="en-US" sz="1200" dirty="0" smtClean="0">
                <a:solidFill>
                  <a:schemeClr val="tx1"/>
                </a:solidFill>
              </a:rPr>
              <a:t> kernel &amp; device tree</a:t>
            </a:r>
            <a:endParaRPr lang="en-US" sz="1200" dirty="0">
              <a:solidFill>
                <a:schemeClr val="tx1"/>
              </a:solidFill>
            </a:endParaRPr>
          </a:p>
        </p:txBody>
      </p:sp>
      <p:cxnSp>
        <p:nvCxnSpPr>
          <p:cNvPr id="79" name="Straight Arrow Connector 78"/>
          <p:cNvCxnSpPr/>
          <p:nvPr/>
        </p:nvCxnSpPr>
        <p:spPr>
          <a:xfrm>
            <a:off x="5852160" y="3706869"/>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0" name="Rectangle 79"/>
          <p:cNvSpPr/>
          <p:nvPr/>
        </p:nvSpPr>
        <p:spPr>
          <a:xfrm>
            <a:off x="6700986" y="3505200"/>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OpenGL ES</a:t>
            </a:r>
            <a:endParaRPr lang="en-US" sz="1200" dirty="0">
              <a:solidFill>
                <a:schemeClr val="tx1"/>
              </a:solidFill>
            </a:endParaRPr>
          </a:p>
        </p:txBody>
      </p:sp>
      <p:cxnSp>
        <p:nvCxnSpPr>
          <p:cNvPr id="81" name="Straight Arrow Connector 80"/>
          <p:cNvCxnSpPr/>
          <p:nvPr/>
        </p:nvCxnSpPr>
        <p:spPr>
          <a:xfrm>
            <a:off x="5848350" y="4219314"/>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2" name="Rectangle 81"/>
          <p:cNvSpPr/>
          <p:nvPr/>
        </p:nvSpPr>
        <p:spPr>
          <a:xfrm>
            <a:off x="6697176" y="4008120"/>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FDPM module driver</a:t>
            </a:r>
            <a:endParaRPr lang="en-US" sz="1200" dirty="0">
              <a:solidFill>
                <a:schemeClr val="tx1"/>
              </a:solidFill>
            </a:endParaRPr>
          </a:p>
        </p:txBody>
      </p:sp>
      <p:cxnSp>
        <p:nvCxnSpPr>
          <p:cNvPr id="83" name="Straight Arrow Connector 82"/>
          <p:cNvCxnSpPr/>
          <p:nvPr/>
        </p:nvCxnSpPr>
        <p:spPr>
          <a:xfrm>
            <a:off x="5852160" y="4706994"/>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4" name="Rectangle 83"/>
          <p:cNvSpPr/>
          <p:nvPr/>
        </p:nvSpPr>
        <p:spPr>
          <a:xfrm>
            <a:off x="6700986" y="4495800"/>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Recipes for </a:t>
            </a:r>
            <a:r>
              <a:rPr lang="en-US" sz="1200" dirty="0" smtClean="0">
                <a:solidFill>
                  <a:schemeClr val="tx1"/>
                </a:solidFill>
              </a:rPr>
              <a:t>MMNGR </a:t>
            </a:r>
            <a:r>
              <a:rPr lang="en-US" sz="1200" dirty="0">
                <a:solidFill>
                  <a:schemeClr val="tx1"/>
                </a:solidFill>
              </a:rPr>
              <a:t>module </a:t>
            </a:r>
            <a:r>
              <a:rPr lang="en-US" sz="1200" dirty="0" smtClean="0">
                <a:solidFill>
                  <a:schemeClr val="tx1"/>
                </a:solidFill>
              </a:rPr>
              <a:t>driver (Mange memory)</a:t>
            </a:r>
            <a:endParaRPr lang="en-US" sz="1200" dirty="0">
              <a:solidFill>
                <a:schemeClr val="tx1"/>
              </a:solidFill>
            </a:endParaRPr>
          </a:p>
        </p:txBody>
      </p:sp>
      <p:cxnSp>
        <p:nvCxnSpPr>
          <p:cNvPr id="85" name="Straight Arrow Connector 84"/>
          <p:cNvCxnSpPr/>
          <p:nvPr/>
        </p:nvCxnSpPr>
        <p:spPr>
          <a:xfrm>
            <a:off x="5855970" y="516419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6" name="Rectangle 85"/>
          <p:cNvSpPr/>
          <p:nvPr/>
        </p:nvSpPr>
        <p:spPr>
          <a:xfrm>
            <a:off x="6704796" y="4952999"/>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Recipes for </a:t>
            </a:r>
            <a:r>
              <a:rPr lang="en-US" sz="1200" dirty="0" smtClean="0">
                <a:solidFill>
                  <a:schemeClr val="tx1"/>
                </a:solidFill>
              </a:rPr>
              <a:t>SC3CTL module </a:t>
            </a:r>
            <a:r>
              <a:rPr lang="en-US" sz="1200" dirty="0">
                <a:solidFill>
                  <a:schemeClr val="tx1"/>
                </a:solidFill>
              </a:rPr>
              <a:t>driver</a:t>
            </a:r>
          </a:p>
        </p:txBody>
      </p:sp>
      <p:cxnSp>
        <p:nvCxnSpPr>
          <p:cNvPr id="88" name="Straight Arrow Connector 87"/>
          <p:cNvCxnSpPr/>
          <p:nvPr/>
        </p:nvCxnSpPr>
        <p:spPr>
          <a:xfrm>
            <a:off x="5859780" y="5630918"/>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89" name="Rectangle 88"/>
          <p:cNvSpPr/>
          <p:nvPr/>
        </p:nvSpPr>
        <p:spPr>
          <a:xfrm>
            <a:off x="6708606" y="5419724"/>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Recipes for </a:t>
            </a:r>
            <a:r>
              <a:rPr lang="en-US" sz="1200" dirty="0" smtClean="0">
                <a:solidFill>
                  <a:schemeClr val="tx1"/>
                </a:solidFill>
              </a:rPr>
              <a:t>UVCS module driver (Mange VCP3)</a:t>
            </a:r>
            <a:endParaRPr lang="en-US" sz="1200" dirty="0">
              <a:solidFill>
                <a:schemeClr val="tx1"/>
              </a:solidFill>
            </a:endParaRPr>
          </a:p>
        </p:txBody>
      </p:sp>
      <p:cxnSp>
        <p:nvCxnSpPr>
          <p:cNvPr id="90" name="Straight Arrow Connector 89"/>
          <p:cNvCxnSpPr/>
          <p:nvPr/>
        </p:nvCxnSpPr>
        <p:spPr>
          <a:xfrm>
            <a:off x="5867400" y="6116693"/>
            <a:ext cx="78901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91" name="Rectangle 90"/>
          <p:cNvSpPr/>
          <p:nvPr/>
        </p:nvSpPr>
        <p:spPr>
          <a:xfrm>
            <a:off x="6716226" y="5905499"/>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solidFill>
                  <a:schemeClr val="tx1"/>
                </a:solidFill>
              </a:rPr>
              <a:t>Recipes for </a:t>
            </a:r>
            <a:r>
              <a:rPr lang="en-US" sz="1200" dirty="0" smtClean="0">
                <a:solidFill>
                  <a:schemeClr val="tx1"/>
                </a:solidFill>
              </a:rPr>
              <a:t>VSPM module driver (Manage VSP, 2DDMAC)</a:t>
            </a:r>
            <a:endParaRPr lang="en-US" sz="1200" dirty="0">
              <a:solidFill>
                <a:schemeClr val="tx1"/>
              </a:solidFill>
            </a:endParaRPr>
          </a:p>
        </p:txBody>
      </p:sp>
    </p:spTree>
    <p:extLst>
      <p:ext uri="{BB962C8B-B14F-4D97-AF65-F5344CB8AC3E}">
        <p14:creationId xmlns:p14="http://schemas.microsoft.com/office/powerpoint/2010/main" val="333528916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err="1" smtClean="0"/>
              <a:t>Renesas</a:t>
            </a:r>
            <a:r>
              <a:rPr lang="en-US" dirty="0" smtClean="0"/>
              <a:t> BSP</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44</a:t>
            </a:fld>
            <a:endParaRPr lang="de-DE" dirty="0"/>
          </a:p>
        </p:txBody>
      </p:sp>
      <p:sp>
        <p:nvSpPr>
          <p:cNvPr id="5" name="Rounded Rectangle 4"/>
          <p:cNvSpPr/>
          <p:nvPr/>
        </p:nvSpPr>
        <p:spPr>
          <a:xfrm>
            <a:off x="2143844" y="2009775"/>
            <a:ext cx="904156"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meta-rzg1</a:t>
            </a:r>
          </a:p>
        </p:txBody>
      </p:sp>
      <p:sp>
        <p:nvSpPr>
          <p:cNvPr id="11" name="Rectangle 10"/>
          <p:cNvSpPr/>
          <p:nvPr/>
        </p:nvSpPr>
        <p:spPr>
          <a:xfrm>
            <a:off x="1066800" y="1600200"/>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renesas</a:t>
            </a:r>
            <a:endParaRPr lang="en-US" sz="1200" dirty="0"/>
          </a:p>
        </p:txBody>
      </p:sp>
      <p:cxnSp>
        <p:nvCxnSpPr>
          <p:cNvPr id="12" name="Straight Connector 11"/>
          <p:cNvCxnSpPr>
            <a:stCxn id="11" idx="2"/>
          </p:cNvCxnSpPr>
          <p:nvPr/>
        </p:nvCxnSpPr>
        <p:spPr>
          <a:xfrm>
            <a:off x="1678099" y="1960240"/>
            <a:ext cx="0" cy="229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1"/>
          </p:cNvCxnSpPr>
          <p:nvPr/>
        </p:nvCxnSpPr>
        <p:spPr>
          <a:xfrm>
            <a:off x="1678099" y="2189795"/>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048000" y="2390775"/>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recipes-multimedia</a:t>
            </a:r>
          </a:p>
        </p:txBody>
      </p:sp>
      <p:cxnSp>
        <p:nvCxnSpPr>
          <p:cNvPr id="23" name="Straight Connector 22"/>
          <p:cNvCxnSpPr>
            <a:stCxn id="5" idx="2"/>
          </p:cNvCxnSpPr>
          <p:nvPr/>
        </p:nvCxnSpPr>
        <p:spPr>
          <a:xfrm>
            <a:off x="2595922" y="2369815"/>
            <a:ext cx="0" cy="16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2" idx="1"/>
          </p:cNvCxnSpPr>
          <p:nvPr/>
        </p:nvCxnSpPr>
        <p:spPr>
          <a:xfrm>
            <a:off x="2595922" y="2532695"/>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4275413" y="356426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libomxil</a:t>
            </a:r>
            <a:endParaRPr lang="en-US" sz="1200" dirty="0" smtClean="0"/>
          </a:p>
        </p:txBody>
      </p:sp>
      <p:sp>
        <p:nvSpPr>
          <p:cNvPr id="42" name="Rounded Rectangle 41"/>
          <p:cNvSpPr/>
          <p:nvPr/>
        </p:nvSpPr>
        <p:spPr>
          <a:xfrm>
            <a:off x="4260173" y="406444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omx</a:t>
            </a:r>
            <a:r>
              <a:rPr lang="en-US" sz="1200" dirty="0"/>
              <a:t>-module</a:t>
            </a:r>
            <a:endParaRPr lang="en-US" sz="1200" dirty="0" smtClean="0"/>
          </a:p>
        </p:txBody>
      </p:sp>
      <p:sp>
        <p:nvSpPr>
          <p:cNvPr id="43" name="Rounded Rectangle 42"/>
          <p:cNvSpPr/>
          <p:nvPr/>
        </p:nvSpPr>
        <p:spPr>
          <a:xfrm>
            <a:off x="4252553" y="457391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v4l2apps</a:t>
            </a:r>
            <a:endParaRPr lang="en-US" sz="1200" dirty="0" smtClean="0"/>
          </a:p>
        </p:txBody>
      </p:sp>
      <p:sp>
        <p:nvSpPr>
          <p:cNvPr id="44" name="Rounded Rectangle 43"/>
          <p:cNvSpPr/>
          <p:nvPr/>
        </p:nvSpPr>
        <p:spPr>
          <a:xfrm>
            <a:off x="4260173" y="5031350"/>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dtv</a:t>
            </a:r>
            <a:r>
              <a:rPr lang="en-US" sz="1200" dirty="0"/>
              <a:t>-module</a:t>
            </a:r>
            <a:endParaRPr lang="en-US" sz="1200" dirty="0" smtClean="0"/>
          </a:p>
        </p:txBody>
      </p:sp>
      <p:cxnSp>
        <p:nvCxnSpPr>
          <p:cNvPr id="46" name="Straight Connector 45"/>
          <p:cNvCxnSpPr>
            <a:stCxn id="22" idx="2"/>
          </p:cNvCxnSpPr>
          <p:nvPr/>
        </p:nvCxnSpPr>
        <p:spPr>
          <a:xfrm flipH="1">
            <a:off x="3800475" y="2674615"/>
            <a:ext cx="1905" cy="24986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1" idx="1"/>
          </p:cNvCxnSpPr>
          <p:nvPr/>
        </p:nvCxnSpPr>
        <p:spPr>
          <a:xfrm>
            <a:off x="3808095" y="3706181"/>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42" idx="1"/>
          </p:cNvCxnSpPr>
          <p:nvPr/>
        </p:nvCxnSpPr>
        <p:spPr>
          <a:xfrm>
            <a:off x="3802973" y="4206366"/>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800475" y="473488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1" name="Straight Connector 50"/>
          <p:cNvCxnSpPr>
            <a:endCxn id="44" idx="1"/>
          </p:cNvCxnSpPr>
          <p:nvPr/>
        </p:nvCxnSpPr>
        <p:spPr>
          <a:xfrm>
            <a:off x="3808095" y="517327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277318" y="312420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gstreamer</a:t>
            </a:r>
            <a:endParaRPr lang="en-US" sz="1200" dirty="0" smtClean="0"/>
          </a:p>
        </p:txBody>
      </p:sp>
      <p:cxnSp>
        <p:nvCxnSpPr>
          <p:cNvPr id="70" name="Straight Connector 69"/>
          <p:cNvCxnSpPr>
            <a:endCxn id="69" idx="1"/>
          </p:cNvCxnSpPr>
          <p:nvPr/>
        </p:nvCxnSpPr>
        <p:spPr>
          <a:xfrm>
            <a:off x="3810000" y="3266126"/>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324600" y="4000626"/>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user interface library.</a:t>
            </a:r>
            <a:endParaRPr lang="en-US" sz="1200" dirty="0">
              <a:solidFill>
                <a:schemeClr val="tx1"/>
              </a:solidFill>
            </a:endParaRPr>
          </a:p>
        </p:txBody>
      </p:sp>
      <p:sp>
        <p:nvSpPr>
          <p:cNvPr id="4" name="Right Brace 3"/>
          <p:cNvSpPr/>
          <p:nvPr/>
        </p:nvSpPr>
        <p:spPr>
          <a:xfrm>
            <a:off x="6019800" y="3124206"/>
            <a:ext cx="228600" cy="219098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02446641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Renesas</a:t>
            </a:r>
            <a:r>
              <a:rPr lang="en-US" altLang="ja-JP" dirty="0"/>
              <a:t> </a:t>
            </a:r>
            <a:r>
              <a:rPr lang="en-US" altLang="ja-JP" dirty="0" err="1"/>
              <a:t>Yocto</a:t>
            </a:r>
            <a:r>
              <a:rPr lang="en-US" altLang="ja-JP" dirty="0"/>
              <a:t> Build system – </a:t>
            </a:r>
            <a:r>
              <a:rPr lang="en-US" dirty="0" err="1" smtClean="0"/>
              <a:t>Renesas</a:t>
            </a:r>
            <a:r>
              <a:rPr lang="en-US" dirty="0" smtClean="0"/>
              <a:t> BSP</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45</a:t>
            </a:fld>
            <a:endParaRPr lang="de-DE" dirty="0"/>
          </a:p>
        </p:txBody>
      </p:sp>
      <p:sp>
        <p:nvSpPr>
          <p:cNvPr id="5" name="Rounded Rectangle 4"/>
          <p:cNvSpPr/>
          <p:nvPr/>
        </p:nvSpPr>
        <p:spPr>
          <a:xfrm>
            <a:off x="2143844" y="2009775"/>
            <a:ext cx="904156" cy="3600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meta-rzg1</a:t>
            </a:r>
          </a:p>
        </p:txBody>
      </p:sp>
      <p:sp>
        <p:nvSpPr>
          <p:cNvPr id="11" name="Rectangle 10"/>
          <p:cNvSpPr/>
          <p:nvPr/>
        </p:nvSpPr>
        <p:spPr>
          <a:xfrm>
            <a:off x="1066800" y="1600200"/>
            <a:ext cx="1222598" cy="360040"/>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renesas</a:t>
            </a:r>
            <a:endParaRPr lang="en-US" sz="1200" dirty="0"/>
          </a:p>
        </p:txBody>
      </p:sp>
      <p:cxnSp>
        <p:nvCxnSpPr>
          <p:cNvPr id="12" name="Straight Connector 11"/>
          <p:cNvCxnSpPr>
            <a:stCxn id="11" idx="2"/>
          </p:cNvCxnSpPr>
          <p:nvPr/>
        </p:nvCxnSpPr>
        <p:spPr>
          <a:xfrm>
            <a:off x="1678099" y="1960240"/>
            <a:ext cx="0" cy="229555"/>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a:endCxn id="5" idx="1"/>
          </p:cNvCxnSpPr>
          <p:nvPr/>
        </p:nvCxnSpPr>
        <p:spPr>
          <a:xfrm>
            <a:off x="1678099" y="2189795"/>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22" name="Rounded Rectangle 21"/>
          <p:cNvSpPr/>
          <p:nvPr/>
        </p:nvSpPr>
        <p:spPr>
          <a:xfrm>
            <a:off x="3048000" y="2390775"/>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recipes-multimedia</a:t>
            </a:r>
          </a:p>
        </p:txBody>
      </p:sp>
      <p:cxnSp>
        <p:nvCxnSpPr>
          <p:cNvPr id="23" name="Straight Connector 22"/>
          <p:cNvCxnSpPr>
            <a:stCxn id="5" idx="2"/>
          </p:cNvCxnSpPr>
          <p:nvPr/>
        </p:nvCxnSpPr>
        <p:spPr>
          <a:xfrm>
            <a:off x="2595922" y="2369815"/>
            <a:ext cx="0" cy="16288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9" name="Straight Connector 38"/>
          <p:cNvCxnSpPr>
            <a:endCxn id="22" idx="1"/>
          </p:cNvCxnSpPr>
          <p:nvPr/>
        </p:nvCxnSpPr>
        <p:spPr>
          <a:xfrm>
            <a:off x="2595922" y="2532695"/>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41" name="Rounded Rectangle 40"/>
          <p:cNvSpPr/>
          <p:nvPr/>
        </p:nvSpPr>
        <p:spPr>
          <a:xfrm>
            <a:off x="4275413" y="356426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vspm</a:t>
            </a:r>
            <a:r>
              <a:rPr lang="en-US" sz="1200" dirty="0"/>
              <a:t>-module</a:t>
            </a:r>
            <a:endParaRPr lang="en-US" sz="1200" dirty="0" smtClean="0"/>
          </a:p>
        </p:txBody>
      </p:sp>
      <p:sp>
        <p:nvSpPr>
          <p:cNvPr id="42" name="Rounded Rectangle 41"/>
          <p:cNvSpPr/>
          <p:nvPr/>
        </p:nvSpPr>
        <p:spPr>
          <a:xfrm>
            <a:off x="4260173" y="406444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fdpm</a:t>
            </a:r>
            <a:r>
              <a:rPr lang="en-US" sz="1200" dirty="0"/>
              <a:t>-module</a:t>
            </a:r>
            <a:endParaRPr lang="en-US" sz="1200" dirty="0" smtClean="0"/>
          </a:p>
        </p:txBody>
      </p:sp>
      <p:sp>
        <p:nvSpPr>
          <p:cNvPr id="43" name="Rounded Rectangle 42"/>
          <p:cNvSpPr/>
          <p:nvPr/>
        </p:nvSpPr>
        <p:spPr>
          <a:xfrm>
            <a:off x="4252553" y="4573911"/>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a:t>mmngr</a:t>
            </a:r>
            <a:r>
              <a:rPr lang="en-US" sz="1200" dirty="0"/>
              <a:t>-module</a:t>
            </a:r>
            <a:endParaRPr lang="en-US" sz="1200" dirty="0" smtClean="0"/>
          </a:p>
        </p:txBody>
      </p:sp>
      <p:cxnSp>
        <p:nvCxnSpPr>
          <p:cNvPr id="46" name="Straight Connector 45"/>
          <p:cNvCxnSpPr>
            <a:stCxn id="22" idx="2"/>
          </p:cNvCxnSpPr>
          <p:nvPr/>
        </p:nvCxnSpPr>
        <p:spPr>
          <a:xfrm flipH="1">
            <a:off x="3800475" y="2674615"/>
            <a:ext cx="1905" cy="2041216"/>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8" name="Straight Connector 47"/>
          <p:cNvCxnSpPr>
            <a:endCxn id="41" idx="1"/>
          </p:cNvCxnSpPr>
          <p:nvPr/>
        </p:nvCxnSpPr>
        <p:spPr>
          <a:xfrm>
            <a:off x="3808095" y="3706181"/>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49" name="Straight Connector 48"/>
          <p:cNvCxnSpPr>
            <a:endCxn id="42" idx="1"/>
          </p:cNvCxnSpPr>
          <p:nvPr/>
        </p:nvCxnSpPr>
        <p:spPr>
          <a:xfrm>
            <a:off x="3802973" y="4206366"/>
            <a:ext cx="457200"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50" name="Straight Connector 49"/>
          <p:cNvCxnSpPr/>
          <p:nvPr/>
        </p:nvCxnSpPr>
        <p:spPr>
          <a:xfrm>
            <a:off x="3800475" y="4734880"/>
            <a:ext cx="45207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69" name="Rounded Rectangle 68"/>
          <p:cNvSpPr/>
          <p:nvPr/>
        </p:nvSpPr>
        <p:spPr>
          <a:xfrm>
            <a:off x="4277318" y="3124206"/>
            <a:ext cx="1508760" cy="283840"/>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s3ctl-module</a:t>
            </a:r>
            <a:endParaRPr lang="en-US" sz="1200" dirty="0" smtClean="0"/>
          </a:p>
        </p:txBody>
      </p:sp>
      <p:cxnSp>
        <p:nvCxnSpPr>
          <p:cNvPr id="70" name="Straight Connector 69"/>
          <p:cNvCxnSpPr>
            <a:endCxn id="69" idx="1"/>
          </p:cNvCxnSpPr>
          <p:nvPr/>
        </p:nvCxnSpPr>
        <p:spPr>
          <a:xfrm>
            <a:off x="3810000" y="3266126"/>
            <a:ext cx="467318"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76" name="Rectangle 75"/>
          <p:cNvSpPr/>
          <p:nvPr/>
        </p:nvSpPr>
        <p:spPr>
          <a:xfrm>
            <a:off x="6400800" y="3785238"/>
            <a:ext cx="4039404" cy="411480"/>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Recipes for user interface library.</a:t>
            </a:r>
            <a:endParaRPr lang="en-US" sz="1200" dirty="0">
              <a:solidFill>
                <a:schemeClr val="tx1"/>
              </a:solidFill>
            </a:endParaRPr>
          </a:p>
        </p:txBody>
      </p:sp>
      <p:sp>
        <p:nvSpPr>
          <p:cNvPr id="4" name="Right Brace 3"/>
          <p:cNvSpPr/>
          <p:nvPr/>
        </p:nvSpPr>
        <p:spPr>
          <a:xfrm>
            <a:off x="6019800" y="3124206"/>
            <a:ext cx="228600" cy="1733545"/>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4712558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dirty="0" smtClean="0"/>
              <a:t> BSP</a:t>
            </a:r>
          </a:p>
          <a:p>
            <a:pPr marL="392113" lvl="2">
              <a:lnSpc>
                <a:spcPct val="100000"/>
              </a:lnSpc>
              <a:spcBef>
                <a:spcPts val="1000"/>
              </a:spcBef>
              <a:spcAft>
                <a:spcPts val="0"/>
              </a:spcAft>
            </a:pPr>
            <a:r>
              <a:rPr lang="en-US" altLang="ja-JP" sz="1200" b="1" dirty="0" smtClean="0"/>
              <a:t>Practice: </a:t>
            </a:r>
            <a:r>
              <a:rPr lang="en-US" altLang="ja-JP" sz="1200" b="1" dirty="0" err="1" smtClean="0"/>
              <a:t>Yocto</a:t>
            </a:r>
            <a:r>
              <a:rPr lang="en-US" altLang="ja-JP" sz="1200" b="1"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46</a:t>
            </a:fld>
            <a:endParaRPr lang="de-DE" dirty="0"/>
          </a:p>
        </p:txBody>
      </p:sp>
    </p:spTree>
    <p:extLst>
      <p:ext uri="{BB962C8B-B14F-4D97-AF65-F5344CB8AC3E}">
        <p14:creationId xmlns:p14="http://schemas.microsoft.com/office/powerpoint/2010/main" val="27422705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47</a:t>
            </a:fld>
            <a:endParaRPr lang="de-DE" dirty="0"/>
          </a:p>
        </p:txBody>
      </p:sp>
      <p:sp>
        <p:nvSpPr>
          <p:cNvPr id="4" name="Content Placeholder 3"/>
          <p:cNvSpPr>
            <a:spLocks noGrp="1"/>
          </p:cNvSpPr>
          <p:nvPr>
            <p:ph idx="1"/>
          </p:nvPr>
        </p:nvSpPr>
        <p:spPr>
          <a:xfrm>
            <a:off x="1080000" y="1800000"/>
            <a:ext cx="10654800" cy="3960058"/>
          </a:xfrm>
        </p:spPr>
        <p:txBody>
          <a:bodyPr/>
          <a:lstStyle/>
          <a:p>
            <a:pPr>
              <a:lnSpc>
                <a:spcPct val="100000"/>
              </a:lnSpc>
              <a:spcAft>
                <a:spcPts val="1200"/>
              </a:spcAft>
            </a:pPr>
            <a:r>
              <a:rPr lang="pt-BR" altLang="ja-JP" sz="1400" dirty="0"/>
              <a:t>Yocto versions</a:t>
            </a:r>
          </a:p>
          <a:p>
            <a:pPr lvl="2">
              <a:lnSpc>
                <a:spcPct val="100000"/>
              </a:lnSpc>
            </a:pPr>
            <a:r>
              <a:rPr lang="pt-BR" altLang="ja-JP" sz="1200" dirty="0"/>
              <a:t>Poky-1.6.1 with Specific commit of meta-openembedded</a:t>
            </a:r>
          </a:p>
          <a:p>
            <a:pPr>
              <a:lnSpc>
                <a:spcPct val="100000"/>
              </a:lnSpc>
              <a:spcAft>
                <a:spcPts val="1200"/>
              </a:spcAft>
            </a:pPr>
            <a:r>
              <a:rPr lang="pt-BR" altLang="ja-JP" sz="1400" dirty="0"/>
              <a:t>Preliminary steps</a:t>
            </a:r>
          </a:p>
          <a:p>
            <a:pPr lvl="2">
              <a:lnSpc>
                <a:spcPct val="100000"/>
              </a:lnSpc>
            </a:pPr>
            <a:r>
              <a:rPr lang="en-US" altLang="ja-JP" sz="1200" dirty="0"/>
              <a:t>Install required packages for Ubuntu 14.04 LTS</a:t>
            </a:r>
            <a:endParaRPr lang="pt-BR" altLang="ja-JP" sz="1200" dirty="0"/>
          </a:p>
          <a:p>
            <a:pPr>
              <a:lnSpc>
                <a:spcPct val="100000"/>
              </a:lnSpc>
              <a:spcAft>
                <a:spcPts val="1200"/>
              </a:spcAft>
            </a:pPr>
            <a:r>
              <a:rPr lang="en-US" altLang="ja-JP" sz="1400" dirty="0"/>
              <a:t>Building the BSP for </a:t>
            </a:r>
            <a:r>
              <a:rPr lang="en-US" altLang="ja-JP" sz="1400" dirty="0" err="1"/>
              <a:t>Renesas</a:t>
            </a:r>
            <a:r>
              <a:rPr lang="en-US" altLang="ja-JP" sz="1400" dirty="0"/>
              <a:t> </a:t>
            </a:r>
            <a:r>
              <a:rPr lang="en-US" altLang="ja-JP" sz="1400" dirty="0" smtClean="0"/>
              <a:t>RZ/G1M </a:t>
            </a:r>
            <a:r>
              <a:rPr lang="en-US" altLang="ja-JP" sz="1400" dirty="0" err="1" smtClean="0"/>
              <a:t>iWave</a:t>
            </a:r>
            <a:r>
              <a:rPr lang="en-US" altLang="ja-JP" sz="1400" dirty="0" smtClean="0"/>
              <a:t> </a:t>
            </a:r>
            <a:r>
              <a:rPr lang="en-US" altLang="ja-JP" sz="1400" dirty="0"/>
              <a:t>with </a:t>
            </a:r>
            <a:r>
              <a:rPr lang="en-US" altLang="ja-JP" sz="1400" dirty="0" err="1"/>
              <a:t>Yocto</a:t>
            </a:r>
            <a:r>
              <a:rPr lang="en-US" altLang="ja-JP" sz="1400" dirty="0"/>
              <a:t> recipe 1.10.0</a:t>
            </a:r>
          </a:p>
          <a:p>
            <a:pPr lvl="2">
              <a:lnSpc>
                <a:spcPct val="100000"/>
              </a:lnSpc>
            </a:pPr>
            <a:r>
              <a:rPr lang="pt-BR" altLang="ja-JP" sz="1200" dirty="0"/>
              <a:t>Procedure: Download required files, Setup build env/board configuration, and Build</a:t>
            </a:r>
          </a:p>
          <a:p>
            <a:pPr lvl="2">
              <a:lnSpc>
                <a:spcPct val="100000"/>
              </a:lnSpc>
            </a:pPr>
            <a:r>
              <a:rPr lang="pt-BR" altLang="ja-JP" sz="1200" dirty="0"/>
              <a:t>Duration: </a:t>
            </a:r>
            <a:r>
              <a:rPr lang="en-US" sz="1200" dirty="0"/>
              <a:t>a few hours depending on your host system performance (</a:t>
            </a:r>
            <a:r>
              <a:rPr lang="en-US" sz="1200" dirty="0" err="1"/>
              <a:t>Eg</a:t>
            </a:r>
            <a:r>
              <a:rPr lang="en-US" sz="1200" dirty="0"/>
              <a:t>: ~2 hours on Ubuntu-x64 core i5-3570 3.4GHz, RAM 4GB-1600MHz, HDD)</a:t>
            </a:r>
            <a:endParaRPr lang="pt-BR" altLang="ja-JP" sz="1200" dirty="0"/>
          </a:p>
          <a:p>
            <a:pPr lvl="2">
              <a:lnSpc>
                <a:spcPct val="100000"/>
              </a:lnSpc>
            </a:pPr>
            <a:r>
              <a:rPr lang="pt-BR" altLang="ja-JP" sz="1200" dirty="0"/>
              <a:t>Output (Eg: </a:t>
            </a:r>
            <a:r>
              <a:rPr lang="pt-BR" altLang="ja-JP" sz="1200" dirty="0" smtClean="0"/>
              <a:t>iWave </a:t>
            </a:r>
            <a:r>
              <a:rPr lang="en-US" sz="1200" dirty="0" err="1" smtClean="0"/>
              <a:t>weston</a:t>
            </a:r>
            <a:r>
              <a:rPr lang="en-US" sz="1200" dirty="0" smtClean="0"/>
              <a:t>/</a:t>
            </a:r>
            <a:r>
              <a:rPr lang="en-US" sz="1200" dirty="0" err="1" smtClean="0"/>
              <a:t>wayland</a:t>
            </a:r>
            <a:r>
              <a:rPr lang="en-US" sz="1200" dirty="0"/>
              <a:t>)</a:t>
            </a:r>
          </a:p>
          <a:p>
            <a:pPr lvl="3">
              <a:lnSpc>
                <a:spcPct val="100000"/>
              </a:lnSpc>
            </a:pPr>
            <a:r>
              <a:rPr lang="pt-BR" altLang="ja-JP" sz="1200" dirty="0" smtClean="0"/>
              <a:t>uImage</a:t>
            </a:r>
            <a:endParaRPr lang="pt-BR" altLang="ja-JP" sz="1200" dirty="0"/>
          </a:p>
          <a:p>
            <a:pPr lvl="3">
              <a:lnSpc>
                <a:spcPct val="100000"/>
              </a:lnSpc>
            </a:pPr>
            <a:r>
              <a:rPr lang="pt-BR" altLang="ja-JP" sz="1200" dirty="0"/>
              <a:t>uImage-r8a77430-iwg20m_q7.dtb </a:t>
            </a:r>
            <a:endParaRPr lang="pt-BR" altLang="ja-JP" sz="1200" dirty="0" smtClean="0"/>
          </a:p>
          <a:p>
            <a:pPr lvl="3">
              <a:lnSpc>
                <a:spcPct val="100000"/>
              </a:lnSpc>
            </a:pPr>
            <a:r>
              <a:rPr lang="pt-BR" altLang="ja-JP" sz="1200" dirty="0" smtClean="0"/>
              <a:t>core-image-weston-</a:t>
            </a:r>
            <a:r>
              <a:rPr lang="pt-BR" altLang="ja-JP" sz="1200" dirty="0"/>
              <a:t>iwg20m_q7</a:t>
            </a:r>
            <a:r>
              <a:rPr lang="pt-BR" altLang="ja-JP" sz="1200" dirty="0" smtClean="0"/>
              <a:t>.tar.bz2</a:t>
            </a:r>
          </a:p>
          <a:p>
            <a:pPr>
              <a:lnSpc>
                <a:spcPct val="100000"/>
              </a:lnSpc>
              <a:spcAft>
                <a:spcPts val="1200"/>
              </a:spcAft>
            </a:pPr>
            <a:r>
              <a:rPr lang="en-US" altLang="ja-JP" sz="1400" dirty="0" smtClean="0"/>
              <a:t>Running </a:t>
            </a:r>
            <a:r>
              <a:rPr lang="en-US" altLang="ja-JP" sz="1400" dirty="0" err="1" smtClean="0"/>
              <a:t>Yocto</a:t>
            </a:r>
            <a:r>
              <a:rPr lang="en-US" altLang="ja-JP" sz="1400" dirty="0" smtClean="0"/>
              <a:t> image</a:t>
            </a:r>
          </a:p>
          <a:p>
            <a:pPr lvl="2">
              <a:lnSpc>
                <a:spcPct val="100000"/>
              </a:lnSpc>
            </a:pPr>
            <a:r>
              <a:rPr lang="nl-NL" altLang="ja-JP" sz="1200" dirty="0" smtClean="0"/>
              <a:t>Load </a:t>
            </a:r>
            <a:r>
              <a:rPr lang="nl-NL" altLang="ja-JP" sz="1200" dirty="0"/>
              <a:t>kernel/</a:t>
            </a:r>
            <a:r>
              <a:rPr lang="en-US" altLang="ja-JP" sz="1200" dirty="0" err="1"/>
              <a:t>rootfs</a:t>
            </a:r>
            <a:r>
              <a:rPr lang="nl-NL" altLang="ja-JP" sz="1200" dirty="0"/>
              <a:t> via TFTP/NFS or </a:t>
            </a:r>
            <a:r>
              <a:rPr lang="en-US" altLang="ja-JP" sz="1200" dirty="0" err="1"/>
              <a:t>microSD</a:t>
            </a:r>
            <a:r>
              <a:rPr lang="en-US" altLang="ja-JP" sz="1200" dirty="0"/>
              <a:t> card or </a:t>
            </a:r>
            <a:r>
              <a:rPr lang="en-US" altLang="ja-JP" sz="1200" dirty="0" err="1"/>
              <a:t>eMMC</a:t>
            </a:r>
            <a:r>
              <a:rPr lang="en-US" altLang="ja-JP" sz="1200" dirty="0" smtClean="0"/>
              <a:t>.</a:t>
            </a:r>
            <a:endParaRPr lang="en-US" altLang="ja-JP" sz="1200" dirty="0"/>
          </a:p>
        </p:txBody>
      </p:sp>
    </p:spTree>
    <p:extLst>
      <p:ext uri="{BB962C8B-B14F-4D97-AF65-F5344CB8AC3E}">
        <p14:creationId xmlns:p14="http://schemas.microsoft.com/office/powerpoint/2010/main" val="325557194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Practice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48</a:t>
            </a:fld>
            <a:endParaRPr lang="de-DE" dirty="0"/>
          </a:p>
        </p:txBody>
      </p:sp>
      <p:graphicFrame>
        <p:nvGraphicFramePr>
          <p:cNvPr id="5" name="Table 4"/>
          <p:cNvGraphicFramePr>
            <a:graphicFrameLocks noGrp="1"/>
          </p:cNvGraphicFramePr>
          <p:nvPr>
            <p:extLst>
              <p:ext uri="{D42A27DB-BD31-4B8C-83A1-F6EECF244321}">
                <p14:modId xmlns:p14="http://schemas.microsoft.com/office/powerpoint/2010/main" val="3757706535"/>
              </p:ext>
            </p:extLst>
          </p:nvPr>
        </p:nvGraphicFramePr>
        <p:xfrm>
          <a:off x="1066800" y="1676400"/>
          <a:ext cx="9829800" cy="4267198"/>
        </p:xfrm>
        <a:graphic>
          <a:graphicData uri="http://schemas.openxmlformats.org/drawingml/2006/table">
            <a:tbl>
              <a:tblPr firstRow="1" bandRow="1">
                <a:tableStyleId>{5C22544A-7EE6-4342-B048-85BDC9FD1C3A}</a:tableStyleId>
              </a:tblPr>
              <a:tblGrid>
                <a:gridCol w="1993021"/>
                <a:gridCol w="7836779"/>
              </a:tblGrid>
              <a:tr h="328246">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400" dirty="0" smtClean="0"/>
                        <a:t>Category</a:t>
                      </a:r>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altLang="ja-JP" sz="1400" b="1" kern="1200" dirty="0" smtClean="0">
                          <a:solidFill>
                            <a:schemeClr val="lt1"/>
                          </a:solidFill>
                          <a:latin typeface="+mn-lt"/>
                          <a:ea typeface="+mn-ea"/>
                          <a:cs typeface="+mn-cs"/>
                        </a:rPr>
                        <a:t>Step</a:t>
                      </a:r>
                    </a:p>
                  </a:txBody>
                  <a:tcPr/>
                </a:tc>
              </a:tr>
              <a:tr h="328246">
                <a:tc>
                  <a:txBody>
                    <a:bodyPr/>
                    <a:lstStyle/>
                    <a:p>
                      <a:r>
                        <a:rPr lang="en-US" altLang="ja-JP" sz="1400" dirty="0" smtClean="0">
                          <a:solidFill>
                            <a:schemeClr val="tx1"/>
                          </a:solidFill>
                        </a:rPr>
                        <a:t>Preliminary</a:t>
                      </a:r>
                      <a:endParaRPr kumimoji="1" lang="en-US" altLang="ja-JP" sz="1400" kern="1200" dirty="0" smtClean="0">
                        <a:solidFill>
                          <a:schemeClr val="tx1"/>
                        </a:solidFill>
                        <a:latin typeface="+mn-lt"/>
                        <a:ea typeface="+mn-ea"/>
                        <a:cs typeface="+mn-cs"/>
                      </a:endParaRPr>
                    </a:p>
                  </a:txBody>
                  <a:tcPr/>
                </a:tc>
                <a:tc>
                  <a:txBody>
                    <a:bodyPr/>
                    <a:lstStyle/>
                    <a:p>
                      <a:r>
                        <a:rPr kumimoji="1" lang="en-US" altLang="ja-JP" sz="1400" kern="1200" dirty="0" smtClean="0">
                          <a:solidFill>
                            <a:schemeClr val="tx1"/>
                          </a:solidFill>
                          <a:latin typeface="+mn-lt"/>
                          <a:ea typeface="+mn-ea"/>
                          <a:cs typeface="+mn-cs"/>
                        </a:rPr>
                        <a:t>Install required packages for </a:t>
                      </a:r>
                      <a:r>
                        <a:rPr kumimoji="1" lang="en-US" altLang="ja-JP" sz="1400" kern="1200" dirty="0" err="1" smtClean="0">
                          <a:solidFill>
                            <a:schemeClr val="tx1"/>
                          </a:solidFill>
                          <a:latin typeface="+mn-lt"/>
                          <a:ea typeface="+mn-ea"/>
                          <a:cs typeface="+mn-cs"/>
                        </a:rPr>
                        <a:t>Ubuntu</a:t>
                      </a:r>
                      <a:endParaRPr lang="en-US" sz="1400" dirty="0">
                        <a:solidFill>
                          <a:schemeClr val="tx1"/>
                        </a:solidFill>
                      </a:endParaRPr>
                    </a:p>
                  </a:txBody>
                  <a:tcPr/>
                </a:tc>
              </a:tr>
              <a:tr h="328246">
                <a:tc rowSpan="8">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altLang="ja-JP" sz="1400" dirty="0" smtClean="0">
                          <a:solidFill>
                            <a:schemeClr val="tx1"/>
                          </a:solidFill>
                        </a:rPr>
                        <a:t>Building the BSP for </a:t>
                      </a:r>
                      <a:r>
                        <a:rPr lang="en-US" altLang="ja-JP" sz="1400" dirty="0" err="1" smtClean="0">
                          <a:solidFill>
                            <a:schemeClr val="tx1"/>
                          </a:solidFill>
                        </a:rPr>
                        <a:t>iWave</a:t>
                      </a:r>
                      <a:r>
                        <a:rPr lang="en-US" altLang="ja-JP" sz="1400" baseline="0" dirty="0" smtClean="0">
                          <a:solidFill>
                            <a:schemeClr val="tx1"/>
                          </a:solidFill>
                        </a:rPr>
                        <a:t> </a:t>
                      </a:r>
                      <a:r>
                        <a:rPr lang="en-US" sz="1400" dirty="0" err="1" smtClean="0">
                          <a:solidFill>
                            <a:schemeClr val="tx1"/>
                          </a:solidFill>
                        </a:rPr>
                        <a:t>weston</a:t>
                      </a:r>
                      <a:r>
                        <a:rPr lang="en-US" sz="1400" dirty="0" smtClean="0">
                          <a:solidFill>
                            <a:schemeClr val="tx1"/>
                          </a:solidFill>
                        </a:rPr>
                        <a:t>/</a:t>
                      </a:r>
                      <a:r>
                        <a:rPr lang="en-US" sz="1400" dirty="0" err="1" smtClean="0">
                          <a:solidFill>
                            <a:schemeClr val="tx1"/>
                          </a:solidFill>
                        </a:rPr>
                        <a:t>wayland</a:t>
                      </a:r>
                      <a:endParaRPr lang="en-US" sz="1400" b="1" dirty="0" smtClean="0">
                        <a:solidFill>
                          <a:schemeClr val="tx1"/>
                        </a:solidFill>
                      </a:endParaRPr>
                    </a:p>
                  </a:txBody>
                  <a:tcPr/>
                </a:tc>
                <a:tc>
                  <a:txBody>
                    <a:bodyPr/>
                    <a:lstStyle/>
                    <a:p>
                      <a:r>
                        <a:rPr lang="en-US" sz="1400" dirty="0" smtClean="0">
                          <a:solidFill>
                            <a:schemeClr val="tx1"/>
                          </a:solidFill>
                        </a:rPr>
                        <a:t>Create a build directory and switch to it </a:t>
                      </a:r>
                      <a:endParaRPr lang="en-US" sz="1400" dirty="0">
                        <a:solidFill>
                          <a:schemeClr val="tx1"/>
                        </a:solidFill>
                      </a:endParaRPr>
                    </a:p>
                  </a:txBody>
                  <a:tcPr/>
                </a:tc>
              </a:tr>
              <a:tr h="328246">
                <a:tc vMerge="1">
                  <a:txBody>
                    <a:bodyPr/>
                    <a:lstStyle/>
                    <a:p>
                      <a:endParaRPr lang="en-US" sz="1200" dirty="0"/>
                    </a:p>
                  </a:txBody>
                  <a:tcPr/>
                </a:tc>
                <a:tc>
                  <a:txBody>
                    <a:bodyPr/>
                    <a:lstStyle/>
                    <a:p>
                      <a:r>
                        <a:rPr lang="en-US" sz="1400" dirty="0" smtClean="0">
                          <a:solidFill>
                            <a:schemeClr val="tx1"/>
                          </a:solidFill>
                        </a:rPr>
                        <a:t>Clone basic </a:t>
                      </a:r>
                      <a:r>
                        <a:rPr lang="en-US" sz="1400" dirty="0" err="1" smtClean="0">
                          <a:solidFill>
                            <a:schemeClr val="tx1"/>
                          </a:solidFill>
                        </a:rPr>
                        <a:t>Yocto</a:t>
                      </a:r>
                      <a:r>
                        <a:rPr lang="en-US" sz="1400" dirty="0" smtClean="0">
                          <a:solidFill>
                            <a:schemeClr val="tx1"/>
                          </a:solidFill>
                        </a:rPr>
                        <a:t> layers and Switch to proper branches</a:t>
                      </a:r>
                      <a:endParaRPr lang="en-US" sz="1400" dirty="0">
                        <a:solidFill>
                          <a:schemeClr val="tx1"/>
                        </a:solidFill>
                      </a:endParaRPr>
                    </a:p>
                  </a:txBody>
                  <a:tcPr/>
                </a:tc>
              </a:tr>
              <a:tr h="328246">
                <a:tc vMerge="1">
                  <a:txBody>
                    <a:bodyPr/>
                    <a:lstStyle/>
                    <a:p>
                      <a:endParaRPr lang="en-US" sz="1200" dirty="0"/>
                    </a:p>
                  </a:txBody>
                  <a:tcPr/>
                </a:tc>
                <a:tc>
                  <a:txBody>
                    <a:bodyPr/>
                    <a:lstStyle/>
                    <a:p>
                      <a:r>
                        <a:rPr lang="en-US" sz="1400" dirty="0" smtClean="0">
                          <a:solidFill>
                            <a:schemeClr val="tx1"/>
                          </a:solidFill>
                        </a:rPr>
                        <a:t>Clone </a:t>
                      </a:r>
                      <a:r>
                        <a:rPr lang="en-US" sz="1400" dirty="0" err="1" smtClean="0">
                          <a:solidFill>
                            <a:schemeClr val="tx1"/>
                          </a:solidFill>
                        </a:rPr>
                        <a:t>Renesas</a:t>
                      </a:r>
                      <a:r>
                        <a:rPr lang="en-US" sz="1400" dirty="0" smtClean="0">
                          <a:solidFill>
                            <a:schemeClr val="tx1"/>
                          </a:solidFill>
                        </a:rPr>
                        <a:t> BSP layer</a:t>
                      </a:r>
                      <a:endParaRPr lang="en-US" sz="1400" dirty="0">
                        <a:solidFill>
                          <a:schemeClr val="tx1"/>
                        </a:solidFill>
                      </a:endParaRPr>
                    </a:p>
                  </a:txBody>
                  <a:tcPr/>
                </a:tc>
              </a:tr>
              <a:tr h="328246">
                <a:tc vMerge="1">
                  <a:txBody>
                    <a:bodyPr/>
                    <a:lstStyle/>
                    <a:p>
                      <a:endParaRPr lang="en-US" sz="1200" dirty="0"/>
                    </a:p>
                  </a:txBody>
                  <a:tcPr/>
                </a:tc>
                <a:tc>
                  <a:txBody>
                    <a:bodyPr/>
                    <a:lstStyle/>
                    <a:p>
                      <a:r>
                        <a:rPr lang="en-US" sz="1400" b="0" dirty="0" smtClean="0">
                          <a:solidFill>
                            <a:schemeClr val="tx1"/>
                          </a:solidFill>
                        </a:rPr>
                        <a:t>Clone board specific configuration repository and switch to the proper branch</a:t>
                      </a:r>
                      <a:endParaRPr lang="en-US" sz="1400" b="0" dirty="0">
                        <a:solidFill>
                          <a:schemeClr val="tx1"/>
                        </a:solidFill>
                      </a:endParaRPr>
                    </a:p>
                  </a:txBody>
                  <a:tcPr/>
                </a:tc>
              </a:tr>
              <a:tr h="328246">
                <a:tc vMerge="1">
                  <a:txBody>
                    <a:bodyPr/>
                    <a:lstStyle/>
                    <a:p>
                      <a:endParaRPr lang="en-US" sz="1200" dirty="0"/>
                    </a:p>
                  </a:txBody>
                  <a:tcPr/>
                </a:tc>
                <a:tc>
                  <a:txBody>
                    <a:bodyPr/>
                    <a:lstStyle/>
                    <a:p>
                      <a:r>
                        <a:rPr lang="en-US" sz="1400" b="0" dirty="0" smtClean="0">
                          <a:solidFill>
                            <a:schemeClr val="tx1"/>
                          </a:solidFill>
                        </a:rPr>
                        <a:t>Copy proprietary software into recipe directory structure</a:t>
                      </a:r>
                      <a:endParaRPr lang="en-US" sz="1400" b="0" dirty="0">
                        <a:solidFill>
                          <a:schemeClr val="tx1"/>
                        </a:solidFill>
                      </a:endParaRPr>
                    </a:p>
                  </a:txBody>
                  <a:tcPr/>
                </a:tc>
              </a:tr>
              <a:tr h="328246">
                <a:tc vMerge="1">
                  <a:txBody>
                    <a:bodyPr/>
                    <a:lstStyle/>
                    <a:p>
                      <a:endParaRPr lang="en-US" sz="1200" dirty="0"/>
                    </a:p>
                  </a:txBody>
                  <a:tcPr/>
                </a:tc>
                <a:tc>
                  <a:txBody>
                    <a:bodyPr/>
                    <a:lstStyle/>
                    <a:p>
                      <a:r>
                        <a:rPr lang="en-US" sz="1400" b="0" dirty="0" smtClean="0">
                          <a:solidFill>
                            <a:schemeClr val="tx1"/>
                          </a:solidFill>
                        </a:rPr>
                        <a:t>Setup build environment </a:t>
                      </a:r>
                      <a:endParaRPr lang="en-US" sz="1400" b="0" dirty="0">
                        <a:solidFill>
                          <a:schemeClr val="tx1"/>
                        </a:solidFill>
                      </a:endParaRPr>
                    </a:p>
                  </a:txBody>
                  <a:tcPr/>
                </a:tc>
              </a:tr>
              <a:tr h="328246">
                <a:tc vMerge="1">
                  <a:txBody>
                    <a:bodyPr/>
                    <a:lstStyle/>
                    <a:p>
                      <a:endParaRPr lang="en-US" sz="1200" dirty="0"/>
                    </a:p>
                  </a:txBody>
                  <a:tcPr/>
                </a:tc>
                <a:tc>
                  <a:txBody>
                    <a:bodyPr/>
                    <a:lstStyle/>
                    <a:p>
                      <a:r>
                        <a:rPr lang="en-US" sz="1400" b="0" dirty="0" smtClean="0">
                          <a:solidFill>
                            <a:schemeClr val="tx1"/>
                          </a:solidFill>
                        </a:rPr>
                        <a:t>Prepare default configuration files</a:t>
                      </a:r>
                      <a:endParaRPr lang="en-US" sz="1400" b="0" dirty="0">
                        <a:solidFill>
                          <a:schemeClr val="tx1"/>
                        </a:solidFill>
                      </a:endParaRPr>
                    </a:p>
                  </a:txBody>
                  <a:tcPr/>
                </a:tc>
              </a:tr>
              <a:tr h="328246">
                <a:tc vMerge="1">
                  <a:txBody>
                    <a:bodyPr/>
                    <a:lstStyle/>
                    <a:p>
                      <a:endParaRPr lang="en-US" sz="1200" dirty="0"/>
                    </a:p>
                  </a:txBody>
                  <a:tcPr/>
                </a:tc>
                <a:tc>
                  <a:txBody>
                    <a:bodyPr/>
                    <a:lstStyle/>
                    <a:p>
                      <a:r>
                        <a:rPr lang="en-US" sz="1400" b="0" dirty="0" smtClean="0">
                          <a:solidFill>
                            <a:schemeClr val="tx1"/>
                          </a:solidFill>
                        </a:rPr>
                        <a:t>Start the build </a:t>
                      </a:r>
                      <a:endParaRPr kumimoji="1" lang="en-US" sz="1400" b="0" kern="1200" dirty="0">
                        <a:solidFill>
                          <a:schemeClr val="tx1"/>
                        </a:solidFill>
                        <a:latin typeface="+mn-lt"/>
                        <a:ea typeface="+mn-ea"/>
                        <a:cs typeface="+mn-cs"/>
                      </a:endParaRPr>
                    </a:p>
                  </a:txBody>
                  <a:tcPr/>
                </a:tc>
              </a:tr>
              <a:tr h="328246">
                <a:tc rowSpan="3">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altLang="ja-JP" sz="1400" dirty="0" smtClean="0">
                          <a:solidFill>
                            <a:schemeClr val="tx1"/>
                          </a:solidFill>
                        </a:rPr>
                        <a:t>Running </a:t>
                      </a:r>
                      <a:r>
                        <a:rPr lang="en-US" altLang="ja-JP" sz="1400" dirty="0" err="1" smtClean="0">
                          <a:solidFill>
                            <a:schemeClr val="tx1"/>
                          </a:solidFill>
                        </a:rPr>
                        <a:t>Yocto</a:t>
                      </a:r>
                      <a:r>
                        <a:rPr lang="en-US" altLang="ja-JP" sz="1400" dirty="0" smtClean="0">
                          <a:solidFill>
                            <a:schemeClr val="tx1"/>
                          </a:solidFill>
                        </a:rPr>
                        <a:t> image</a:t>
                      </a:r>
                      <a:endParaRPr lang="en-US" sz="1400" dirty="0" smtClean="0">
                        <a:solidFill>
                          <a:schemeClr val="tx1"/>
                        </a:solidFill>
                      </a:endParaRPr>
                    </a:p>
                    <a:p>
                      <a:pPr marL="0" marR="0" indent="0" algn="l" defTabSz="990570" rtl="0" eaLnBrk="1" fontAlgn="auto" latinLnBrk="0" hangingPunct="1">
                        <a:lnSpc>
                          <a:spcPct val="100000"/>
                        </a:lnSpc>
                        <a:spcBef>
                          <a:spcPts val="0"/>
                        </a:spcBef>
                        <a:spcAft>
                          <a:spcPts val="0"/>
                        </a:spcAft>
                        <a:buClrTx/>
                        <a:buSzTx/>
                        <a:buFontTx/>
                        <a:buNone/>
                        <a:tabLst/>
                        <a:defRPr/>
                      </a:pPr>
                      <a:endParaRPr lang="en-US" sz="1400" b="1" dirty="0" smtClean="0">
                        <a:solidFill>
                          <a:schemeClr val="tx1"/>
                        </a:solidFill>
                      </a:endParaRPr>
                    </a:p>
                  </a:txBody>
                  <a:tcPr/>
                </a:tc>
                <a:tc>
                  <a:txBody>
                    <a:bodyPr/>
                    <a:lstStyle/>
                    <a:p>
                      <a:r>
                        <a:rPr lang="nl-NL" altLang="ja-JP" sz="1400" dirty="0" smtClean="0">
                          <a:solidFill>
                            <a:schemeClr val="tx1"/>
                          </a:solidFill>
                        </a:rPr>
                        <a:t>Load kernel via TFTP and rootfs via NFS</a:t>
                      </a:r>
                      <a:endParaRPr lang="en-US" sz="1400" dirty="0">
                        <a:solidFill>
                          <a:schemeClr val="tx1"/>
                        </a:solidFill>
                      </a:endParaRPr>
                    </a:p>
                  </a:txBody>
                  <a:tcPr/>
                </a:tc>
              </a:tr>
              <a:tr h="328246">
                <a:tc vMerge="1">
                  <a:txBody>
                    <a:bodyPr/>
                    <a:lstStyle/>
                    <a:p>
                      <a:pPr marL="0" marR="0" indent="0" algn="l" defTabSz="990570" rtl="0" eaLnBrk="1" fontAlgn="auto" latinLnBrk="0" hangingPunct="1">
                        <a:lnSpc>
                          <a:spcPct val="100000"/>
                        </a:lnSpc>
                        <a:spcBef>
                          <a:spcPts val="0"/>
                        </a:spcBef>
                        <a:spcAft>
                          <a:spcPts val="0"/>
                        </a:spcAft>
                        <a:buClrTx/>
                        <a:buSzTx/>
                        <a:buFontTx/>
                        <a:buNone/>
                        <a:tabLst/>
                        <a:defRPr/>
                      </a:pPr>
                      <a:endParaRPr lang="en-US" sz="1200" b="1" dirty="0" smtClean="0"/>
                    </a:p>
                  </a:txBody>
                  <a:tcPr/>
                </a:tc>
                <a:tc>
                  <a:txBody>
                    <a:bodyPr/>
                    <a:lstStyle/>
                    <a:p>
                      <a:r>
                        <a:rPr lang="en-US" altLang="ja-JP" sz="1400" dirty="0" smtClean="0">
                          <a:solidFill>
                            <a:schemeClr val="bg1">
                              <a:lumMod val="75000"/>
                            </a:schemeClr>
                          </a:solidFill>
                        </a:rPr>
                        <a:t>Or Load kernel and </a:t>
                      </a:r>
                      <a:r>
                        <a:rPr lang="en-US" altLang="ja-JP" sz="1400" dirty="0" err="1" smtClean="0">
                          <a:solidFill>
                            <a:schemeClr val="bg1">
                              <a:lumMod val="75000"/>
                            </a:schemeClr>
                          </a:solidFill>
                        </a:rPr>
                        <a:t>rootfs</a:t>
                      </a:r>
                      <a:r>
                        <a:rPr lang="en-US" altLang="ja-JP" sz="1400" dirty="0" smtClean="0">
                          <a:solidFill>
                            <a:schemeClr val="bg1">
                              <a:lumMod val="75000"/>
                            </a:schemeClr>
                          </a:solidFill>
                        </a:rPr>
                        <a:t> from </a:t>
                      </a:r>
                      <a:r>
                        <a:rPr lang="en-US" altLang="ja-JP" sz="1400" dirty="0" err="1" smtClean="0">
                          <a:solidFill>
                            <a:schemeClr val="bg1">
                              <a:lumMod val="75000"/>
                            </a:schemeClr>
                          </a:solidFill>
                        </a:rPr>
                        <a:t>microSD</a:t>
                      </a:r>
                      <a:r>
                        <a:rPr lang="en-US" altLang="ja-JP" sz="1400" dirty="0" smtClean="0">
                          <a:solidFill>
                            <a:schemeClr val="bg1">
                              <a:lumMod val="75000"/>
                            </a:schemeClr>
                          </a:solidFill>
                        </a:rPr>
                        <a:t> card</a:t>
                      </a:r>
                      <a:endParaRPr lang="en-US" sz="1400" dirty="0">
                        <a:solidFill>
                          <a:schemeClr val="bg1">
                            <a:lumMod val="75000"/>
                          </a:schemeClr>
                        </a:solidFill>
                      </a:endParaRPr>
                    </a:p>
                  </a:txBody>
                  <a:tcPr/>
                </a:tc>
              </a:tr>
              <a:tr h="328246">
                <a:tc vMerge="1">
                  <a:txBody>
                    <a:bodyPr/>
                    <a:lstStyle/>
                    <a:p>
                      <a:pPr marL="0" marR="0" indent="0" algn="l" defTabSz="990570" rtl="0" eaLnBrk="1" fontAlgn="auto" latinLnBrk="0" hangingPunct="1">
                        <a:lnSpc>
                          <a:spcPct val="100000"/>
                        </a:lnSpc>
                        <a:spcBef>
                          <a:spcPts val="0"/>
                        </a:spcBef>
                        <a:spcAft>
                          <a:spcPts val="0"/>
                        </a:spcAft>
                        <a:buClrTx/>
                        <a:buSzTx/>
                        <a:buFontTx/>
                        <a:buNone/>
                        <a:tabLst/>
                        <a:defRPr/>
                      </a:pPr>
                      <a:endParaRPr lang="en-US" sz="1200" b="1" dirty="0" smtClean="0"/>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altLang="ja-JP" sz="1400" dirty="0" smtClean="0">
                          <a:solidFill>
                            <a:schemeClr val="bg1">
                              <a:lumMod val="75000"/>
                            </a:schemeClr>
                          </a:solidFill>
                        </a:rPr>
                        <a:t>Or Load kernel and </a:t>
                      </a:r>
                      <a:r>
                        <a:rPr lang="en-US" altLang="ja-JP" sz="1400" dirty="0" err="1" smtClean="0">
                          <a:solidFill>
                            <a:schemeClr val="bg1">
                              <a:lumMod val="75000"/>
                            </a:schemeClr>
                          </a:solidFill>
                        </a:rPr>
                        <a:t>rootfs</a:t>
                      </a:r>
                      <a:r>
                        <a:rPr lang="en-US" altLang="ja-JP" sz="1400" dirty="0" smtClean="0">
                          <a:solidFill>
                            <a:schemeClr val="bg1">
                              <a:lumMod val="75000"/>
                            </a:schemeClr>
                          </a:solidFill>
                        </a:rPr>
                        <a:t> from </a:t>
                      </a:r>
                      <a:r>
                        <a:rPr lang="en-US" altLang="ja-JP" sz="1400" dirty="0" err="1" smtClean="0">
                          <a:solidFill>
                            <a:schemeClr val="bg1">
                              <a:lumMod val="75000"/>
                            </a:schemeClr>
                          </a:solidFill>
                        </a:rPr>
                        <a:t>eMMC</a:t>
                      </a:r>
                      <a:endParaRPr lang="en-US" sz="1400" dirty="0" smtClean="0">
                        <a:solidFill>
                          <a:schemeClr val="bg1">
                            <a:lumMod val="75000"/>
                          </a:schemeClr>
                        </a:solidFill>
                      </a:endParaRPr>
                    </a:p>
                  </a:txBody>
                  <a:tcPr/>
                </a:tc>
              </a:tr>
            </a:tbl>
          </a:graphicData>
        </a:graphic>
      </p:graphicFrame>
      <p:sp>
        <p:nvSpPr>
          <p:cNvPr id="7" name="TextBox 1"/>
          <p:cNvSpPr txBox="1">
            <a:spLocks noChangeArrowheads="1"/>
          </p:cNvSpPr>
          <p:nvPr/>
        </p:nvSpPr>
        <p:spPr bwMode="auto">
          <a:xfrm>
            <a:off x="5486400" y="39469"/>
            <a:ext cx="6599957"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altLang="en-US" sz="1200" dirty="0" smtClean="0">
                <a:solidFill>
                  <a:schemeClr val="bg1">
                    <a:lumMod val="50000"/>
                  </a:schemeClr>
                </a:solidFill>
              </a:rPr>
              <a:t>http</a:t>
            </a:r>
            <a:r>
              <a:rPr lang="en-US" altLang="en-US" sz="1200" dirty="0">
                <a:solidFill>
                  <a:schemeClr val="bg1">
                    <a:lumMod val="50000"/>
                  </a:schemeClr>
                </a:solidFill>
              </a:rPr>
              <a:t>://elinux.org/RZ-G/Boards/Yocto</a:t>
            </a:r>
            <a:endParaRPr lang="en-US" altLang="en-US" sz="1200" dirty="0" smtClean="0">
              <a:solidFill>
                <a:schemeClr val="bg1">
                  <a:lumMod val="50000"/>
                </a:schemeClr>
              </a:solidFill>
            </a:endParaRPr>
          </a:p>
          <a:p>
            <a:pPr algn="r" eaLnBrk="1" hangingPunct="1">
              <a:spcBef>
                <a:spcPct val="0"/>
              </a:spcBef>
              <a:buClrTx/>
              <a:buNone/>
              <a:defRPr/>
            </a:pPr>
            <a:r>
              <a:rPr lang="en-US" sz="1200" dirty="0">
                <a:solidFill>
                  <a:schemeClr val="bg1">
                    <a:lumMod val="50000"/>
                  </a:schemeClr>
                </a:solidFill>
              </a:rPr>
              <a:t>RENESAS_RCH2M2E2_YoctoStartupGuide_UME_v1.30.pdf</a:t>
            </a:r>
          </a:p>
          <a:p>
            <a:pPr algn="r" eaLnBrk="1" hangingPunct="1">
              <a:spcBef>
                <a:spcPct val="0"/>
              </a:spcBef>
              <a:buClrTx/>
              <a:buNone/>
              <a:defRPr/>
            </a:pPr>
            <a:r>
              <a:rPr lang="en-US" altLang="ja-JP" sz="1200" dirty="0">
                <a:solidFill>
                  <a:schemeClr val="bg1">
                    <a:lumMod val="50000"/>
                  </a:schemeClr>
                </a:solidFill>
              </a:rPr>
              <a:t>Silk_RZ-G1_Doorphone_Compact_System_Application note.docx</a:t>
            </a:r>
          </a:p>
        </p:txBody>
      </p:sp>
    </p:spTree>
    <p:extLst>
      <p:ext uri="{BB962C8B-B14F-4D97-AF65-F5344CB8AC3E}">
        <p14:creationId xmlns:p14="http://schemas.microsoft.com/office/powerpoint/2010/main" val="180786261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dirty="0" smtClean="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b="1" dirty="0" smtClean="0"/>
              <a:t>RZG MMPKG Introduction &amp; </a:t>
            </a:r>
            <a:r>
              <a:rPr lang="en-US" altLang="ja-JP" sz="1200" b="1" dirty="0" err="1" smtClean="0"/>
              <a:t>Gstreamer</a:t>
            </a:r>
            <a:r>
              <a:rPr lang="en-US" altLang="ja-JP" sz="1200" b="1" dirty="0" smtClean="0"/>
              <a:t> Framework</a:t>
            </a:r>
            <a:endParaRPr lang="en-US" altLang="ja-JP" sz="1200" b="1" dirty="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a:t>
            </a:r>
            <a:r>
              <a:rPr lang="en-US" altLang="ja-JP" sz="1200" dirty="0" smtClean="0"/>
              <a:t>framework</a:t>
            </a:r>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49</a:t>
            </a:fld>
            <a:endParaRPr lang="de-DE" dirty="0"/>
          </a:p>
        </p:txBody>
      </p:sp>
    </p:spTree>
    <p:extLst>
      <p:ext uri="{BB962C8B-B14F-4D97-AF65-F5344CB8AC3E}">
        <p14:creationId xmlns:p14="http://schemas.microsoft.com/office/powerpoint/2010/main" val="140587428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 (1/2)</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a:t>RZG Overall </a:t>
            </a:r>
            <a:r>
              <a:rPr lang="en-US" altLang="ja-JP" sz="1200" dirty="0" smtClean="0"/>
              <a:t>Picture</a:t>
            </a:r>
            <a:endParaRPr lang="en-US" altLang="ja-JP" sz="1200" dirty="0"/>
          </a:p>
          <a:p>
            <a:pPr marL="392113" lvl="2">
              <a:lnSpc>
                <a:spcPct val="100000"/>
              </a:lnSpc>
              <a:spcBef>
                <a:spcPts val="1000"/>
              </a:spcBef>
              <a:spcAft>
                <a:spcPts val="0"/>
              </a:spcAft>
            </a:pPr>
            <a:r>
              <a:rPr lang="en-US" altLang="ja-JP" sz="1200" dirty="0" err="1"/>
              <a:t>Yocto</a:t>
            </a:r>
            <a:r>
              <a:rPr lang="en-US" altLang="ja-JP" sz="1200" dirty="0"/>
              <a:t> build System &amp; </a:t>
            </a:r>
            <a:r>
              <a:rPr lang="en-US" altLang="ja-JP" sz="1200" dirty="0" err="1"/>
              <a:t>Renesas</a:t>
            </a:r>
            <a:r>
              <a:rPr lang="en-US" altLang="ja-JP" sz="1200" dirty="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endParaRPr lang="en-US" altLang="ja-JP" sz="1200"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5</a:t>
            </a:fld>
            <a:endParaRPr lang="de-DE" dirty="0"/>
          </a:p>
        </p:txBody>
      </p:sp>
    </p:spTree>
    <p:extLst>
      <p:ext uri="{BB962C8B-B14F-4D97-AF65-F5344CB8AC3E}">
        <p14:creationId xmlns:p14="http://schemas.microsoft.com/office/powerpoint/2010/main" val="54316603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RZG MMPKG &amp; SOFWARE STACK</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50</a:t>
            </a:fld>
            <a:endParaRPr lang="de-DE" dirty="0"/>
          </a:p>
        </p:txBody>
      </p:sp>
      <p:pic>
        <p:nvPicPr>
          <p:cNvPr id="5" name="Picture 2" descr="C:\Users\minhtran\Desktop\1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4600" y="1579671"/>
            <a:ext cx="5638800" cy="474492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68962"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RCH2M2E2_MMP_Linux_Specification_091.pdf</a:t>
            </a:r>
            <a:endParaRPr lang="en-US" sz="1200" dirty="0">
              <a:solidFill>
                <a:schemeClr val="bg1">
                  <a:lumMod val="50000"/>
                </a:schemeClr>
              </a:solidFill>
            </a:endParaRPr>
          </a:p>
        </p:txBody>
      </p:sp>
    </p:spTree>
    <p:extLst>
      <p:ext uri="{BB962C8B-B14F-4D97-AF65-F5344CB8AC3E}">
        <p14:creationId xmlns:p14="http://schemas.microsoft.com/office/powerpoint/2010/main" val="10250885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MMPKG </a:t>
            </a:r>
            <a:r>
              <a:rPr lang="en-US" altLang="ja-JP" dirty="0" smtClean="0"/>
              <a:t>- </a:t>
            </a:r>
            <a:r>
              <a:rPr lang="en-US" dirty="0" smtClean="0"/>
              <a:t>List of Components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51</a:t>
            </a:fld>
            <a:endParaRPr lang="de-DE" dirty="0"/>
          </a:p>
        </p:txBody>
      </p:sp>
      <p:graphicFrame>
        <p:nvGraphicFramePr>
          <p:cNvPr id="6" name="表 3"/>
          <p:cNvGraphicFramePr>
            <a:graphicFrameLocks noGrp="1"/>
          </p:cNvGraphicFramePr>
          <p:nvPr>
            <p:extLst>
              <p:ext uri="{D42A27DB-BD31-4B8C-83A1-F6EECF244321}">
                <p14:modId xmlns:p14="http://schemas.microsoft.com/office/powerpoint/2010/main" val="3612552784"/>
              </p:ext>
            </p:extLst>
          </p:nvPr>
        </p:nvGraphicFramePr>
        <p:xfrm>
          <a:off x="1143000" y="1676400"/>
          <a:ext cx="9031714" cy="4540795"/>
        </p:xfrm>
        <a:graphic>
          <a:graphicData uri="http://schemas.openxmlformats.org/drawingml/2006/table">
            <a:tbl>
              <a:tblPr firstRow="1">
                <a:tableStyleId>{3C2FFA5D-87B4-456A-9821-1D502468CF0F}</a:tableStyleId>
              </a:tblPr>
              <a:tblGrid>
                <a:gridCol w="878427"/>
                <a:gridCol w="1730600"/>
                <a:gridCol w="574576"/>
                <a:gridCol w="1554229"/>
                <a:gridCol w="894142"/>
                <a:gridCol w="1700856"/>
                <a:gridCol w="618233"/>
                <a:gridCol w="1080651"/>
              </a:tblGrid>
              <a:tr h="263272">
                <a:tc>
                  <a:txBody>
                    <a:bodyPr/>
                    <a:lstStyle/>
                    <a:p>
                      <a:pPr algn="ctr" fontAlgn="ctr"/>
                      <a:r>
                        <a:rPr lang="en-US" altLang="ja-JP" sz="1100" u="none" strike="noStrike" dirty="0" smtClean="0">
                          <a:effectLst/>
                        </a:rPr>
                        <a:t>Item</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Function</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Layer</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0" marR="0" marT="0" marB="0" anchor="ctr"/>
                </a:tc>
                <a:tc>
                  <a:txBody>
                    <a:bodyPr/>
                    <a:lstStyle/>
                    <a:p>
                      <a:pPr algn="ctr" fontAlgn="ctr"/>
                      <a:r>
                        <a:rPr lang="en-US" altLang="ja-JP" sz="1100" u="none" strike="noStrike" dirty="0" smtClean="0">
                          <a:effectLst/>
                        </a:rPr>
                        <a:t>Module</a:t>
                      </a:r>
                      <a:r>
                        <a:rPr lang="en-US" altLang="ja-JP" sz="1100" u="none" strike="noStrike" baseline="0" dirty="0" smtClean="0">
                          <a:effectLst/>
                        </a:rPr>
                        <a:t> Name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License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Execution form</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Arial" panose="020B0604020202020204" pitchFamily="34" charset="0"/>
                      </a:endParaRPr>
                    </a:p>
                  </a:txBody>
                  <a:tcPr marL="0" marR="0" marT="0" marB="0" anchor="ctr"/>
                </a:tc>
                <a:tc>
                  <a:txBody>
                    <a:bodyPr/>
                    <a:lstStyle/>
                    <a:p>
                      <a:pPr algn="ctr" fontAlgn="ctr"/>
                      <a:r>
                        <a:rPr lang="en-US" altLang="ja-JP" sz="1100" u="none" strike="noStrike" dirty="0" smtClean="0">
                          <a:effectLst/>
                        </a:rPr>
                        <a:t>Code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Use </a:t>
                      </a:r>
                      <a:r>
                        <a:rPr lang="en-US" altLang="ja-JP" sz="1100" u="none" strike="noStrike" baseline="0" dirty="0" smtClean="0">
                          <a:effectLst/>
                        </a:rPr>
                        <a:t>HW IP</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r>
              <a:tr h="340848">
                <a:tc rowSpan="7">
                  <a:txBody>
                    <a:bodyPr/>
                    <a:lstStyle/>
                    <a:p>
                      <a:pPr algn="l" fontAlgn="ctr"/>
                      <a:r>
                        <a:rPr lang="en-US" sz="1100" u="none" strike="noStrike" dirty="0" smtClean="0">
                          <a:effectLst/>
                        </a:rPr>
                        <a:t>Video</a:t>
                      </a:r>
                    </a:p>
                    <a:p>
                      <a:pPr algn="l" fontAlgn="ctr"/>
                      <a:r>
                        <a:rPr lang="en-US" sz="1100" u="none" strike="noStrike" dirty="0" smtClean="0">
                          <a:effectLst/>
                        </a:rPr>
                        <a:t>Decode</a:t>
                      </a:r>
                      <a:endParaRPr lang="en-US" sz="1100" b="0" i="1"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7">
                  <a:txBody>
                    <a:bodyPr/>
                    <a:lstStyle/>
                    <a:p>
                      <a:pPr algn="l" fontAlgn="ctr"/>
                      <a:r>
                        <a:rPr lang="en-US" sz="1100" u="none" strike="noStrike" baseline="0" dirty="0" smtClean="0">
                          <a:effectLst/>
                        </a:rPr>
                        <a:t> </a:t>
                      </a:r>
                      <a:r>
                        <a:rPr lang="en-US" sz="1100" u="none" strike="noStrike" dirty="0" smtClean="0">
                          <a:effectLst/>
                        </a:rPr>
                        <a:t>H.264/AVC</a:t>
                      </a:r>
                      <a:endParaRPr lang="en-US" altLang="ja-JP" sz="1100" b="0" i="0" u="none" strike="noStrike" baseline="0" dirty="0" smtClean="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5">
                  <a:txBody>
                    <a:bodyPr/>
                    <a:lstStyle/>
                    <a:p>
                      <a:pPr algn="ctr" fontAlgn="ctr"/>
                      <a:r>
                        <a:rPr lang="en-US" sz="1100" u="none" strike="noStrike" dirty="0">
                          <a:effectLst/>
                        </a:rPr>
                        <a:t>User</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smtClean="0">
                          <a:effectLst/>
                        </a:rPr>
                        <a:t>OMX-H.264/AVC</a:t>
                      </a:r>
                    </a:p>
                    <a:p>
                      <a:pPr algn="l" fontAlgn="ctr"/>
                      <a:r>
                        <a:rPr lang="en-US" sz="1100" u="none" strike="noStrike" dirty="0" smtClean="0">
                          <a:effectLst/>
                        </a:rPr>
                        <a:t>Decoder MC</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Proprietary</a:t>
                      </a:r>
                      <a:endParaRPr lang="en-US" altLang="ja-JP" sz="1100" b="0" i="0" u="none" strike="noStrike" dirty="0" smtClean="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DLL(so)</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Binary</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7">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VCP,VPC,</a:t>
                      </a:r>
                    </a:p>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S3CTRL</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OMX-Manager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Proprietary</a:t>
                      </a:r>
                      <a:endParaRPr lang="en-US" altLang="ja-JP" sz="1100" b="0" i="0" u="none" strike="noStrike" dirty="0" smtClean="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DLL(so)</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Binary</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UVCS</a:t>
                      </a:r>
                      <a:r>
                        <a:rPr lang="ja-JP" altLang="en-US" sz="1100" u="none" strike="noStrike" dirty="0" smtClean="0">
                          <a:effectLst/>
                        </a:rPr>
                        <a:t>　</a:t>
                      </a:r>
                      <a:r>
                        <a:rPr lang="en-US" altLang="ja-JP" sz="1100" u="none" strike="noStrike" dirty="0" smtClean="0">
                          <a:effectLst/>
                        </a:rPr>
                        <a:t>Decoder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Proprietary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DLL(so)</a:t>
                      </a:r>
                      <a:endParaRPr lang="en-US" altLang="ja-JP" sz="1100" b="0" i="0" u="none" strike="noStrike" dirty="0" smtClean="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sz="1100" u="none" strike="noStrike" dirty="0" smtClean="0">
                          <a:effectLst/>
                        </a:rPr>
                        <a:t>Binary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rgbClr val="000000"/>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340874">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VCP3 Driver </a:t>
                      </a:r>
                    </a:p>
                    <a:p>
                      <a:pPr algn="l" fontAlgn="ctr"/>
                      <a:r>
                        <a:rPr lang="en-US" sz="1100" u="none" strike="noStrike" dirty="0" smtClean="0">
                          <a:effectLst/>
                        </a:rPr>
                        <a:t>Common Decoder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Proprietary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DLL(.so)</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Binary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rgbClr val="000000"/>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480006">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VCP3 Driver</a:t>
                      </a:r>
                      <a:r>
                        <a:rPr lang="ja-JP" altLang="en-US" sz="1100" u="none" strike="noStrike" baseline="0" dirty="0" smtClean="0">
                          <a:effectLst/>
                        </a:rPr>
                        <a:t> </a:t>
                      </a:r>
                      <a:r>
                        <a:rPr lang="en-US" sz="1100" u="none" strike="noStrike" dirty="0" smtClean="0">
                          <a:effectLst/>
                        </a:rPr>
                        <a:t>H.264/</a:t>
                      </a:r>
                    </a:p>
                    <a:p>
                      <a:pPr algn="l" fontAlgn="ctr"/>
                      <a:r>
                        <a:rPr lang="en-US" sz="1100" u="none" strike="noStrike" dirty="0" smtClean="0">
                          <a:effectLst/>
                        </a:rPr>
                        <a:t>AVC</a:t>
                      </a:r>
                      <a:r>
                        <a:rPr lang="ja-JP" altLang="en-US" sz="1100" u="none" strike="noStrike" baseline="0" dirty="0" smtClean="0">
                          <a:effectLst/>
                        </a:rPr>
                        <a:t> </a:t>
                      </a:r>
                      <a:r>
                        <a:rPr lang="en-US" sz="1100" u="none" strike="noStrike" dirty="0" smtClean="0">
                          <a:effectLst/>
                        </a:rPr>
                        <a:t>Decoder</a:t>
                      </a:r>
                      <a:r>
                        <a:rPr lang="ja-JP" altLang="en-US" sz="1100" u="none" strike="noStrike" dirty="0" smtClean="0">
                          <a:effectLst/>
                        </a:rPr>
                        <a:t> </a:t>
                      </a:r>
                      <a:r>
                        <a:rPr lang="en-US" altLang="ja-JP" sz="1100" u="none" strike="noStrike" dirty="0" smtClean="0">
                          <a:effectLst/>
                        </a:rPr>
                        <a:t>Library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Proprietary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DLL(.so)</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Binary</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rgbClr val="000000"/>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rowSpan="2">
                  <a:txBody>
                    <a:bodyPr/>
                    <a:lstStyle/>
                    <a:p>
                      <a:pPr algn="ctr" fontAlgn="ctr"/>
                      <a:r>
                        <a:rPr lang="en-US" sz="1100" u="none" strike="noStrike" dirty="0">
                          <a:effectLst/>
                        </a:rPr>
                        <a:t>Kernel</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UVCS </a:t>
                      </a:r>
                      <a:r>
                        <a:rPr lang="en-US" sz="1100" u="none" strike="noStrike" dirty="0" smtClean="0">
                          <a:effectLst/>
                        </a:rPr>
                        <a:t>Common</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GPLv2</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Source</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434">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VCP3</a:t>
                      </a:r>
                      <a:r>
                        <a:rPr lang="en-US" sz="1100" u="none" strike="noStrike" baseline="0" dirty="0" smtClean="0">
                          <a:effectLst/>
                        </a:rPr>
                        <a:t> Driver Core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GPLv2</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Source</a:t>
                      </a:r>
                      <a:r>
                        <a:rPr lang="en-US" altLang="ja-JP" sz="1100" u="none" strike="noStrike" baseline="0" dirty="0" smtClean="0">
                          <a:effectLst/>
                        </a:rPr>
                        <a:t> code</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Source</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marL="0" marR="0" indent="0" algn="ctr"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rowSpan="7">
                  <a:txBody>
                    <a:bodyPr/>
                    <a:lstStyle/>
                    <a:p>
                      <a:pPr algn="l" fontAlgn="ctr"/>
                      <a:r>
                        <a:rPr lang="en-US" sz="1100" u="none" strike="noStrike" dirty="0" smtClean="0">
                          <a:effectLst/>
                        </a:rPr>
                        <a:t>Video</a:t>
                      </a:r>
                    </a:p>
                    <a:p>
                      <a:pPr algn="l" fontAlgn="ctr"/>
                      <a:r>
                        <a:rPr lang="en-US" sz="1100" u="none" strike="noStrike" dirty="0" smtClean="0">
                          <a:effectLst/>
                        </a:rPr>
                        <a:t>processing</a:t>
                      </a:r>
                      <a:endParaRPr lang="en-US" sz="1100" b="0" i="1"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3">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IP Conversion</a:t>
                      </a:r>
                    </a:p>
                    <a:p>
                      <a:pPr algn="l" fontAlgn="ctr"/>
                      <a:r>
                        <a:rPr lang="en-US" sz="1100" u="none" strike="noStrike" dirty="0" smtClean="0">
                          <a:effectLst/>
                        </a:rPr>
                        <a:t>Interlace to Progressive</a:t>
                      </a:r>
                    </a:p>
                    <a:p>
                      <a:pPr algn="l" fontAlgn="ctr"/>
                      <a:r>
                        <a:rPr lang="en-US" sz="1100" u="none" strike="noStrike" dirty="0" smtClean="0">
                          <a:effectLst/>
                        </a:rPr>
                        <a:t>Conversion</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a:effectLst/>
                        </a:rPr>
                        <a:t>User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FDP Manager </a:t>
                      </a:r>
                      <a:r>
                        <a:rPr lang="en-US" sz="1100" u="none" strike="noStrike" dirty="0" smtClean="0">
                          <a:effectLst/>
                        </a:rPr>
                        <a:t>IF</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Shared</a:t>
                      </a:r>
                      <a:r>
                        <a:rPr lang="en-US" sz="1100" u="none" strike="noStrike" baseline="0" dirty="0" smtClean="0">
                          <a:effectLst/>
                        </a:rPr>
                        <a:t> library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3">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FDP,  S3CTRL , TMU(3ch)</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rowSpan="2">
                  <a:txBody>
                    <a:bodyPr/>
                    <a:lstStyle/>
                    <a:p>
                      <a:pPr algn="ctr" fontAlgn="ctr"/>
                      <a:r>
                        <a:rPr lang="en-US" sz="1100" u="none" strike="noStrike" dirty="0">
                          <a:effectLst/>
                        </a:rPr>
                        <a:t>Kernel</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FDP Manager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GPLv2</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a:effectLst/>
                        </a:rPr>
                        <a:t>FDP Driver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61815">
                <a:tc vMerge="1">
                  <a:txBody>
                    <a:bodyPr/>
                    <a:lstStyle/>
                    <a:p>
                      <a:pPr algn="l" fontAlgn="ctr"/>
                      <a:endParaRPr lang="en-US" sz="1100" b="0" i="0" u="none" strike="noStrike" dirty="0" smtClean="0">
                        <a:solidFill>
                          <a:schemeClr val="tx1"/>
                        </a:solidFill>
                        <a:effectLst/>
                        <a:latin typeface="+mn-lt"/>
                        <a:ea typeface="+mn-ea"/>
                      </a:endParaRPr>
                    </a:p>
                  </a:txBody>
                  <a:tcPr marL="72000" marR="36000" marT="36000" marB="36000" anchor="ctr">
                    <a:lnL w="1270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tcPr>
                </a:tc>
                <a:tc rowSpan="4">
                  <a:txBody>
                    <a:bodyPr/>
                    <a:lstStyle/>
                    <a:p>
                      <a:pPr algn="l" fontAlgn="ctr"/>
                      <a:r>
                        <a:rPr lang="en-US" sz="1100" u="none" strike="noStrike" dirty="0" smtClean="0">
                          <a:effectLst/>
                        </a:rPr>
                        <a:t>Resize,</a:t>
                      </a:r>
                      <a:r>
                        <a:rPr lang="en-US" sz="1100" u="none" strike="noStrike" baseline="0" dirty="0" smtClean="0">
                          <a:effectLst/>
                        </a:rPr>
                        <a:t> </a:t>
                      </a:r>
                      <a:r>
                        <a:rPr lang="en-US" sz="1100" u="none" strike="noStrike" dirty="0" smtClean="0">
                          <a:effectLst/>
                        </a:rPr>
                        <a:t>Blend</a:t>
                      </a:r>
                      <a:r>
                        <a:rPr lang="en-US" sz="1100" u="none" strike="noStrike" baseline="0" dirty="0" smtClean="0">
                          <a:effectLst/>
                        </a:rPr>
                        <a:t> and</a:t>
                      </a:r>
                    </a:p>
                    <a:p>
                      <a:pPr algn="l" fontAlgn="ctr"/>
                      <a:r>
                        <a:rPr lang="en-US" sz="1100" u="none" strike="noStrike" baseline="0" dirty="0" smtClean="0">
                          <a:effectLst/>
                        </a:rPr>
                        <a:t>Rotation</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a:effectLst/>
                        </a:rPr>
                        <a:t>User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smtClean="0">
                          <a:effectLst/>
                        </a:rPr>
                        <a:t>V</a:t>
                      </a:r>
                      <a:r>
                        <a:rPr lang="en-US" altLang="ja-JP" sz="1100" u="none" strike="noStrike" dirty="0" smtClean="0">
                          <a:effectLst/>
                        </a:rPr>
                        <a:t>S</a:t>
                      </a:r>
                      <a:r>
                        <a:rPr lang="en-US" sz="1100" u="none" strike="noStrike" dirty="0" smtClean="0">
                          <a:effectLst/>
                        </a:rPr>
                        <a:t>P Manager IF</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Shared</a:t>
                      </a:r>
                      <a:r>
                        <a:rPr lang="en-US" altLang="ja-JP" sz="1100" u="none" strike="noStrike" baseline="0" dirty="0" smtClean="0">
                          <a:effectLst/>
                        </a:rPr>
                        <a:t> library</a:t>
                      </a:r>
                      <a:endParaRPr lang="en-US" altLang="ja-JP"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4">
                  <a:txBody>
                    <a:bodyPr/>
                    <a:lstStyle/>
                    <a:p>
                      <a:pPr algn="ctr" fontAlgn="ctr"/>
                      <a:r>
                        <a:rPr lang="en-US" sz="1100" u="none" strike="noStrike" dirty="0" smtClean="0">
                          <a:effectLst/>
                        </a:rPr>
                        <a:t>VSP-sys</a:t>
                      </a:r>
                    </a:p>
                    <a:p>
                      <a:pPr algn="ctr" fontAlgn="ctr"/>
                      <a:r>
                        <a:rPr lang="en-US" sz="1100" u="none" strike="noStrike" dirty="0" smtClean="0">
                          <a:effectLst/>
                        </a:rPr>
                        <a:t>2D-DMAC</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rowSpan="3">
                  <a:txBody>
                    <a:bodyPr/>
                    <a:lstStyle/>
                    <a:p>
                      <a:pPr algn="ctr" fontAlgn="ctr"/>
                      <a:r>
                        <a:rPr lang="en-US" sz="1100" u="none" strike="noStrike" dirty="0">
                          <a:effectLst/>
                        </a:rPr>
                        <a:t>Kernel</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smtClean="0">
                          <a:effectLst/>
                        </a:rPr>
                        <a:t>VSP Manager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a:effectLst/>
                        </a:rPr>
                        <a:t>2DDMAC Driver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a:effectLst/>
                        </a:rPr>
                        <a:t>VSP Driver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tc>
              </a:tr>
              <a:tr h="188502">
                <a:tc row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System</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Control</a:t>
                      </a:r>
                      <a:endParaRPr lang="en-US" altLang="ja-JP" sz="1100" b="0" i="1"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2">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Memory Manager</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a:effectLst/>
                        </a:rPr>
                        <a:t>User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Memory </a:t>
                      </a:r>
                      <a:r>
                        <a:rPr lang="en-US" sz="1100" u="none" strike="noStrike" dirty="0" smtClean="0">
                          <a:effectLst/>
                        </a:rPr>
                        <a:t>Manager IF</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Shared</a:t>
                      </a:r>
                      <a:r>
                        <a:rPr lang="en-US" altLang="ja-JP" sz="1100" u="none" strike="noStrike" baseline="0" dirty="0" smtClean="0">
                          <a:effectLst/>
                        </a:rPr>
                        <a:t> library</a:t>
                      </a:r>
                      <a:endParaRPr lang="en-US" altLang="ja-JP"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2">
                  <a:txBody>
                    <a:bodyPr/>
                    <a:lstStyle/>
                    <a:p>
                      <a:pPr algn="ctr" fontAlgn="ct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r>
              <a:tr h="188502">
                <a:tc vMerge="1">
                  <a:txBody>
                    <a:bodyPr/>
                    <a:lstStyle/>
                    <a:p>
                      <a:pPr algn="l" fontAlgn="ctr"/>
                      <a:endParaRPr lang="en-US" sz="1050" b="0" i="0" u="none" strike="noStrike" dirty="0">
                        <a:solidFill>
                          <a:srgbClr val="000000"/>
                        </a:solidFill>
                        <a:effectLst/>
                        <a:latin typeface="+mn-lt"/>
                        <a:ea typeface="+mn-ea"/>
                      </a:endParaRPr>
                    </a:p>
                  </a:txBody>
                  <a:tcPr marL="72013" marR="72013"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endParaRPr kumimoji="1" lang="ja-JP" alt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u="none" strike="noStrike" dirty="0">
                          <a:effectLst/>
                        </a:rPr>
                        <a:t>Kernel</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Memory Manager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r h="188502">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rgbClr val="0000FF"/>
                        </a:solidFill>
                        <a:effectLst/>
                        <a:latin typeface="+mn-ea"/>
                        <a:ea typeface="+mn-ea"/>
                        <a:cs typeface="Arial" pitchFamily="34" charset="0"/>
                      </a:endParaRPr>
                    </a:p>
                  </a:txBody>
                  <a:tcPr marL="72001" marR="36001" marT="360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rowSpan="2">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TL  conversion</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(S3CTRL) </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sz="1100" u="none" strike="noStrike" dirty="0" smtClean="0">
                          <a:effectLst/>
                        </a:rPr>
                        <a:t>User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smtClean="0">
                          <a:effectLst/>
                        </a:rPr>
                        <a:t>S3CTRL Driver</a:t>
                      </a:r>
                      <a:r>
                        <a:rPr lang="en-US" sz="1100" u="none" strike="noStrike" baseline="0" dirty="0" smtClean="0">
                          <a:effectLst/>
                        </a:rPr>
                        <a:t> IF</a:t>
                      </a:r>
                      <a:endParaRPr lang="en-US"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Proprietary</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Shared</a:t>
                      </a:r>
                      <a:r>
                        <a:rPr lang="en-US" altLang="ja-JP" sz="1100" u="none" strike="noStrike" baseline="0" dirty="0" smtClean="0">
                          <a:effectLst/>
                        </a:rPr>
                        <a:t> library</a:t>
                      </a:r>
                      <a:endParaRPr lang="en-US" altLang="ja-JP"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rowSpan="2">
                  <a:txBody>
                    <a:bodyPr/>
                    <a:lstStyle/>
                    <a:p>
                      <a:pPr algn="ctr" fontAlgn="ctr"/>
                      <a:r>
                        <a:rPr lang="en-US" sz="1100" u="none" strike="noStrike" dirty="0" smtClean="0">
                          <a:effectLst/>
                        </a:rPr>
                        <a:t>S3CTRL</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r>
              <a:tr h="188502">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rgbClr val="000000"/>
                        </a:solidFill>
                        <a:effectLst/>
                        <a:latin typeface="+mn-ea"/>
                        <a:ea typeface="+mn-ea"/>
                        <a:cs typeface="Arial" pitchFamily="34" charset="0"/>
                      </a:endParaRPr>
                    </a:p>
                  </a:txBody>
                  <a:tcPr marL="72001" marR="36001" marT="36018"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vMerge="1">
                  <a:txBody>
                    <a:bodyPr/>
                    <a:lstStyle/>
                    <a:p>
                      <a:pPr marL="0" marR="0" indent="0" algn="l" defTabSz="914400" rtl="0" eaLnBrk="1" fontAlgn="ctr" latinLnBrk="0" hangingPunct="1">
                        <a:lnSpc>
                          <a:spcPct val="100000"/>
                        </a:lnSpc>
                        <a:spcBef>
                          <a:spcPts val="0"/>
                        </a:spcBef>
                        <a:spcAft>
                          <a:spcPts val="0"/>
                        </a:spcAft>
                        <a:buClrTx/>
                        <a:buSzTx/>
                        <a:buFontTx/>
                        <a:buNone/>
                        <a:tabLst/>
                        <a:defRPr/>
                      </a:pPr>
                      <a:endParaRPr lang="en-US" altLang="ja-JP" sz="1100" b="0" i="0" u="none" strike="noStrike" dirty="0" smtClean="0">
                        <a:solidFill>
                          <a:schemeClr val="tx1"/>
                        </a:solidFill>
                        <a:effectLst/>
                        <a:latin typeface="Arial Narrow" pitchFamily="34" charset="0"/>
                        <a:ea typeface="+mn-ea"/>
                        <a:cs typeface="Arial" pitchFamily="34" charset="0"/>
                      </a:endParaRPr>
                    </a:p>
                  </a:txBody>
                  <a:tcPr marL="72000" marR="36000" marT="3601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c>
                  <a:txBody>
                    <a:bodyPr/>
                    <a:lstStyle/>
                    <a:p>
                      <a:pPr algn="ctr" fontAlgn="ctr"/>
                      <a:r>
                        <a:rPr lang="en-US" sz="1100" u="none" strike="noStrike" dirty="0">
                          <a:effectLst/>
                        </a:rPr>
                        <a:t>Kernel</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l" fontAlgn="ctr"/>
                      <a:r>
                        <a:rPr lang="en-US" sz="1100" u="none" strike="noStrike" dirty="0">
                          <a:effectLst/>
                        </a:rPr>
                        <a:t>S3CTRL Driver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algn="ctr" fontAlgn="ctr"/>
                      <a:r>
                        <a:rPr lang="en-US" altLang="ja-JP" sz="1100" u="none" strike="noStrike" dirty="0" smtClean="0">
                          <a:effectLst/>
                        </a:rPr>
                        <a:t>GPLv2</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1"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1"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1"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noFill/>
                  </a:tcPr>
                </a:tc>
              </a:tr>
            </a:tbl>
          </a:graphicData>
        </a:graphic>
      </p:graphicFrame>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No9 7_Jul RZG SW solution status and plan20150707(Gojima-san).pptx</a:t>
            </a:r>
          </a:p>
        </p:txBody>
      </p:sp>
    </p:spTree>
    <p:extLst>
      <p:ext uri="{BB962C8B-B14F-4D97-AF65-F5344CB8AC3E}">
        <p14:creationId xmlns:p14="http://schemas.microsoft.com/office/powerpoint/2010/main" val="4650992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MMPKG </a:t>
            </a:r>
            <a:r>
              <a:rPr lang="en-US" altLang="ja-JP" dirty="0" smtClean="0"/>
              <a:t>-</a:t>
            </a:r>
            <a:r>
              <a:rPr lang="en-US" dirty="0" smtClean="0"/>
              <a:t>List </a:t>
            </a:r>
            <a:r>
              <a:rPr lang="en-US" dirty="0"/>
              <a:t>of Components</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52</a:t>
            </a:fld>
            <a:endParaRPr lang="de-DE" dirty="0"/>
          </a:p>
        </p:txBody>
      </p:sp>
      <p:sp>
        <p:nvSpPr>
          <p:cNvPr id="4" name="Content Placeholder 3"/>
          <p:cNvSpPr>
            <a:spLocks noGrp="1"/>
          </p:cNvSpPr>
          <p:nvPr>
            <p:ph idx="1"/>
          </p:nvPr>
        </p:nvSpPr>
        <p:spPr/>
        <p:txBody>
          <a:bodyPr/>
          <a:lstStyle/>
          <a:p>
            <a:endParaRPr lang="en-US"/>
          </a:p>
        </p:txBody>
      </p:sp>
      <p:graphicFrame>
        <p:nvGraphicFramePr>
          <p:cNvPr id="5" name="表 3"/>
          <p:cNvGraphicFramePr>
            <a:graphicFrameLocks noGrp="1"/>
          </p:cNvGraphicFramePr>
          <p:nvPr>
            <p:extLst>
              <p:ext uri="{D42A27DB-BD31-4B8C-83A1-F6EECF244321}">
                <p14:modId xmlns:p14="http://schemas.microsoft.com/office/powerpoint/2010/main" val="1454058288"/>
              </p:ext>
            </p:extLst>
          </p:nvPr>
        </p:nvGraphicFramePr>
        <p:xfrm>
          <a:off x="1066800" y="1828800"/>
          <a:ext cx="9031714" cy="2635736"/>
        </p:xfrm>
        <a:graphic>
          <a:graphicData uri="http://schemas.openxmlformats.org/drawingml/2006/table">
            <a:tbl>
              <a:tblPr firstRow="1">
                <a:tableStyleId>{3C2FFA5D-87B4-456A-9821-1D502468CF0F}</a:tableStyleId>
              </a:tblPr>
              <a:tblGrid>
                <a:gridCol w="878427"/>
                <a:gridCol w="1730600"/>
                <a:gridCol w="574576"/>
                <a:gridCol w="1554229"/>
                <a:gridCol w="894142"/>
                <a:gridCol w="1700856"/>
                <a:gridCol w="618233"/>
                <a:gridCol w="1080651"/>
              </a:tblGrid>
              <a:tr h="263272">
                <a:tc>
                  <a:txBody>
                    <a:bodyPr/>
                    <a:lstStyle/>
                    <a:p>
                      <a:pPr algn="ctr" fontAlgn="ctr"/>
                      <a:r>
                        <a:rPr lang="en-US" altLang="ja-JP" sz="1100" u="none" strike="noStrike" dirty="0" smtClean="0">
                          <a:effectLst/>
                        </a:rPr>
                        <a:t>Item</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Function</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Layer</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0" marR="0" marT="0" marB="0" anchor="ctr"/>
                </a:tc>
                <a:tc>
                  <a:txBody>
                    <a:bodyPr/>
                    <a:lstStyle/>
                    <a:p>
                      <a:pPr algn="ctr" fontAlgn="ctr"/>
                      <a:r>
                        <a:rPr lang="en-US" altLang="ja-JP" sz="1100" u="none" strike="noStrike" dirty="0" smtClean="0">
                          <a:effectLst/>
                        </a:rPr>
                        <a:t>Module</a:t>
                      </a:r>
                      <a:r>
                        <a:rPr lang="en-US" altLang="ja-JP" sz="1100" u="none" strike="noStrike" baseline="0" dirty="0" smtClean="0">
                          <a:effectLst/>
                        </a:rPr>
                        <a:t> Name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License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Execution form</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Arial" panose="020B0604020202020204" pitchFamily="34" charset="0"/>
                      </a:endParaRPr>
                    </a:p>
                  </a:txBody>
                  <a:tcPr marL="0" marR="0" marT="0" marB="0" anchor="ctr"/>
                </a:tc>
                <a:tc>
                  <a:txBody>
                    <a:bodyPr/>
                    <a:lstStyle/>
                    <a:p>
                      <a:pPr algn="ctr" fontAlgn="ctr"/>
                      <a:r>
                        <a:rPr lang="en-US" altLang="ja-JP" sz="1100" u="none" strike="noStrike" dirty="0" smtClean="0">
                          <a:effectLst/>
                        </a:rPr>
                        <a:t>Code</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c>
                  <a:txBody>
                    <a:bodyPr/>
                    <a:lstStyle/>
                    <a:p>
                      <a:pPr algn="ctr" fontAlgn="ctr"/>
                      <a:r>
                        <a:rPr lang="en-US" altLang="ja-JP" sz="1100" u="none" strike="noStrike" dirty="0" smtClean="0">
                          <a:effectLst/>
                        </a:rPr>
                        <a:t>Use </a:t>
                      </a:r>
                      <a:r>
                        <a:rPr lang="en-US" altLang="ja-JP" sz="1100" u="none" strike="noStrike" baseline="0" dirty="0" smtClean="0">
                          <a:effectLst/>
                        </a:rPr>
                        <a:t>HW IP</a:t>
                      </a:r>
                      <a:endParaRPr lang="ja-JP" altLang="en-US" sz="1100" b="1" i="1" u="none" strike="noStrike" dirty="0">
                        <a:solidFill>
                          <a:schemeClr val="bg1"/>
                        </a:solidFill>
                        <a:effectLst/>
                        <a:latin typeface="HGPｺﾞｼｯｸE" panose="020B0900000000000000" pitchFamily="50" charset="-128"/>
                        <a:ea typeface="HGPｺﾞｼｯｸE" panose="020B0900000000000000" pitchFamily="50" charset="-128"/>
                        <a:cs typeface="Verdana" pitchFamily="34" charset="0"/>
                      </a:endParaRPr>
                    </a:p>
                  </a:txBody>
                  <a:tcPr marL="72014" marR="72014" marT="0" marB="0" anchor="ctr"/>
                </a:tc>
              </a:tr>
              <a:tr h="340848">
                <a:tc rowSpan="4">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Video</a:t>
                      </a:r>
                    </a:p>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Encode</a:t>
                      </a:r>
                      <a:endParaRPr lang="en-US" altLang="ja-JP" sz="1100" b="0" i="1"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4">
                  <a:txBody>
                    <a:bodyPr/>
                    <a:lstStyle/>
                    <a:p>
                      <a:pPr algn="l" fontAlgn="ctr"/>
                      <a:r>
                        <a:rPr lang="en-US" altLang="ja-JP" sz="1100" u="none" strike="noStrike" baseline="0" dirty="0" smtClean="0">
                          <a:effectLst/>
                        </a:rPr>
                        <a:t>H.264</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User</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l" fontAlgn="ctr"/>
                      <a:r>
                        <a:rPr lang="en-US" sz="1100" u="none" strike="noStrike" dirty="0" smtClean="0">
                          <a:effectLst/>
                        </a:rPr>
                        <a:t>OMX-H.264/AVC</a:t>
                      </a:r>
                    </a:p>
                    <a:p>
                      <a:pPr algn="l" fontAlgn="ctr"/>
                      <a:r>
                        <a:rPr lang="en-US" sz="1100" u="none" strike="noStrike" dirty="0" smtClean="0">
                          <a:effectLst/>
                        </a:rPr>
                        <a:t>Encoder MC</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Proprietary</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kumimoji="1" lang="en-US" altLang="ja-JP" sz="1100" u="none" strike="noStrike" kern="1200" dirty="0" smtClean="0">
                          <a:effectLst/>
                        </a:rPr>
                        <a:t>DLL(.so)</a:t>
                      </a:r>
                      <a:endParaRPr kumimoji="1" lang="en-US" altLang="ja-JP" sz="1100" b="0" i="0" u="none" strike="noStrike" kern="1200" dirty="0">
                        <a:solidFill>
                          <a:srgbClr val="FF0000"/>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Binary</a:t>
                      </a:r>
                      <a:endParaRPr lang="en-US" altLang="ja-JP" sz="1100" b="0" i="0" u="none" strike="noStrike" dirty="0" smtClean="0">
                        <a:solidFill>
                          <a:srgbClr val="FF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4">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VCP,VPC,</a:t>
                      </a:r>
                    </a:p>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S3CTRL</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UVCS Encoder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3" marB="0" anchor="ctr"/>
                </a:tc>
                <a:tc>
                  <a:txBody>
                    <a:bodyPr/>
                    <a:lstStyle/>
                    <a:p>
                      <a:pPr algn="ctr" fontAlgn="ctr"/>
                      <a:r>
                        <a:rPr lang="en-US" altLang="ja-JP" sz="1100" u="none" strike="noStrike" dirty="0" smtClean="0">
                          <a:effectLst/>
                        </a:rPr>
                        <a:t>DLL(so)</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3" marB="0" anchor="ctr"/>
                </a:tc>
                <a:tc>
                  <a:txBody>
                    <a:bodyPr/>
                    <a:lstStyle/>
                    <a:p>
                      <a:pPr algn="ctr" fontAlgn="ctr"/>
                      <a:r>
                        <a:rPr lang="en-US" sz="1100" u="none" strike="noStrike" dirty="0" smtClean="0">
                          <a:effectLst/>
                        </a:rPr>
                        <a:t>Binary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3"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3"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endParaRPr kumimoji="1" lang="ja-JP" altLang="en-US"/>
                    </a:p>
                  </a:txBody>
                  <a:tcPr/>
                </a:tc>
                <a:tc>
                  <a:txBody>
                    <a:bodyPr/>
                    <a:lstStyle/>
                    <a:p>
                      <a:pPr algn="l" fontAlgn="ctr"/>
                      <a:r>
                        <a:rPr lang="en-US" sz="1100" u="none" strike="noStrike" dirty="0" smtClean="0">
                          <a:effectLst/>
                        </a:rPr>
                        <a:t>VCP3 Driver </a:t>
                      </a:r>
                    </a:p>
                    <a:p>
                      <a:pPr algn="l" fontAlgn="ctr"/>
                      <a:r>
                        <a:rPr lang="en-US" sz="1100" u="none" strike="noStrike" dirty="0" smtClean="0">
                          <a:effectLst/>
                        </a:rPr>
                        <a:t>Common Encoder</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3" marB="0" anchor="ctr"/>
                </a:tc>
                <a:tc>
                  <a:txBody>
                    <a:bodyPr/>
                    <a:lstStyle/>
                    <a:p>
                      <a:pPr algn="ctr"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3" marB="0" anchor="ctr"/>
                </a:tc>
                <a:tc>
                  <a:txBody>
                    <a:bodyPr/>
                    <a:lstStyle/>
                    <a:p>
                      <a:pPr algn="ctr" fontAlgn="ctr"/>
                      <a:r>
                        <a:rPr lang="en-US" altLang="ja-JP" sz="1100" u="none" strike="noStrike" dirty="0" smtClean="0">
                          <a:effectLst/>
                        </a:rPr>
                        <a:t>DLL(.so)</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23" marB="0" anchor="ctr"/>
                </a:tc>
                <a:tc>
                  <a:txBody>
                    <a:bodyPr/>
                    <a:lstStyle/>
                    <a:p>
                      <a:pPr algn="ctr" fontAlgn="ctr"/>
                      <a:r>
                        <a:rPr lang="en-US" altLang="ja-JP" sz="1100" u="none" strike="noStrike" dirty="0" smtClean="0">
                          <a:effectLst/>
                        </a:rPr>
                        <a:t>Binary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23"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23" marB="0" anchor="ctr"/>
                </a:tc>
              </a:tr>
              <a:tr h="340874">
                <a:tc vMerge="1">
                  <a:txBody>
                    <a:bodyPr/>
                    <a:lstStyle/>
                    <a:p>
                      <a:pPr algn="l" fontAlgn="ctr"/>
                      <a:endParaRPr lang="en-US" sz="1100" b="0" i="0" u="none" strike="noStrike" dirty="0">
                        <a:solidFill>
                          <a:srgbClr val="000000"/>
                        </a:solidFill>
                        <a:effectLst/>
                        <a:latin typeface="Arial Narrow" pitchFamily="34" charset="0"/>
                        <a:ea typeface="+mn-ea"/>
                        <a:cs typeface="Arial" pitchFamily="34" charset="0"/>
                      </a:endParaRPr>
                    </a:p>
                  </a:txBody>
                  <a:tcPr marL="72000" marR="36000" marT="35997" marB="0" anchor="ctr"/>
                </a:tc>
                <a:tc vMerge="1">
                  <a:txBody>
                    <a:bodyPr/>
                    <a:lstStyle/>
                    <a:p>
                      <a:pPr algn="l" fontAlgn="ctr"/>
                      <a:endParaRPr lang="en-US" altLang="ja-JP" sz="1100" b="0" i="0" u="none" strike="noStrike" dirty="0" smtClean="0">
                        <a:solidFill>
                          <a:srgbClr val="000000"/>
                        </a:solidFill>
                        <a:effectLst/>
                        <a:latin typeface="Arial Narrow" pitchFamily="34" charset="0"/>
                        <a:ea typeface="+mn-ea"/>
                        <a:cs typeface="Arial" pitchFamily="34" charset="0"/>
                      </a:endParaRPr>
                    </a:p>
                  </a:txBody>
                  <a:tcPr marL="72000" marR="36000" marT="35997" marB="0" anchor="ctr"/>
                </a:tc>
                <a:tc vMerge="1">
                  <a:txBody>
                    <a:bodyPr/>
                    <a:lstStyle/>
                    <a:p>
                      <a:pPr algn="ctr" fontAlgn="ctr"/>
                      <a:endParaRPr lang="en-US" sz="1000" b="0" i="0" u="none" strike="noStrike" dirty="0">
                        <a:solidFill>
                          <a:srgbClr val="000000"/>
                        </a:solidFill>
                        <a:effectLst/>
                        <a:latin typeface="Arial Narrow" pitchFamily="34" charset="0"/>
                        <a:ea typeface="+mn-ea"/>
                        <a:cs typeface="Arial" pitchFamily="34" charset="0"/>
                      </a:endParaRPr>
                    </a:p>
                  </a:txBody>
                  <a:tcPr marL="72000" marR="36000" marT="35997" marB="0" anchor="ctr"/>
                </a:tc>
                <a:tc>
                  <a:txBody>
                    <a:bodyPr/>
                    <a:lstStyle/>
                    <a:p>
                      <a:pPr algn="l" fontAlgn="ctr"/>
                      <a:r>
                        <a:rPr lang="en-US" sz="1100" u="none" strike="noStrike" dirty="0" smtClean="0">
                          <a:effectLst/>
                        </a:rPr>
                        <a:t>VCP3 Driver H.264/AVC</a:t>
                      </a:r>
                    </a:p>
                    <a:p>
                      <a:pPr algn="l" fontAlgn="ctr"/>
                      <a:r>
                        <a:rPr lang="en-US" sz="1100" u="none" strike="noStrike" dirty="0" smtClean="0">
                          <a:effectLst/>
                        </a:rPr>
                        <a:t>Encoder Library</a:t>
                      </a:r>
                      <a:endParaRPr lang="en-US"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altLang="ja-JP" sz="1100" u="none" strike="noStrike" dirty="0" smtClean="0">
                          <a:effectLst/>
                        </a:rPr>
                        <a:t>Proprietary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altLang="ja-JP" sz="1100" u="none" strike="noStrike" dirty="0" smtClean="0">
                          <a:effectLst/>
                        </a:rPr>
                        <a:t>DLL(.so)</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03" marB="0" anchor="ctr"/>
                </a:tc>
                <a:tc>
                  <a:txBody>
                    <a:bodyPr/>
                    <a:lstStyle/>
                    <a:p>
                      <a:pPr algn="ctr" fontAlgn="ctr"/>
                      <a:r>
                        <a:rPr lang="en-US" altLang="ja-JP" sz="1100" u="none" strike="noStrike" dirty="0" smtClean="0">
                          <a:effectLst/>
                        </a:rPr>
                        <a:t>Binary</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03" marB="0" anchor="ctr"/>
                </a:tc>
              </a:tr>
              <a:tr h="480006">
                <a:tc rowSpan="3">
                  <a:txBody>
                    <a:bodyPr/>
                    <a:lstStyle/>
                    <a:p>
                      <a:pPr algn="l" fontAlgn="ctr"/>
                      <a:r>
                        <a:rPr lang="en-US" sz="1100" u="none" strike="noStrike" dirty="0">
                          <a:effectLst/>
                        </a:rPr>
                        <a:t>Graphics</a:t>
                      </a:r>
                      <a:endParaRPr lang="en-US" sz="1100" b="0" i="1"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3">
                  <a:txBody>
                    <a:bodyPr/>
                    <a:lstStyle/>
                    <a:p>
                      <a:pPr algn="l" fontAlgn="ctr"/>
                      <a:r>
                        <a:rPr lang="en-US" sz="1100" u="none" strike="noStrike" dirty="0" smtClean="0">
                          <a:effectLst/>
                        </a:rPr>
                        <a:t>OpenGL ES2.0 </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2">
                  <a:txBody>
                    <a:bodyPr/>
                    <a:lstStyle/>
                    <a:p>
                      <a:pPr algn="ctr" fontAlgn="ctr"/>
                      <a:r>
                        <a:rPr lang="en-US" sz="1100" u="none" strike="noStrike" dirty="0">
                          <a:effectLst/>
                        </a:rPr>
                        <a:t>User</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l" fontAlgn="ctr"/>
                      <a:r>
                        <a:rPr lang="en-US" sz="1100" u="none" strike="noStrike" dirty="0">
                          <a:effectLst/>
                        </a:rPr>
                        <a:t>Open </a:t>
                      </a:r>
                      <a:r>
                        <a:rPr lang="en-US" sz="1100" u="none" strike="noStrike" dirty="0" smtClean="0">
                          <a:effectLst/>
                        </a:rPr>
                        <a:t>GL-ES</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sz="1100" u="none" strike="noStrike" dirty="0" smtClean="0">
                          <a:effectLst/>
                        </a:rPr>
                        <a:t>IMG</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altLang="ja-JP" sz="1100" u="none" strike="noStrike" dirty="0" smtClean="0">
                          <a:effectLst/>
                        </a:rPr>
                        <a:t>Shared</a:t>
                      </a:r>
                      <a:r>
                        <a:rPr lang="en-US" altLang="ja-JP" sz="1100" u="none" strike="noStrike" baseline="0" dirty="0" smtClean="0">
                          <a:effectLst/>
                        </a:rPr>
                        <a:t> library</a:t>
                      </a:r>
                      <a:endParaRPr lang="en-US" altLang="ja-JP"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03"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rowSpan="3">
                  <a:txBody>
                    <a:bodyPr/>
                    <a:lstStyle/>
                    <a:p>
                      <a:pPr algn="ctr" fontAlgn="ctr"/>
                      <a:r>
                        <a:rPr lang="en-US" altLang="ja-JP" sz="1100" u="none" strike="noStrike" dirty="0" smtClean="0">
                          <a:effectLst/>
                        </a:rPr>
                        <a:t>SGX</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r>
              <a:tr h="188502">
                <a:tc vMerge="1">
                  <a:txBody>
                    <a:bodyPr/>
                    <a:lstStyle/>
                    <a:p>
                      <a:endParaRPr kumimoji="1" lang="ja-JP" altLang="en-US"/>
                    </a:p>
                  </a:txBody>
                  <a:tcPr/>
                </a:tc>
                <a:tc vMerge="1">
                  <a:txBody>
                    <a:bodyPr/>
                    <a:lstStyle/>
                    <a:p>
                      <a:endParaRPr kumimoji="1" lang="ja-JP" altLang="en-US"/>
                    </a:p>
                  </a:txBody>
                  <a:tcPr/>
                </a:tc>
                <a:tc vMerge="1">
                  <a:txBody>
                    <a:bodyPr/>
                    <a:lstStyle/>
                    <a:p>
                      <a:pPr algn="ctr" fontAlgn="ctr"/>
                      <a:endParaRPr lang="en-US" sz="1200" b="0" i="0" u="none" strike="noStrike" dirty="0">
                        <a:solidFill>
                          <a:srgbClr val="000000"/>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03"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CCFFFF"/>
                    </a:solidFill>
                  </a:tcPr>
                </a:tc>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kumimoji="1" lang="en-US" altLang="ja-JP" sz="1100" u="none" strike="noStrike" kern="1200" dirty="0" smtClean="0">
                          <a:effectLst/>
                        </a:rPr>
                        <a:t>Wayland WSEGL</a:t>
                      </a:r>
                      <a:endParaRPr kumimoji="1" lang="en-US" altLang="ja-JP" sz="1100" b="0" i="0" u="none" strike="noStrike" kern="1200"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Proprietary</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ctr" fontAlgn="ctr"/>
                      <a:r>
                        <a:rPr lang="en-US" altLang="ja-JP" sz="1100" u="none" strike="noStrike" dirty="0" smtClean="0">
                          <a:effectLst/>
                        </a:rPr>
                        <a:t>Shared</a:t>
                      </a:r>
                      <a:r>
                        <a:rPr lang="en-US" altLang="ja-JP" sz="1100" u="none" strike="noStrike" baseline="0" dirty="0" smtClean="0">
                          <a:effectLst/>
                        </a:rPr>
                        <a:t> library</a:t>
                      </a:r>
                      <a:endParaRPr lang="en-US" altLang="ja-JP"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03" marB="0" anchor="ctr"/>
                </a:tc>
                <a:tc>
                  <a:txBody>
                    <a:bodyPr/>
                    <a:lstStyle/>
                    <a:p>
                      <a:pPr algn="ctr" fontAlgn="ctr"/>
                      <a:r>
                        <a:rPr lang="en-US" altLang="ja-JP" sz="1100" u="none" strike="noStrike" dirty="0" smtClean="0">
                          <a:effectLst/>
                        </a:rPr>
                        <a:t>Source</a:t>
                      </a:r>
                      <a:endParaRPr lang="en-US" sz="1100" b="0" i="0" u="none" strike="noStrike" dirty="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vMerge="1">
                  <a:txBody>
                    <a:bodyPr/>
                    <a:lstStyle/>
                    <a:p>
                      <a:pPr algn="ctr" fontAlgn="ctr"/>
                      <a:endParaRPr lang="en-US" sz="1100" b="0" i="0" u="none" strike="noStrike" dirty="0">
                        <a:solidFill>
                          <a:schemeClr val="tx1"/>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03" marB="0" anchor="ctr"/>
                </a:tc>
              </a:tr>
              <a:tr h="188434">
                <a:tc vMerge="1">
                  <a:txBody>
                    <a:bodyPr/>
                    <a:lstStyle/>
                    <a:p>
                      <a:endParaRPr kumimoji="1" lang="ja-JP" altLang="en-US"/>
                    </a:p>
                  </a:txBody>
                  <a:tcPr/>
                </a:tc>
                <a:tc vMerge="1">
                  <a:txBody>
                    <a:bodyPr/>
                    <a:lstStyle/>
                    <a:p>
                      <a:endParaRPr kumimoji="1" lang="ja-JP" altLang="en-US"/>
                    </a:p>
                  </a:txBody>
                  <a:tcPr/>
                </a:tc>
                <a:tc>
                  <a:txBody>
                    <a:bodyPr/>
                    <a:lstStyle/>
                    <a:p>
                      <a:pPr algn="ctr" fontAlgn="ctr"/>
                      <a:r>
                        <a:rPr lang="en-US" sz="1100" u="none" strike="noStrike" dirty="0">
                          <a:effectLst/>
                        </a:rPr>
                        <a:t>Kernel</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algn="l" fontAlgn="ctr"/>
                      <a:r>
                        <a:rPr lang="en-US" sz="1100" u="none" strike="noStrike" dirty="0">
                          <a:effectLst/>
                        </a:rPr>
                        <a:t>SGX </a:t>
                      </a:r>
                      <a:r>
                        <a:rPr lang="en-US" sz="1100" u="none" strike="noStrike" dirty="0" smtClean="0">
                          <a:effectLst/>
                        </a:rPr>
                        <a:t>Driver</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GPLv2</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a:txBody>
                    <a:bodyPr/>
                    <a:lstStyle/>
                    <a:p>
                      <a:pPr marL="0" marR="0" indent="0" algn="ctr" defTabSz="914400" rtl="0" eaLnBrk="1" fontAlgn="ctr" latinLnBrk="0" hangingPunct="1">
                        <a:lnSpc>
                          <a:spcPct val="100000"/>
                        </a:lnSpc>
                        <a:spcBef>
                          <a:spcPts val="0"/>
                        </a:spcBef>
                        <a:spcAft>
                          <a:spcPts val="0"/>
                        </a:spcAft>
                        <a:buClrTx/>
                        <a:buSzTx/>
                        <a:buFontTx/>
                        <a:buNone/>
                        <a:tabLst/>
                        <a:defRPr/>
                      </a:pPr>
                      <a:r>
                        <a:rPr lang="en-US" altLang="ja-JP" sz="1100" u="none" strike="noStrike" dirty="0" smtClean="0">
                          <a:effectLst/>
                        </a:rPr>
                        <a:t>Module</a:t>
                      </a:r>
                      <a:r>
                        <a:rPr lang="en-US" altLang="ja-JP" sz="1100" u="none" strike="noStrike" baseline="0" dirty="0" smtClean="0">
                          <a:effectLst/>
                        </a:rPr>
                        <a:t> driver</a:t>
                      </a:r>
                      <a:r>
                        <a:rPr lang="ja-JP" altLang="en-US" sz="1100" u="none" strike="noStrike" dirty="0" smtClean="0">
                          <a:effectLst/>
                        </a:rPr>
                        <a:t> </a:t>
                      </a:r>
                      <a:r>
                        <a:rPr lang="en-US" altLang="ja-JP" sz="1100" u="none" strike="noStrike" dirty="0" smtClean="0">
                          <a:effectLst/>
                        </a:rPr>
                        <a:t>(,</a:t>
                      </a:r>
                      <a:r>
                        <a:rPr lang="en-US" altLang="ja-JP" sz="1100" u="none" strike="noStrike" dirty="0" err="1" smtClean="0">
                          <a:effectLst/>
                        </a:rPr>
                        <a:t>ko</a:t>
                      </a:r>
                      <a:r>
                        <a:rPr lang="en-US" altLang="ja-JP" sz="1100" u="none" strike="noStrike" dirty="0" smtClean="0">
                          <a:effectLst/>
                        </a:rPr>
                        <a:t>)</a:t>
                      </a:r>
                      <a:endParaRPr lang="en-US" altLang="ja-JP" sz="1100" b="0" i="0" u="none" strike="noStrike" dirty="0" smtClean="0">
                        <a:solidFill>
                          <a:schemeClr val="tx1"/>
                        </a:solidFill>
                        <a:effectLst/>
                        <a:latin typeface="HGPｺﾞｼｯｸE" panose="020B0900000000000000" pitchFamily="50" charset="-128"/>
                        <a:ea typeface="HGPｺﾞｼｯｸE" panose="020B0900000000000000" pitchFamily="50" charset="-128"/>
                        <a:cs typeface="Arial" pitchFamily="34" charset="0"/>
                      </a:endParaRPr>
                    </a:p>
                  </a:txBody>
                  <a:tcPr marL="0" marR="0" marT="36003" marB="0" anchor="ctr"/>
                </a:tc>
                <a:tc>
                  <a:txBody>
                    <a:bodyPr/>
                    <a:lstStyle/>
                    <a:p>
                      <a:pPr algn="ctr" fontAlgn="ctr"/>
                      <a:r>
                        <a:rPr lang="en-US" altLang="ja-JP" sz="1100" u="none" strike="noStrike" dirty="0" smtClean="0">
                          <a:effectLst/>
                        </a:rPr>
                        <a:t>Source</a:t>
                      </a:r>
                      <a:endParaRPr lang="en-US" sz="1100" b="0" i="0" u="none" strike="noStrike" dirty="0">
                        <a:solidFill>
                          <a:srgbClr val="000000"/>
                        </a:solidFill>
                        <a:effectLst/>
                        <a:latin typeface="HGPｺﾞｼｯｸE" panose="020B0900000000000000" pitchFamily="50" charset="-128"/>
                        <a:ea typeface="HGPｺﾞｼｯｸE" panose="020B0900000000000000" pitchFamily="50" charset="-128"/>
                        <a:cs typeface="Arial" pitchFamily="34" charset="0"/>
                      </a:endParaRPr>
                    </a:p>
                  </a:txBody>
                  <a:tcPr marL="72001" marR="36001" marT="36003" marB="0" anchor="ctr"/>
                </a:tc>
                <a:tc vMerge="1">
                  <a:txBody>
                    <a:bodyPr/>
                    <a:lstStyle/>
                    <a:p>
                      <a:pPr algn="ctr" fontAlgn="ctr"/>
                      <a:endParaRPr lang="en-US" sz="1100" b="0" i="0" u="none" strike="noStrike" dirty="0">
                        <a:solidFill>
                          <a:srgbClr val="000000"/>
                        </a:solidFill>
                        <a:effectLst/>
                        <a:latin typeface="HGPｺﾞｼｯｸM" panose="020B0600000000000000" pitchFamily="50" charset="-128"/>
                        <a:ea typeface="HGPｺﾞｼｯｸM" panose="020B0600000000000000" pitchFamily="50" charset="-128"/>
                        <a:cs typeface="Arial" pitchFamily="34" charset="0"/>
                      </a:endParaRPr>
                    </a:p>
                  </a:txBody>
                  <a:tcPr marL="72001" marR="36001" marT="36003" marB="0" anchor="ctr"/>
                </a:tc>
              </a:tr>
            </a:tbl>
          </a:graphicData>
        </a:graphic>
      </p:graphicFrame>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No9 7_Jul RZG SW solution status and plan20150707(Gojima-san).pptx</a:t>
            </a:r>
          </a:p>
        </p:txBody>
      </p:sp>
    </p:spTree>
    <p:extLst>
      <p:ext uri="{BB962C8B-B14F-4D97-AF65-F5344CB8AC3E}">
        <p14:creationId xmlns:p14="http://schemas.microsoft.com/office/powerpoint/2010/main" val="7581241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GStreamer</a:t>
            </a:r>
            <a:r>
              <a:rPr lang="en-US" dirty="0" smtClean="0"/>
              <a:t> in 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53</a:t>
            </a:fld>
            <a:endParaRPr lang="de-DE" dirty="0"/>
          </a:p>
        </p:txBody>
      </p:sp>
      <p:sp>
        <p:nvSpPr>
          <p:cNvPr id="4" name="Content Placeholder 3"/>
          <p:cNvSpPr>
            <a:spLocks noGrp="1"/>
          </p:cNvSpPr>
          <p:nvPr>
            <p:ph idx="1"/>
          </p:nvPr>
        </p:nvSpPr>
        <p:spPr>
          <a:xfrm>
            <a:off x="1080000" y="1800000"/>
            <a:ext cx="9000000" cy="693523"/>
          </a:xfrm>
        </p:spPr>
        <p:txBody>
          <a:bodyPr/>
          <a:lstStyle/>
          <a:p>
            <a:r>
              <a:rPr lang="en-US" dirty="0" err="1" smtClean="0"/>
              <a:t>GStreamer</a:t>
            </a:r>
            <a:r>
              <a:rPr lang="en-US" dirty="0" smtClean="0"/>
              <a:t> Applications: </a:t>
            </a:r>
          </a:p>
          <a:p>
            <a:pPr marL="285750" indent="-285750">
              <a:buFont typeface="Wingdings" pitchFamily="2" charset="2"/>
              <a:buChar char="§"/>
            </a:pPr>
            <a:r>
              <a:rPr lang="en-US" dirty="0" smtClean="0"/>
              <a:t>Case Video Playback</a:t>
            </a:r>
            <a:endParaRPr lang="en-US" dirty="0"/>
          </a:p>
        </p:txBody>
      </p:sp>
      <p:sp>
        <p:nvSpPr>
          <p:cNvPr id="5" name="Rounded Rectangle 4"/>
          <p:cNvSpPr/>
          <p:nvPr/>
        </p:nvSpPr>
        <p:spPr>
          <a:xfrm>
            <a:off x="6096000" y="1524000"/>
            <a:ext cx="4419600"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6" name="Rounded Rectangle 5"/>
          <p:cNvSpPr/>
          <p:nvPr/>
        </p:nvSpPr>
        <p:spPr>
          <a:xfrm>
            <a:off x="6096000" y="2209800"/>
            <a:ext cx="4419600"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7" name="Rounded Rectangle 6"/>
          <p:cNvSpPr/>
          <p:nvPr/>
        </p:nvSpPr>
        <p:spPr>
          <a:xfrm>
            <a:off x="61722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Gst-omx</a:t>
            </a:r>
            <a:r>
              <a:rPr lang="en-US" sz="1050" dirty="0" smtClean="0">
                <a:solidFill>
                  <a:sysClr val="windowText" lastClr="000000"/>
                </a:solidFill>
              </a:rPr>
              <a:t> plugins</a:t>
            </a:r>
          </a:p>
          <a:p>
            <a:pPr algn="ctr"/>
            <a:r>
              <a:rPr lang="en-US" sz="1050" dirty="0" smtClean="0">
                <a:solidFill>
                  <a:sysClr val="windowText" lastClr="000000"/>
                </a:solidFill>
              </a:rPr>
              <a:t>(omxh264dec)</a:t>
            </a:r>
            <a:endParaRPr lang="en-US" sz="1050" dirty="0">
              <a:solidFill>
                <a:sysClr val="windowText" lastClr="000000"/>
              </a:solidFill>
            </a:endParaRPr>
          </a:p>
        </p:txBody>
      </p:sp>
      <p:sp>
        <p:nvSpPr>
          <p:cNvPr id="8" name="Rounded Rectangle 7"/>
          <p:cNvSpPr/>
          <p:nvPr/>
        </p:nvSpPr>
        <p:spPr>
          <a:xfrm>
            <a:off x="9115425"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bad</a:t>
            </a:r>
          </a:p>
          <a:p>
            <a:pPr algn="ctr"/>
            <a:r>
              <a:rPr lang="en-US" sz="1050" dirty="0" smtClean="0">
                <a:solidFill>
                  <a:sysClr val="windowText" lastClr="000000"/>
                </a:solidFill>
              </a:rPr>
              <a:t>(</a:t>
            </a:r>
            <a:r>
              <a:rPr lang="en-US" sz="1050" dirty="0" err="1" smtClean="0">
                <a:solidFill>
                  <a:sysClr val="windowText" lastClr="000000"/>
                </a:solidFill>
              </a:rPr>
              <a:t>waylandsin</a:t>
            </a:r>
            <a:r>
              <a:rPr lang="en-US" sz="1050" dirty="0" smtClean="0">
                <a:solidFill>
                  <a:sysClr val="windowText" lastClr="000000"/>
                </a:solidFill>
              </a:rPr>
              <a:t>)</a:t>
            </a:r>
            <a:endParaRPr lang="en-US" sz="1050" dirty="0">
              <a:solidFill>
                <a:sysClr val="windowText" lastClr="000000"/>
              </a:solidFill>
            </a:endParaRPr>
          </a:p>
        </p:txBody>
      </p:sp>
      <p:sp>
        <p:nvSpPr>
          <p:cNvPr id="10" name="Rounded Rectangle 9"/>
          <p:cNvSpPr/>
          <p:nvPr/>
        </p:nvSpPr>
        <p:spPr>
          <a:xfrm>
            <a:off x="6172200" y="34671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OMX Video</a:t>
            </a:r>
            <a:endParaRPr lang="en-US" sz="1050" b="1" dirty="0">
              <a:solidFill>
                <a:sysClr val="windowText" lastClr="000000"/>
              </a:solidFill>
            </a:endParaRPr>
          </a:p>
        </p:txBody>
      </p:sp>
      <p:sp>
        <p:nvSpPr>
          <p:cNvPr id="11" name="Rounded Rectangle 10"/>
          <p:cNvSpPr/>
          <p:nvPr/>
        </p:nvSpPr>
        <p:spPr>
          <a:xfrm>
            <a:off x="9115425" y="32766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Wayland/Weston</a:t>
            </a:r>
            <a:endParaRPr lang="en-US" sz="1050" b="1" dirty="0">
              <a:solidFill>
                <a:sysClr val="windowText" lastClr="000000"/>
              </a:solidFill>
            </a:endParaRPr>
          </a:p>
        </p:txBody>
      </p:sp>
      <p:sp>
        <p:nvSpPr>
          <p:cNvPr id="12" name="Rounded Rectangle 11"/>
          <p:cNvSpPr/>
          <p:nvPr/>
        </p:nvSpPr>
        <p:spPr>
          <a:xfrm>
            <a:off x="9115425" y="38957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DRM/KMS</a:t>
            </a:r>
          </a:p>
        </p:txBody>
      </p:sp>
      <p:cxnSp>
        <p:nvCxnSpPr>
          <p:cNvPr id="14" name="Straight Connector 13"/>
          <p:cNvCxnSpPr/>
          <p:nvPr/>
        </p:nvCxnSpPr>
        <p:spPr>
          <a:xfrm>
            <a:off x="6096000" y="44196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5" name="Rounded Rectangle 14"/>
          <p:cNvSpPr/>
          <p:nvPr/>
        </p:nvSpPr>
        <p:spPr>
          <a:xfrm>
            <a:off x="9115425" y="449580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DU/VSPD </a:t>
            </a:r>
            <a:r>
              <a:rPr lang="en-US" sz="1050" b="1" dirty="0" err="1" smtClean="0">
                <a:solidFill>
                  <a:schemeClr val="bg1"/>
                </a:solidFill>
              </a:rPr>
              <a:t>Drv</a:t>
            </a:r>
            <a:r>
              <a:rPr lang="en-US" sz="1050" b="1" dirty="0">
                <a:solidFill>
                  <a:schemeClr val="bg1"/>
                </a:solidFill>
              </a:rPr>
              <a:t>.</a:t>
            </a:r>
          </a:p>
        </p:txBody>
      </p:sp>
      <p:cxnSp>
        <p:nvCxnSpPr>
          <p:cNvPr id="16" name="Straight Connector 15"/>
          <p:cNvCxnSpPr/>
          <p:nvPr/>
        </p:nvCxnSpPr>
        <p:spPr>
          <a:xfrm>
            <a:off x="6096000" y="50292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7" name="Rounded Rectangle 16"/>
          <p:cNvSpPr/>
          <p:nvPr/>
        </p:nvSpPr>
        <p:spPr>
          <a:xfrm>
            <a:off x="9115425"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VSPD</a:t>
            </a:r>
            <a:endParaRPr lang="en-US" sz="1050" dirty="0">
              <a:solidFill>
                <a:sysClr val="windowText" lastClr="000000"/>
              </a:solidFill>
            </a:endParaRPr>
          </a:p>
        </p:txBody>
      </p:sp>
      <p:sp>
        <p:nvSpPr>
          <p:cNvPr id="18" name="Rounded Rectangle 17"/>
          <p:cNvSpPr/>
          <p:nvPr/>
        </p:nvSpPr>
        <p:spPr>
          <a:xfrm>
            <a:off x="9115425" y="58674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DU</a:t>
            </a:r>
            <a:endParaRPr lang="en-US" sz="1050" dirty="0">
              <a:solidFill>
                <a:sysClr val="windowText" lastClr="000000"/>
              </a:solidFill>
            </a:endParaRPr>
          </a:p>
        </p:txBody>
      </p:sp>
      <p:sp>
        <p:nvSpPr>
          <p:cNvPr id="19" name="Rounded Rectangle 18"/>
          <p:cNvSpPr/>
          <p:nvPr/>
        </p:nvSpPr>
        <p:spPr>
          <a:xfrm>
            <a:off x="6172200" y="5191125"/>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VCP3</a:t>
            </a:r>
            <a:endParaRPr lang="en-US" sz="1050" dirty="0">
              <a:solidFill>
                <a:sysClr val="windowText" lastClr="000000"/>
              </a:solidFill>
            </a:endParaRPr>
          </a:p>
        </p:txBody>
      </p:sp>
      <p:sp>
        <p:nvSpPr>
          <p:cNvPr id="20" name="TextBox 19"/>
          <p:cNvSpPr txBox="1"/>
          <p:nvPr/>
        </p:nvSpPr>
        <p:spPr>
          <a:xfrm>
            <a:off x="4433421" y="3124200"/>
            <a:ext cx="1390124"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4433421" y="4500086"/>
            <a:ext cx="1569660"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4433421" y="5257800"/>
            <a:ext cx="851515" cy="369332"/>
          </a:xfrm>
          <a:prstGeom prst="rect">
            <a:avLst/>
          </a:prstGeom>
          <a:noFill/>
        </p:spPr>
        <p:txBody>
          <a:bodyPr wrap="none" rtlCol="0">
            <a:spAutoFit/>
          </a:bodyPr>
          <a:lstStyle/>
          <a:p>
            <a:r>
              <a:rPr lang="en-US" dirty="0" smtClean="0"/>
              <a:t>HW IP</a:t>
            </a:r>
            <a:endParaRPr lang="en-US" dirty="0"/>
          </a:p>
        </p:txBody>
      </p:sp>
      <p:sp>
        <p:nvSpPr>
          <p:cNvPr id="23" name="Rounded Rectangle 22"/>
          <p:cNvSpPr/>
          <p:nvPr/>
        </p:nvSpPr>
        <p:spPr>
          <a:xfrm>
            <a:off x="7658100"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base</a:t>
            </a:r>
          </a:p>
          <a:p>
            <a:pPr algn="ctr"/>
            <a:r>
              <a:rPr lang="en-US" sz="1050" dirty="0" smtClean="0">
                <a:solidFill>
                  <a:sysClr val="windowText" lastClr="000000"/>
                </a:solidFill>
              </a:rPr>
              <a:t>(</a:t>
            </a:r>
            <a:r>
              <a:rPr lang="en-US" sz="1050" dirty="0" err="1" smtClean="0">
                <a:solidFill>
                  <a:sysClr val="windowText" lastClr="000000"/>
                </a:solidFill>
              </a:rPr>
              <a:t>vspmfilter</a:t>
            </a:r>
            <a:r>
              <a:rPr lang="en-US" sz="1050" dirty="0" smtClean="0">
                <a:solidFill>
                  <a:sysClr val="windowText" lastClr="000000"/>
                </a:solidFill>
              </a:rPr>
              <a:t>)</a:t>
            </a:r>
            <a:endParaRPr lang="en-US" sz="1050" dirty="0">
              <a:solidFill>
                <a:sysClr val="windowText" lastClr="000000"/>
              </a:solidFill>
            </a:endParaRPr>
          </a:p>
        </p:txBody>
      </p:sp>
      <p:sp>
        <p:nvSpPr>
          <p:cNvPr id="24" name="Rounded Rectangle 23"/>
          <p:cNvSpPr/>
          <p:nvPr/>
        </p:nvSpPr>
        <p:spPr>
          <a:xfrm>
            <a:off x="7658100" y="34766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VSP </a:t>
            </a:r>
            <a:r>
              <a:rPr lang="en-US" sz="1050" b="1" dirty="0" err="1" smtClean="0">
                <a:solidFill>
                  <a:sysClr val="windowText" lastClr="000000"/>
                </a:solidFill>
              </a:rPr>
              <a:t>Mgr</a:t>
            </a:r>
            <a:r>
              <a:rPr lang="en-US" sz="1050" b="1" dirty="0" smtClean="0">
                <a:solidFill>
                  <a:sysClr val="windowText" lastClr="000000"/>
                </a:solidFill>
              </a:rPr>
              <a:t> I/F</a:t>
            </a:r>
            <a:endParaRPr lang="en-US" sz="1050" b="1" dirty="0">
              <a:solidFill>
                <a:sysClr val="windowText" lastClr="000000"/>
              </a:solidFill>
            </a:endParaRPr>
          </a:p>
        </p:txBody>
      </p:sp>
      <p:sp>
        <p:nvSpPr>
          <p:cNvPr id="26" name="Rounded Rectangle 25"/>
          <p:cNvSpPr/>
          <p:nvPr/>
        </p:nvSpPr>
        <p:spPr>
          <a:xfrm>
            <a:off x="7677150" y="451485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7" name="Rounded Rectangle 26"/>
          <p:cNvSpPr/>
          <p:nvPr/>
        </p:nvSpPr>
        <p:spPr>
          <a:xfrm>
            <a:off x="7696200"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29" name="Up-Down Arrow 28"/>
          <p:cNvSpPr/>
          <p:nvPr/>
        </p:nvSpPr>
        <p:spPr>
          <a:xfrm>
            <a:off x="815340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6753225" y="304800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p:cNvSpPr/>
          <p:nvPr/>
        </p:nvSpPr>
        <p:spPr>
          <a:xfrm>
            <a:off x="6753225" y="3848100"/>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72200" y="4488418"/>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VCP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6753225"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Down Arrow 33"/>
          <p:cNvSpPr/>
          <p:nvPr/>
        </p:nvSpPr>
        <p:spPr>
          <a:xfrm>
            <a:off x="8201025" y="310300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a:off x="8201025" y="3857625"/>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8201025" y="4878943"/>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a:off x="9696450" y="302049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a:off x="9696450" y="36576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9696450" y="4276725"/>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Up-Down Arrow 40"/>
          <p:cNvSpPr/>
          <p:nvPr/>
        </p:nvSpPr>
        <p:spPr>
          <a:xfrm>
            <a:off x="9696450" y="48768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Up-Down Arrow 41"/>
          <p:cNvSpPr/>
          <p:nvPr/>
        </p:nvSpPr>
        <p:spPr>
          <a:xfrm>
            <a:off x="9696450" y="5553074"/>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4" name="Group 43"/>
          <p:cNvGrpSpPr/>
          <p:nvPr/>
        </p:nvGrpSpPr>
        <p:grpSpPr>
          <a:xfrm>
            <a:off x="11259864" y="4212436"/>
            <a:ext cx="932135" cy="936146"/>
            <a:chOff x="0" y="0"/>
            <a:chExt cx="1656184" cy="1662844"/>
          </a:xfrm>
        </p:grpSpPr>
        <p:sp>
          <p:nvSpPr>
            <p:cNvPr id="46" name="Oval 45"/>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7" name="Rectangle 46"/>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8" name="Rounded Rectangle 47"/>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9" name="Rectangle 48"/>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dirty="0">
                  <a:effectLst/>
                  <a:latin typeface="Arial"/>
                  <a:ea typeface="Times New Roman"/>
                  <a:cs typeface="Times New Roman"/>
                </a:rPr>
                <a:t> </a:t>
              </a:r>
              <a:endParaRPr lang="en-US" sz="1000" kern="100" dirty="0">
                <a:effectLst/>
                <a:latin typeface="Arial"/>
                <a:ea typeface="MS Mincho"/>
                <a:cs typeface="Times New Roman"/>
              </a:endParaRPr>
            </a:p>
          </p:txBody>
        </p:sp>
      </p:grpSp>
      <p:sp>
        <p:nvSpPr>
          <p:cNvPr id="50" name="Bent-Up Arrow 49"/>
          <p:cNvSpPr/>
          <p:nvPr/>
        </p:nvSpPr>
        <p:spPr>
          <a:xfrm>
            <a:off x="10525125" y="5191125"/>
            <a:ext cx="1377297" cy="909318"/>
          </a:xfrm>
          <a:prstGeom prst="bentUpArrow">
            <a:avLst>
              <a:gd name="adj1" fmla="val 13095"/>
              <a:gd name="adj2" fmla="val 17144"/>
              <a:gd name="adj3" fmla="val 25000"/>
            </a:avLst>
          </a:prstGeom>
          <a:solidFill>
            <a:schemeClr val="bg1">
              <a:lumMod val="50000"/>
            </a:schemeClr>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138611" y="3205116"/>
            <a:ext cx="556563" cy="369332"/>
          </a:xfrm>
          <a:prstGeom prst="rect">
            <a:avLst/>
          </a:prstGeom>
          <a:noFill/>
        </p:spPr>
        <p:txBody>
          <a:bodyPr wrap="none" rtlCol="0">
            <a:spAutoFit/>
          </a:bodyPr>
          <a:lstStyle/>
          <a:p>
            <a:r>
              <a:rPr lang="en-US" dirty="0" smtClean="0"/>
              <a:t>SW</a:t>
            </a:r>
            <a:endParaRPr lang="en-US" dirty="0"/>
          </a:p>
        </p:txBody>
      </p:sp>
      <p:sp>
        <p:nvSpPr>
          <p:cNvPr id="52" name="TextBox 51"/>
          <p:cNvSpPr txBox="1"/>
          <p:nvPr/>
        </p:nvSpPr>
        <p:spPr>
          <a:xfrm>
            <a:off x="3097212" y="5257800"/>
            <a:ext cx="569387" cy="369332"/>
          </a:xfrm>
          <a:prstGeom prst="rect">
            <a:avLst/>
          </a:prstGeom>
          <a:noFill/>
        </p:spPr>
        <p:txBody>
          <a:bodyPr wrap="none" rtlCol="0">
            <a:spAutoFit/>
          </a:bodyPr>
          <a:lstStyle/>
          <a:p>
            <a:r>
              <a:rPr lang="en-US" dirty="0" smtClean="0"/>
              <a:t>HW</a:t>
            </a:r>
            <a:endParaRPr lang="en-US" dirty="0"/>
          </a:p>
        </p:txBody>
      </p:sp>
      <p:sp>
        <p:nvSpPr>
          <p:cNvPr id="53" name="Left Brace 52"/>
          <p:cNvSpPr/>
          <p:nvPr/>
        </p:nvSpPr>
        <p:spPr>
          <a:xfrm>
            <a:off x="3827622" y="1752601"/>
            <a:ext cx="605799" cy="3152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a:off x="3827622" y="5016367"/>
            <a:ext cx="605799" cy="8299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7768924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What is it?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54</a:t>
            </a:fld>
            <a:endParaRPr lang="de-DE" dirty="0"/>
          </a:p>
        </p:txBody>
      </p:sp>
      <p:sp>
        <p:nvSpPr>
          <p:cNvPr id="4" name="Content Placeholder 3"/>
          <p:cNvSpPr>
            <a:spLocks noGrp="1"/>
          </p:cNvSpPr>
          <p:nvPr>
            <p:ph idx="1"/>
          </p:nvPr>
        </p:nvSpPr>
        <p:spPr>
          <a:xfrm>
            <a:off x="1080000" y="1800000"/>
            <a:ext cx="5016000" cy="2866426"/>
          </a:xfrm>
        </p:spPr>
        <p:txBody>
          <a:bodyPr/>
          <a:lstStyle/>
          <a:p>
            <a:r>
              <a:rPr lang="en-US" sz="1400" dirty="0" err="1" smtClean="0"/>
              <a:t>GStreamer</a:t>
            </a:r>
            <a:r>
              <a:rPr lang="en-US" sz="1400" dirty="0" smtClean="0"/>
              <a:t> </a:t>
            </a:r>
            <a:r>
              <a:rPr lang="en-US" sz="1400" dirty="0"/>
              <a:t>is a framework for creating streaming media </a:t>
            </a:r>
            <a:r>
              <a:rPr lang="en-US" sz="1400" dirty="0" smtClean="0"/>
              <a:t>applications:</a:t>
            </a:r>
          </a:p>
          <a:p>
            <a:pPr marL="392113" lvl="2">
              <a:lnSpc>
                <a:spcPct val="100000"/>
              </a:lnSpc>
              <a:spcBef>
                <a:spcPts val="1000"/>
              </a:spcBef>
              <a:spcAft>
                <a:spcPts val="0"/>
              </a:spcAft>
            </a:pPr>
            <a:r>
              <a:rPr lang="en-US" sz="1200" dirty="0" smtClean="0"/>
              <a:t>Varies of tools &amp; applications for multimedia content performance</a:t>
            </a:r>
          </a:p>
          <a:p>
            <a:pPr marL="392113" lvl="2">
              <a:lnSpc>
                <a:spcPct val="100000"/>
              </a:lnSpc>
              <a:spcBef>
                <a:spcPts val="1000"/>
              </a:spcBef>
              <a:spcAft>
                <a:spcPts val="0"/>
              </a:spcAft>
            </a:pPr>
            <a:r>
              <a:rPr lang="en-US" sz="1200" dirty="0" err="1" smtClean="0"/>
              <a:t>GStreamer</a:t>
            </a:r>
            <a:r>
              <a:rPr lang="en-US" sz="1200" dirty="0" smtClean="0"/>
              <a:t> core with many useful functionality for </a:t>
            </a:r>
            <a:r>
              <a:rPr lang="en-US" sz="1200" dirty="0" err="1" smtClean="0"/>
              <a:t>debuging</a:t>
            </a:r>
            <a:r>
              <a:rPr lang="en-US" sz="1200" dirty="0" smtClean="0"/>
              <a:t> &amp; programing to process multimedia content</a:t>
            </a:r>
          </a:p>
          <a:p>
            <a:pPr marL="392113" lvl="2">
              <a:lnSpc>
                <a:spcPct val="100000"/>
              </a:lnSpc>
              <a:spcBef>
                <a:spcPts val="1000"/>
              </a:spcBef>
              <a:spcAft>
                <a:spcPts val="0"/>
              </a:spcAft>
            </a:pPr>
            <a:r>
              <a:rPr lang="en-US" sz="1200" dirty="0" err="1" smtClean="0"/>
              <a:t>GStreamer</a:t>
            </a:r>
            <a:r>
              <a:rPr lang="en-US" sz="1200" dirty="0" smtClean="0"/>
              <a:t> plugins: the sets of varies of library for multimedia support (get file data, decode media content, display on scree, …)</a:t>
            </a:r>
          </a:p>
          <a:p>
            <a:pPr marL="576263" lvl="3">
              <a:lnSpc>
                <a:spcPct val="100000"/>
              </a:lnSpc>
              <a:spcBef>
                <a:spcPts val="1000"/>
              </a:spcBef>
              <a:spcAft>
                <a:spcPts val="0"/>
              </a:spcAft>
            </a:pPr>
            <a:r>
              <a:rPr lang="en-US" sz="1200" dirty="0" smtClean="0"/>
              <a:t>Each of library provide varies of </a:t>
            </a:r>
            <a:r>
              <a:rPr lang="en-US" sz="1200" b="1" dirty="0" smtClean="0"/>
              <a:t>ELEMENTS </a:t>
            </a:r>
            <a:r>
              <a:rPr lang="en-US" sz="1200" dirty="0" smtClean="0"/>
              <a:t>for media content processing.</a:t>
            </a:r>
          </a:p>
          <a:p>
            <a:pPr marL="576263" lvl="3">
              <a:lnSpc>
                <a:spcPct val="100000"/>
              </a:lnSpc>
              <a:spcBef>
                <a:spcPts val="1000"/>
              </a:spcBef>
              <a:spcAft>
                <a:spcPts val="0"/>
              </a:spcAft>
            </a:pPr>
            <a:r>
              <a:rPr lang="en-US" sz="1200" dirty="0" smtClean="0"/>
              <a:t>Each of </a:t>
            </a:r>
            <a:r>
              <a:rPr lang="en-US" sz="1200" b="1" dirty="0" smtClean="0"/>
              <a:t>ELEMENT </a:t>
            </a:r>
            <a:r>
              <a:rPr lang="en-US" sz="1200" dirty="0" err="1" smtClean="0"/>
              <a:t>responsibles</a:t>
            </a:r>
            <a:r>
              <a:rPr lang="en-US" sz="1200" dirty="0" smtClean="0"/>
              <a:t> for the specific task</a:t>
            </a:r>
            <a:endParaRPr lang="en-US" sz="1200" dirty="0"/>
          </a:p>
        </p:txBody>
      </p:sp>
      <p:pic>
        <p:nvPicPr>
          <p:cNvPr id="5" name="Picture 2" descr="Gstreamer overvie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7770" y="1676400"/>
            <a:ext cx="5455941" cy="423528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spTree>
    <p:extLst>
      <p:ext uri="{BB962C8B-B14F-4D97-AF65-F5344CB8AC3E}">
        <p14:creationId xmlns:p14="http://schemas.microsoft.com/office/powerpoint/2010/main" val="6622451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a:t>
            </a:r>
            <a:r>
              <a:rPr lang="en-US" altLang="ja-JP" dirty="0" smtClean="0"/>
              <a:t>concepts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55</a:t>
            </a:fld>
            <a:endParaRPr lang="de-DE" dirty="0"/>
          </a:p>
        </p:txBody>
      </p:sp>
      <p:sp>
        <p:nvSpPr>
          <p:cNvPr id="4" name="Content Placeholder 3"/>
          <p:cNvSpPr>
            <a:spLocks noGrp="1"/>
          </p:cNvSpPr>
          <p:nvPr>
            <p:ph idx="1"/>
          </p:nvPr>
        </p:nvSpPr>
        <p:spPr>
          <a:xfrm>
            <a:off x="1080000" y="1800000"/>
            <a:ext cx="9000000" cy="2064155"/>
          </a:xfrm>
        </p:spPr>
        <p:txBody>
          <a:bodyPr/>
          <a:lstStyle/>
          <a:p>
            <a:pPr marL="0" lvl="1">
              <a:lnSpc>
                <a:spcPct val="100000"/>
              </a:lnSpc>
              <a:spcBef>
                <a:spcPts val="1000"/>
              </a:spcBef>
              <a:spcAft>
                <a:spcPts val="0"/>
              </a:spcAft>
            </a:pPr>
            <a:r>
              <a:rPr lang="en-US" sz="1400" dirty="0"/>
              <a:t>An element, with one specific function, is the most important class of objects in </a:t>
            </a:r>
            <a:r>
              <a:rPr lang="en-US" sz="1400" dirty="0" err="1" smtClean="0"/>
              <a:t>GStreamer</a:t>
            </a:r>
            <a:r>
              <a:rPr lang="en-US" sz="1400" dirty="0" smtClean="0"/>
              <a:t>.</a:t>
            </a:r>
          </a:p>
          <a:p>
            <a:pPr marL="0" lvl="1">
              <a:lnSpc>
                <a:spcPct val="100000"/>
              </a:lnSpc>
              <a:spcBef>
                <a:spcPts val="1000"/>
              </a:spcBef>
              <a:spcAft>
                <a:spcPts val="0"/>
              </a:spcAft>
            </a:pPr>
            <a:endParaRPr lang="en-US" sz="1400" dirty="0"/>
          </a:p>
          <a:p>
            <a:pPr marL="0" lvl="1">
              <a:lnSpc>
                <a:spcPct val="100000"/>
              </a:lnSpc>
              <a:spcBef>
                <a:spcPts val="1000"/>
              </a:spcBef>
              <a:spcAft>
                <a:spcPts val="0"/>
              </a:spcAft>
            </a:pPr>
            <a:endParaRPr lang="en-US" sz="1400" dirty="0" smtClean="0"/>
          </a:p>
          <a:p>
            <a:pPr marL="0" lvl="1">
              <a:lnSpc>
                <a:spcPct val="100000"/>
              </a:lnSpc>
              <a:spcBef>
                <a:spcPts val="1000"/>
              </a:spcBef>
              <a:spcAft>
                <a:spcPts val="0"/>
              </a:spcAft>
            </a:pPr>
            <a:endParaRPr lang="en-US" sz="1400" dirty="0"/>
          </a:p>
          <a:p>
            <a:pPr marL="0" lvl="1">
              <a:lnSpc>
                <a:spcPct val="100000"/>
              </a:lnSpc>
              <a:spcBef>
                <a:spcPts val="1000"/>
              </a:spcBef>
              <a:spcAft>
                <a:spcPts val="0"/>
              </a:spcAft>
            </a:pPr>
            <a:r>
              <a:rPr lang="en-US" sz="1400" dirty="0" smtClean="0"/>
              <a:t>By linking </a:t>
            </a:r>
            <a:r>
              <a:rPr lang="en-US" sz="1400" dirty="0"/>
              <a:t>a </a:t>
            </a:r>
            <a:r>
              <a:rPr lang="en-US" sz="1400" dirty="0" smtClean="0"/>
              <a:t>the elements into a </a:t>
            </a:r>
            <a:r>
              <a:rPr lang="en-US" sz="1400" b="1" dirty="0" smtClean="0"/>
              <a:t>pipeline</a:t>
            </a:r>
            <a:r>
              <a:rPr lang="en-US" sz="1400" dirty="0" smtClean="0"/>
              <a:t> by the chain, </a:t>
            </a:r>
            <a:r>
              <a:rPr lang="en-US" sz="1400" dirty="0"/>
              <a:t>let data flow through </a:t>
            </a:r>
            <a:r>
              <a:rPr lang="en-US" sz="1400" dirty="0" smtClean="0"/>
              <a:t>the chains to set </a:t>
            </a:r>
            <a:r>
              <a:rPr lang="en-US" sz="1400" dirty="0"/>
              <a:t>up a media pipeline that can do a specific task. This is the basic concept of media handling in </a:t>
            </a:r>
            <a:r>
              <a:rPr lang="en-US" sz="1400" dirty="0" err="1" smtClean="0"/>
              <a:t>GStreamer</a:t>
            </a:r>
            <a:r>
              <a:rPr lang="en-US" sz="1400" dirty="0" smtClean="0"/>
              <a:t>. </a:t>
            </a:r>
            <a:endParaRPr lang="en-US" sz="1400" dirty="0"/>
          </a:p>
          <a:p>
            <a:endParaRPr lang="en-US" sz="1400" dirty="0"/>
          </a:p>
        </p:txBody>
      </p:sp>
      <p:pic>
        <p:nvPicPr>
          <p:cNvPr id="6" name="Picture 4" descr="Visualisation of three linked element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77470" y="4292600"/>
            <a:ext cx="4139912" cy="767213"/>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pic>
        <p:nvPicPr>
          <p:cNvPr id="12" name="Picture 2" descr="Visualisation of a source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68518" y="2213865"/>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4" descr="Visualisation of a filter el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527787" y="2213863"/>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Visualisation of a sink el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06198" y="2209800"/>
            <a:ext cx="1187363" cy="7612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6" descr="Visualisation of a filter element with more than one output p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622787" y="2213864"/>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Visualisation of a source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286112"/>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6" descr="Visualisation of a filter element with more than one output p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75637" y="4286111"/>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18" descr="Visualisation of a sink el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0" y="4267200"/>
            <a:ext cx="1187363" cy="761254"/>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Visualisation of a filter el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067800" y="4267200"/>
            <a:ext cx="1187363" cy="773701"/>
          </a:xfrm>
          <a:prstGeom prst="rect">
            <a:avLst/>
          </a:prstGeom>
          <a:noFill/>
          <a:extLst>
            <a:ext uri="{909E8E84-426E-40DD-AFC4-6F175D3DCCD1}">
              <a14:hiddenFill xmlns:a14="http://schemas.microsoft.com/office/drawing/2010/main">
                <a:solidFill>
                  <a:srgbClr val="FFFFFF"/>
                </a:solidFill>
              </a14:hiddenFill>
            </a:ext>
          </a:extLst>
        </p:spPr>
      </p:pic>
      <p:cxnSp>
        <p:nvCxnSpPr>
          <p:cNvPr id="25" name="Straight Arrow Connector 24"/>
          <p:cNvCxnSpPr>
            <a:stCxn id="17" idx="3"/>
            <a:endCxn id="18" idx="1"/>
          </p:cNvCxnSpPr>
          <p:nvPr/>
        </p:nvCxnSpPr>
        <p:spPr>
          <a:xfrm flipV="1">
            <a:off x="7207163" y="4672962"/>
            <a:ext cx="36847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6" name="Straight Arrow Connector 25"/>
          <p:cNvCxnSpPr>
            <a:endCxn id="21" idx="1"/>
          </p:cNvCxnSpPr>
          <p:nvPr/>
        </p:nvCxnSpPr>
        <p:spPr>
          <a:xfrm flipV="1">
            <a:off x="8763000" y="4654051"/>
            <a:ext cx="304800" cy="2481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28" name="Straight Arrow Connector 27"/>
          <p:cNvCxnSpPr>
            <a:stCxn id="21" idx="3"/>
            <a:endCxn id="19" idx="1"/>
          </p:cNvCxnSpPr>
          <p:nvPr/>
        </p:nvCxnSpPr>
        <p:spPr>
          <a:xfrm flipV="1">
            <a:off x="10255163" y="4647827"/>
            <a:ext cx="412837" cy="62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31" name="TextBox 30"/>
          <p:cNvSpPr txBox="1"/>
          <p:nvPr/>
        </p:nvSpPr>
        <p:spPr>
          <a:xfrm>
            <a:off x="9088120" y="4307668"/>
            <a:ext cx="596638" cy="133774"/>
          </a:xfrm>
          <a:prstGeom prst="rect">
            <a:avLst/>
          </a:prstGeom>
          <a:solidFill>
            <a:srgbClr val="EDF1F7"/>
          </a:solidFill>
        </p:spPr>
        <p:txBody>
          <a:bodyPr wrap="none" rtlCol="0">
            <a:spAutoFit/>
          </a:bodyPr>
          <a:lstStyle/>
          <a:p>
            <a:r>
              <a:rPr lang="en-US" sz="800" b="1" dirty="0" smtClean="0">
                <a:solidFill>
                  <a:schemeClr val="accent1"/>
                </a:solidFill>
              </a:rPr>
              <a:t>Decoder</a:t>
            </a:r>
            <a:endParaRPr lang="en-US" sz="800" b="1" dirty="0">
              <a:solidFill>
                <a:schemeClr val="accent1"/>
              </a:solidFill>
            </a:endParaRPr>
          </a:p>
        </p:txBody>
      </p:sp>
      <p:sp>
        <p:nvSpPr>
          <p:cNvPr id="32" name="TextBox 31"/>
          <p:cNvSpPr txBox="1"/>
          <p:nvPr/>
        </p:nvSpPr>
        <p:spPr>
          <a:xfrm>
            <a:off x="1177470" y="5130800"/>
            <a:ext cx="4139912" cy="307777"/>
          </a:xfrm>
          <a:prstGeom prst="rect">
            <a:avLst/>
          </a:prstGeom>
          <a:noFill/>
          <a:ln>
            <a:solidFill>
              <a:schemeClr val="tx1"/>
            </a:solidFill>
          </a:ln>
        </p:spPr>
        <p:txBody>
          <a:bodyPr wrap="square" rtlCol="0">
            <a:spAutoFit/>
          </a:bodyPr>
          <a:lstStyle/>
          <a:p>
            <a:pPr algn="ctr"/>
            <a:r>
              <a:rPr lang="en-US" sz="1400" i="1" dirty="0"/>
              <a:t>Pipeline for convert media content</a:t>
            </a:r>
          </a:p>
        </p:txBody>
      </p:sp>
      <p:sp>
        <p:nvSpPr>
          <p:cNvPr id="33" name="TextBox 32"/>
          <p:cNvSpPr txBox="1"/>
          <p:nvPr/>
        </p:nvSpPr>
        <p:spPr>
          <a:xfrm>
            <a:off x="6019800" y="5105400"/>
            <a:ext cx="5867400" cy="307777"/>
          </a:xfrm>
          <a:prstGeom prst="rect">
            <a:avLst/>
          </a:prstGeom>
          <a:noFill/>
          <a:ln>
            <a:solidFill>
              <a:schemeClr val="tx1"/>
            </a:solidFill>
          </a:ln>
        </p:spPr>
        <p:txBody>
          <a:bodyPr wrap="square" rtlCol="0">
            <a:spAutoFit/>
          </a:bodyPr>
          <a:lstStyle/>
          <a:p>
            <a:pPr algn="ctr"/>
            <a:r>
              <a:rPr lang="en-US" sz="1400" i="1" dirty="0"/>
              <a:t>Pipeline for </a:t>
            </a:r>
            <a:r>
              <a:rPr lang="en-US" sz="1400" i="1" dirty="0" smtClean="0"/>
              <a:t>playback media </a:t>
            </a:r>
            <a:r>
              <a:rPr lang="en-US" sz="1400" i="1" dirty="0"/>
              <a:t>content</a:t>
            </a:r>
          </a:p>
        </p:txBody>
      </p:sp>
    </p:spTree>
    <p:extLst>
      <p:ext uri="{BB962C8B-B14F-4D97-AF65-F5344CB8AC3E}">
        <p14:creationId xmlns:p14="http://schemas.microsoft.com/office/powerpoint/2010/main" val="14462749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 Elements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56</a:t>
            </a:fld>
            <a:endParaRPr lang="de-DE" dirty="0"/>
          </a:p>
        </p:txBody>
      </p:sp>
      <p:sp>
        <p:nvSpPr>
          <p:cNvPr id="4" name="Content Placeholder 3"/>
          <p:cNvSpPr>
            <a:spLocks noGrp="1"/>
          </p:cNvSpPr>
          <p:nvPr>
            <p:ph idx="1"/>
          </p:nvPr>
        </p:nvSpPr>
        <p:spPr>
          <a:xfrm>
            <a:off x="1080000" y="1800000"/>
            <a:ext cx="6320925" cy="2163669"/>
          </a:xfrm>
        </p:spPr>
        <p:txBody>
          <a:bodyPr/>
          <a:lstStyle/>
          <a:p>
            <a:r>
              <a:rPr lang="en-US" sz="1400" dirty="0" smtClean="0"/>
              <a:t>Each of element responsible for a specific functionality &amp; may need to use the supported feature from hardware.</a:t>
            </a:r>
            <a:endParaRPr lang="en-US" sz="1400" dirty="0"/>
          </a:p>
          <a:p>
            <a:pPr lvl="2"/>
            <a:r>
              <a:rPr lang="en-US" sz="1200" dirty="0"/>
              <a:t>Source elements: do not accept </a:t>
            </a:r>
            <a:r>
              <a:rPr lang="en-US" sz="1200" dirty="0" smtClean="0"/>
              <a:t>data from the other elements, </a:t>
            </a:r>
            <a:r>
              <a:rPr lang="en-US" sz="1200" dirty="0"/>
              <a:t>they only generate </a:t>
            </a:r>
            <a:r>
              <a:rPr lang="en-US" sz="1200" dirty="0" smtClean="0"/>
              <a:t>data for the other elements.</a:t>
            </a:r>
            <a:endParaRPr lang="en-US" sz="1200" dirty="0"/>
          </a:p>
          <a:p>
            <a:pPr lvl="2"/>
            <a:endParaRPr lang="en-US" sz="1200" dirty="0"/>
          </a:p>
          <a:p>
            <a:pPr lvl="2"/>
            <a:endParaRPr lang="en-US" sz="1200" dirty="0"/>
          </a:p>
          <a:p>
            <a:pPr lvl="2"/>
            <a:endParaRPr lang="en-US" sz="1200"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pic>
        <p:nvPicPr>
          <p:cNvPr id="6" name="Picture 2" descr="Visualisation of a source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9493" y="3160286"/>
            <a:ext cx="1574937" cy="102624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7504113" y="1524000"/>
            <a:ext cx="3019424"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12" name="Rounded Rectangle 11"/>
          <p:cNvSpPr/>
          <p:nvPr/>
        </p:nvSpPr>
        <p:spPr>
          <a:xfrm>
            <a:off x="7504113" y="2209800"/>
            <a:ext cx="3019424"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13" name="Rounded Rectangle 12"/>
          <p:cNvSpPr/>
          <p:nvPr/>
        </p:nvSpPr>
        <p:spPr>
          <a:xfrm>
            <a:off x="7580313"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good</a:t>
            </a:r>
          </a:p>
          <a:p>
            <a:pPr algn="ctr"/>
            <a:r>
              <a:rPr lang="en-US" sz="1050" dirty="0" smtClean="0">
                <a:solidFill>
                  <a:sysClr val="windowText" lastClr="000000"/>
                </a:solidFill>
              </a:rPr>
              <a:t>(v4l2src)</a:t>
            </a:r>
            <a:endParaRPr lang="en-US" sz="1050" dirty="0">
              <a:solidFill>
                <a:sysClr val="windowText" lastClr="000000"/>
              </a:solidFill>
            </a:endParaRPr>
          </a:p>
        </p:txBody>
      </p:sp>
      <p:sp>
        <p:nvSpPr>
          <p:cNvPr id="15" name="Rounded Rectangle 14"/>
          <p:cNvSpPr/>
          <p:nvPr/>
        </p:nvSpPr>
        <p:spPr>
          <a:xfrm>
            <a:off x="7580313" y="34671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V4L2 I/F</a:t>
            </a:r>
            <a:endParaRPr lang="en-US" sz="1050" dirty="0">
              <a:solidFill>
                <a:sysClr val="windowText" lastClr="000000"/>
              </a:solidFill>
            </a:endParaRPr>
          </a:p>
        </p:txBody>
      </p:sp>
      <p:cxnSp>
        <p:nvCxnSpPr>
          <p:cNvPr id="16" name="Straight Connector 15"/>
          <p:cNvCxnSpPr/>
          <p:nvPr/>
        </p:nvCxnSpPr>
        <p:spPr>
          <a:xfrm>
            <a:off x="7400925" y="4419600"/>
            <a:ext cx="3226829"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7400925" y="5029200"/>
            <a:ext cx="3226829"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20" name="Rounded Rectangle 19"/>
          <p:cNvSpPr/>
          <p:nvPr/>
        </p:nvSpPr>
        <p:spPr>
          <a:xfrm>
            <a:off x="9077325" y="5867400"/>
            <a:ext cx="1371600" cy="381000"/>
          </a:xfrm>
          <a:prstGeom prst="roundRect">
            <a:avLst/>
          </a:prstGeom>
          <a:solidFill>
            <a:schemeClr val="accent6">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a:t>TVP5150</a:t>
            </a:r>
            <a:endParaRPr lang="en-US" sz="1050" dirty="0">
              <a:solidFill>
                <a:sysClr val="windowText" lastClr="000000"/>
              </a:solidFill>
            </a:endParaRPr>
          </a:p>
        </p:txBody>
      </p:sp>
      <p:sp>
        <p:nvSpPr>
          <p:cNvPr id="21" name="Rounded Rectangle 20"/>
          <p:cNvSpPr/>
          <p:nvPr/>
        </p:nvSpPr>
        <p:spPr>
          <a:xfrm>
            <a:off x="7580313" y="5191125"/>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VIN</a:t>
            </a:r>
            <a:endParaRPr lang="en-US" sz="1050" dirty="0">
              <a:solidFill>
                <a:sysClr val="windowText" lastClr="000000"/>
              </a:solidFill>
            </a:endParaRPr>
          </a:p>
        </p:txBody>
      </p:sp>
      <p:sp>
        <p:nvSpPr>
          <p:cNvPr id="29" name="Up-Down Arrow 28"/>
          <p:cNvSpPr/>
          <p:nvPr/>
        </p:nvSpPr>
        <p:spPr>
          <a:xfrm>
            <a:off x="922020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Up-Down Arrow 29"/>
          <p:cNvSpPr/>
          <p:nvPr/>
        </p:nvSpPr>
        <p:spPr>
          <a:xfrm>
            <a:off x="8161338" y="304800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Up-Down Arrow 30"/>
          <p:cNvSpPr/>
          <p:nvPr/>
        </p:nvSpPr>
        <p:spPr>
          <a:xfrm>
            <a:off x="8161338" y="3848100"/>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7580313" y="4488418"/>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V4L2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8161338"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Bent-Up Arrow 37"/>
          <p:cNvSpPr/>
          <p:nvPr/>
        </p:nvSpPr>
        <p:spPr>
          <a:xfrm rot="16200000" flipH="1">
            <a:off x="10588743" y="5041782"/>
            <a:ext cx="990600" cy="1270236"/>
          </a:xfrm>
          <a:prstGeom prst="bentUpArrow">
            <a:avLst>
              <a:gd name="adj1" fmla="val 13095"/>
              <a:gd name="adj2" fmla="val 17144"/>
              <a:gd name="adj3" fmla="val 25000"/>
            </a:avLst>
          </a:prstGeom>
          <a:solidFill>
            <a:schemeClr val="bg1">
              <a:lumMod val="50000"/>
            </a:schemeClr>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Left-Up Arrow 45"/>
          <p:cNvSpPr/>
          <p:nvPr/>
        </p:nvSpPr>
        <p:spPr>
          <a:xfrm flipH="1">
            <a:off x="8037511" y="5643882"/>
            <a:ext cx="1039814" cy="528318"/>
          </a:xfrm>
          <a:prstGeom prst="leftUpArrow">
            <a:avLst>
              <a:gd name="adj1" fmla="val 19284"/>
              <a:gd name="adj2" fmla="val 26794"/>
              <a:gd name="adj3" fmla="val 26923"/>
            </a:avLst>
          </a:prstGeom>
          <a:solidFill>
            <a:schemeClr val="bg1">
              <a:lumMod val="85000"/>
            </a:schemeClr>
          </a:solidFill>
          <a:ln w="3175">
            <a:solidFill>
              <a:schemeClr val="tx1"/>
            </a:solidFill>
            <a:prstDash val="sysDash"/>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7" name="Group 46"/>
          <p:cNvGrpSpPr/>
          <p:nvPr/>
        </p:nvGrpSpPr>
        <p:grpSpPr>
          <a:xfrm>
            <a:off x="11001444" y="4514850"/>
            <a:ext cx="1114356" cy="527566"/>
            <a:chOff x="11077644" y="4514850"/>
            <a:chExt cx="1114356" cy="527566"/>
          </a:xfrm>
          <a:scene3d>
            <a:camera prst="orthographicFront">
              <a:rot lat="0" lon="0" rev="0"/>
            </a:camera>
            <a:lightRig rig="brightRoom" dir="t">
              <a:rot lat="0" lon="0" rev="600000"/>
            </a:lightRig>
          </a:scene3d>
        </p:grpSpPr>
        <p:sp>
          <p:nvSpPr>
            <p:cNvPr id="48" name="Rounded Rectangle 47"/>
            <p:cNvSpPr/>
            <p:nvPr/>
          </p:nvSpPr>
          <p:spPr>
            <a:xfrm>
              <a:off x="11277600" y="4514850"/>
              <a:ext cx="914400" cy="527566"/>
            </a:xfrm>
            <a:prstGeom prst="roundRect">
              <a:avLst/>
            </a:prstGeom>
            <a:ln>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200" dirty="0" smtClean="0"/>
            </a:p>
            <a:p>
              <a:pPr algn="ctr"/>
              <a:r>
                <a:rPr lang="en-US" sz="1200" dirty="0" smtClean="0"/>
                <a:t>Camera</a:t>
              </a:r>
              <a:endParaRPr lang="en-US" sz="1200" dirty="0"/>
            </a:p>
          </p:txBody>
        </p:sp>
        <p:sp>
          <p:nvSpPr>
            <p:cNvPr id="49" name="Can 48"/>
            <p:cNvSpPr/>
            <p:nvPr/>
          </p:nvSpPr>
          <p:spPr>
            <a:xfrm rot="16200000">
              <a:off x="11043920" y="4581922"/>
              <a:ext cx="304800" cy="237351"/>
            </a:xfrm>
            <a:prstGeom prst="can">
              <a:avLst/>
            </a:prstGeom>
            <a:ln>
              <a:noFill/>
            </a:ln>
            <a:effectLst>
              <a:outerShdw blurRad="57785" dist="33020" dir="3180000" algn="ctr">
                <a:srgbClr val="000000">
                  <a:alpha val="30000"/>
                </a:srgbClr>
              </a:outerShdw>
            </a:effectLst>
            <a:sp3d prstMaterial="meta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p:cNvSpPr/>
            <p:nvPr/>
          </p:nvSpPr>
          <p:spPr>
            <a:xfrm>
              <a:off x="11452461" y="4541282"/>
              <a:ext cx="685800" cy="164068"/>
            </a:xfrm>
            <a:prstGeom prst="rect">
              <a:avLst/>
            </a:prstGeom>
            <a:solidFill>
              <a:schemeClr val="bg1"/>
            </a:solidFill>
            <a:ln>
              <a:noFill/>
            </a:ln>
            <a:effectLst>
              <a:outerShdw blurRad="57785" dist="33020" dir="3180000" algn="ctr">
                <a:srgbClr val="000000">
                  <a:alpha val="30000"/>
                </a:srgbClr>
              </a:outerShdw>
            </a:effectLst>
            <a:sp3d prstMaterial="metal">
              <a:bevelT w="38100" h="57150" prst="angle"/>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54" name="Straight Arrow Connector 53"/>
          <p:cNvCxnSpPr/>
          <p:nvPr/>
        </p:nvCxnSpPr>
        <p:spPr>
          <a:xfrm>
            <a:off x="3124200" y="3673410"/>
            <a:ext cx="1219200" cy="0"/>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6" name="Up Arrow 55"/>
          <p:cNvSpPr/>
          <p:nvPr/>
        </p:nvSpPr>
        <p:spPr>
          <a:xfrm>
            <a:off x="2046461" y="4186535"/>
            <a:ext cx="3810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TextBox 56"/>
          <p:cNvSpPr txBox="1"/>
          <p:nvPr/>
        </p:nvSpPr>
        <p:spPr>
          <a:xfrm>
            <a:off x="1628962" y="4643735"/>
            <a:ext cx="1190438" cy="461665"/>
          </a:xfrm>
          <a:prstGeom prst="rect">
            <a:avLst/>
          </a:prstGeom>
          <a:noFill/>
        </p:spPr>
        <p:txBody>
          <a:bodyPr wrap="square" rtlCol="0">
            <a:spAutoFit/>
          </a:bodyPr>
          <a:lstStyle/>
          <a:p>
            <a:pPr algn="ctr"/>
            <a:r>
              <a:rPr lang="en-US" sz="1200" dirty="0" smtClean="0"/>
              <a:t>Get input data from lower components</a:t>
            </a:r>
            <a:endParaRPr lang="en-US" sz="1200" dirty="0"/>
          </a:p>
        </p:txBody>
      </p:sp>
      <p:sp>
        <p:nvSpPr>
          <p:cNvPr id="58" name="TextBox 57"/>
          <p:cNvSpPr txBox="1"/>
          <p:nvPr/>
        </p:nvSpPr>
        <p:spPr>
          <a:xfrm>
            <a:off x="3152962" y="3750356"/>
            <a:ext cx="1190438" cy="646331"/>
          </a:xfrm>
          <a:prstGeom prst="rect">
            <a:avLst/>
          </a:prstGeom>
          <a:noFill/>
        </p:spPr>
        <p:txBody>
          <a:bodyPr wrap="square" rtlCol="0">
            <a:spAutoFit/>
          </a:bodyPr>
          <a:lstStyle/>
          <a:p>
            <a:pPr algn="ctr"/>
            <a:r>
              <a:rPr lang="en-US" sz="1200" dirty="0" smtClean="0"/>
              <a:t>Output data to another elements</a:t>
            </a:r>
            <a:endParaRPr lang="en-US" sz="1200" dirty="0"/>
          </a:p>
        </p:txBody>
      </p:sp>
      <p:cxnSp>
        <p:nvCxnSpPr>
          <p:cNvPr id="66" name="Straight Arrow Connector 65"/>
          <p:cNvCxnSpPr>
            <a:stCxn id="36" idx="3"/>
          </p:cNvCxnSpPr>
          <p:nvPr/>
        </p:nvCxnSpPr>
        <p:spPr>
          <a:xfrm flipV="1">
            <a:off x="5864358" y="3657600"/>
            <a:ext cx="688842" cy="20276"/>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61" name="Straight Connector 60"/>
          <p:cNvCxnSpPr/>
          <p:nvPr/>
        </p:nvCxnSpPr>
        <p:spPr>
          <a:xfrm flipV="1">
            <a:off x="3024430" y="2895600"/>
            <a:ext cx="5013081" cy="26468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2" name="Straight Connector 61"/>
          <p:cNvCxnSpPr/>
          <p:nvPr/>
        </p:nvCxnSpPr>
        <p:spPr>
          <a:xfrm flipV="1">
            <a:off x="2971800" y="3027943"/>
            <a:ext cx="5065711" cy="1140316"/>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pic>
        <p:nvPicPr>
          <p:cNvPr id="36" name="Picture 4" descr="Visualisation of a filter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9421" y="3164751"/>
            <a:ext cx="1574937" cy="1026249"/>
          </a:xfrm>
          <a:prstGeom prst="rect">
            <a:avLst/>
          </a:prstGeom>
          <a:noFill/>
          <a:extLst>
            <a:ext uri="{909E8E84-426E-40DD-AFC4-6F175D3DCCD1}">
              <a14:hiddenFill xmlns:a14="http://schemas.microsoft.com/office/drawing/2010/main">
                <a:solidFill>
                  <a:srgbClr val="FFFFFF"/>
                </a:solidFill>
              </a14:hiddenFill>
            </a:ext>
          </a:extLst>
        </p:spPr>
      </p:pic>
      <p:sp>
        <p:nvSpPr>
          <p:cNvPr id="69" name="Rectangle 68"/>
          <p:cNvSpPr/>
          <p:nvPr/>
        </p:nvSpPr>
        <p:spPr>
          <a:xfrm>
            <a:off x="4114800" y="2895600"/>
            <a:ext cx="2667000" cy="180975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9219821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 </a:t>
            </a:r>
            <a:r>
              <a:rPr lang="en-US" altLang="ja-JP" dirty="0"/>
              <a:t>Elements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57</a:t>
            </a:fld>
            <a:endParaRPr lang="de-DE" dirty="0"/>
          </a:p>
        </p:txBody>
      </p:sp>
      <p:sp>
        <p:nvSpPr>
          <p:cNvPr id="4" name="Content Placeholder 3"/>
          <p:cNvSpPr>
            <a:spLocks noGrp="1"/>
          </p:cNvSpPr>
          <p:nvPr>
            <p:ph idx="1"/>
          </p:nvPr>
        </p:nvSpPr>
        <p:spPr>
          <a:xfrm>
            <a:off x="1080000" y="1800000"/>
            <a:ext cx="9000000" cy="201274"/>
          </a:xfrm>
        </p:spPr>
        <p:txBody>
          <a:bodyPr/>
          <a:lstStyle/>
          <a:p>
            <a:pPr lvl="2"/>
            <a:r>
              <a:rPr lang="en-US" sz="1200" dirty="0" smtClean="0"/>
              <a:t>Filters</a:t>
            </a:r>
            <a:r>
              <a:rPr lang="en-US" sz="1200" dirty="0"/>
              <a:t>, convertors, </a:t>
            </a:r>
            <a:r>
              <a:rPr lang="en-US" sz="1200" dirty="0" err="1"/>
              <a:t>demuxers</a:t>
            </a:r>
            <a:r>
              <a:rPr lang="en-US" sz="1200" dirty="0"/>
              <a:t>, </a:t>
            </a:r>
            <a:r>
              <a:rPr lang="en-US" sz="1200" dirty="0" err="1"/>
              <a:t>muxers</a:t>
            </a:r>
            <a:r>
              <a:rPr lang="en-US" sz="1200" dirty="0"/>
              <a:t> and codecs: have both input and outputs </a:t>
            </a:r>
            <a:r>
              <a:rPr lang="en-US" sz="1200" dirty="0" smtClean="0"/>
              <a:t>pads</a:t>
            </a:r>
            <a:endParaRPr lang="en-US" sz="1200"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pic>
        <p:nvPicPr>
          <p:cNvPr id="7" name="Picture 4" descr="Visualisation of a filter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9421" y="2922862"/>
            <a:ext cx="1574937" cy="1026249"/>
          </a:xfrm>
          <a:prstGeom prst="rect">
            <a:avLst/>
          </a:prstGeom>
          <a:noFill/>
          <a:extLst>
            <a:ext uri="{909E8E84-426E-40DD-AFC4-6F175D3DCCD1}">
              <a14:hiddenFill xmlns:a14="http://schemas.microsoft.com/office/drawing/2010/main">
                <a:solidFill>
                  <a:srgbClr val="FFFFFF"/>
                </a:solidFill>
              </a14:hiddenFill>
            </a:ext>
          </a:extLst>
        </p:spPr>
      </p:pic>
      <p:sp>
        <p:nvSpPr>
          <p:cNvPr id="11" name="Rounded Rectangle 10"/>
          <p:cNvSpPr/>
          <p:nvPr/>
        </p:nvSpPr>
        <p:spPr>
          <a:xfrm>
            <a:off x="8911136" y="1524000"/>
            <a:ext cx="3018646"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12" name="Rounded Rectangle 11"/>
          <p:cNvSpPr/>
          <p:nvPr/>
        </p:nvSpPr>
        <p:spPr>
          <a:xfrm>
            <a:off x="8911136" y="2209800"/>
            <a:ext cx="3018646"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cxnSp>
        <p:nvCxnSpPr>
          <p:cNvPr id="16" name="Straight Connector 15"/>
          <p:cNvCxnSpPr/>
          <p:nvPr/>
        </p:nvCxnSpPr>
        <p:spPr>
          <a:xfrm>
            <a:off x="9106119" y="4419600"/>
            <a:ext cx="2933481"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9106119" y="5029200"/>
            <a:ext cx="2933481"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25" name="Rounded Rectangle 24"/>
          <p:cNvSpPr/>
          <p:nvPr/>
        </p:nvSpPr>
        <p:spPr>
          <a:xfrm>
            <a:off x="9772759"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base</a:t>
            </a:r>
          </a:p>
          <a:p>
            <a:pPr algn="ctr"/>
            <a:r>
              <a:rPr lang="en-US" sz="1050" dirty="0" smtClean="0">
                <a:solidFill>
                  <a:sysClr val="windowText" lastClr="000000"/>
                </a:solidFill>
              </a:rPr>
              <a:t>(</a:t>
            </a:r>
            <a:r>
              <a:rPr lang="en-US" sz="1050" dirty="0" err="1" smtClean="0">
                <a:solidFill>
                  <a:sysClr val="windowText" lastClr="000000"/>
                </a:solidFill>
              </a:rPr>
              <a:t>vspmfilter</a:t>
            </a:r>
            <a:r>
              <a:rPr lang="en-US" sz="1050" dirty="0" smtClean="0">
                <a:solidFill>
                  <a:sysClr val="windowText" lastClr="000000"/>
                </a:solidFill>
              </a:rPr>
              <a:t>)</a:t>
            </a:r>
            <a:endParaRPr lang="en-US" sz="1050" dirty="0">
              <a:solidFill>
                <a:sysClr val="windowText" lastClr="000000"/>
              </a:solidFill>
            </a:endParaRPr>
          </a:p>
        </p:txBody>
      </p:sp>
      <p:sp>
        <p:nvSpPr>
          <p:cNvPr id="26" name="Rounded Rectangle 25"/>
          <p:cNvSpPr/>
          <p:nvPr/>
        </p:nvSpPr>
        <p:spPr>
          <a:xfrm>
            <a:off x="9772759" y="34766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VSP </a:t>
            </a:r>
            <a:r>
              <a:rPr lang="en-US" sz="1050" b="1" dirty="0" err="1" smtClean="0">
                <a:solidFill>
                  <a:sysClr val="windowText" lastClr="000000"/>
                </a:solidFill>
              </a:rPr>
              <a:t>Mgr</a:t>
            </a:r>
            <a:r>
              <a:rPr lang="en-US" sz="1050" b="1" dirty="0" smtClean="0">
                <a:solidFill>
                  <a:sysClr val="windowText" lastClr="000000"/>
                </a:solidFill>
              </a:rPr>
              <a:t> I/F</a:t>
            </a:r>
            <a:endParaRPr lang="en-US" sz="1050" b="1" dirty="0">
              <a:solidFill>
                <a:sysClr val="windowText" lastClr="000000"/>
              </a:solidFill>
            </a:endParaRPr>
          </a:p>
        </p:txBody>
      </p:sp>
      <p:sp>
        <p:nvSpPr>
          <p:cNvPr id="27" name="Rounded Rectangle 26"/>
          <p:cNvSpPr/>
          <p:nvPr/>
        </p:nvSpPr>
        <p:spPr>
          <a:xfrm>
            <a:off x="9791809" y="451485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8" name="Rounded Rectangle 27"/>
          <p:cNvSpPr/>
          <p:nvPr/>
        </p:nvSpPr>
        <p:spPr>
          <a:xfrm>
            <a:off x="9810859"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29" name="Up-Down Arrow 28"/>
          <p:cNvSpPr/>
          <p:nvPr/>
        </p:nvSpPr>
        <p:spPr>
          <a:xfrm>
            <a:off x="10268059"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Up-Down Arrow 33"/>
          <p:cNvSpPr/>
          <p:nvPr/>
        </p:nvSpPr>
        <p:spPr>
          <a:xfrm>
            <a:off x="10315684" y="310300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Up-Down Arrow 34"/>
          <p:cNvSpPr/>
          <p:nvPr/>
        </p:nvSpPr>
        <p:spPr>
          <a:xfrm>
            <a:off x="10315684" y="3857625"/>
            <a:ext cx="209550" cy="640318"/>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a:off x="10315684" y="4878943"/>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 name="Picture 2" descr="Visualisation of a source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91360" y="2906351"/>
            <a:ext cx="1574937" cy="1026249"/>
          </a:xfrm>
          <a:prstGeom prst="rect">
            <a:avLst/>
          </a:prstGeom>
          <a:noFill/>
          <a:extLst>
            <a:ext uri="{909E8E84-426E-40DD-AFC4-6F175D3DCCD1}">
              <a14:hiddenFill xmlns:a14="http://schemas.microsoft.com/office/drawing/2010/main">
                <a:solidFill>
                  <a:srgbClr val="FFFFFF"/>
                </a:solidFill>
              </a14:hiddenFill>
            </a:ext>
          </a:extLst>
        </p:spPr>
      </p:pic>
      <p:cxnSp>
        <p:nvCxnSpPr>
          <p:cNvPr id="54" name="Straight Arrow Connector 53"/>
          <p:cNvCxnSpPr>
            <a:stCxn id="52" idx="3"/>
            <a:endCxn id="7" idx="1"/>
          </p:cNvCxnSpPr>
          <p:nvPr/>
        </p:nvCxnSpPr>
        <p:spPr>
          <a:xfrm>
            <a:off x="3566297" y="3419476"/>
            <a:ext cx="723124" cy="1651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59" name="Picture 58" descr="Visualisation of a sink el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24600" y="2933022"/>
            <a:ext cx="1574937" cy="1009739"/>
          </a:xfrm>
          <a:prstGeom prst="rect">
            <a:avLst/>
          </a:prstGeom>
          <a:noFill/>
          <a:extLst>
            <a:ext uri="{909E8E84-426E-40DD-AFC4-6F175D3DCCD1}">
              <a14:hiddenFill xmlns:a14="http://schemas.microsoft.com/office/drawing/2010/main">
                <a:solidFill>
                  <a:srgbClr val="FFFFFF"/>
                </a:solidFill>
              </a14:hiddenFill>
            </a:ext>
          </a:extLst>
        </p:spPr>
      </p:pic>
      <p:cxnSp>
        <p:nvCxnSpPr>
          <p:cNvPr id="60" name="Straight Arrow Connector 59"/>
          <p:cNvCxnSpPr>
            <a:stCxn id="7" idx="3"/>
            <a:endCxn id="59" idx="1"/>
          </p:cNvCxnSpPr>
          <p:nvPr/>
        </p:nvCxnSpPr>
        <p:spPr>
          <a:xfrm>
            <a:off x="5864358" y="3435987"/>
            <a:ext cx="460242" cy="1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65" name="Rectangle 64"/>
          <p:cNvSpPr/>
          <p:nvPr/>
        </p:nvSpPr>
        <p:spPr>
          <a:xfrm>
            <a:off x="1991360" y="2514600"/>
            <a:ext cx="1849188" cy="180975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6014788" y="2760937"/>
            <a:ext cx="2233891" cy="180975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7" name="Straight Connector 66"/>
          <p:cNvCxnSpPr/>
          <p:nvPr/>
        </p:nvCxnSpPr>
        <p:spPr>
          <a:xfrm flipV="1">
            <a:off x="5791200" y="2906351"/>
            <a:ext cx="4343400" cy="2667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8" name="Straight Connector 67"/>
          <p:cNvCxnSpPr/>
          <p:nvPr/>
        </p:nvCxnSpPr>
        <p:spPr>
          <a:xfrm flipV="1">
            <a:off x="5864358" y="3027943"/>
            <a:ext cx="4270242" cy="921168"/>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3095440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 </a:t>
            </a:r>
            <a:r>
              <a:rPr lang="en-US" altLang="ja-JP" dirty="0"/>
              <a:t>Elements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58</a:t>
            </a:fld>
            <a:endParaRPr lang="de-DE" dirty="0"/>
          </a:p>
        </p:txBody>
      </p:sp>
      <p:sp>
        <p:nvSpPr>
          <p:cNvPr id="4" name="Content Placeholder 3"/>
          <p:cNvSpPr>
            <a:spLocks noGrp="1"/>
          </p:cNvSpPr>
          <p:nvPr>
            <p:ph idx="1"/>
          </p:nvPr>
        </p:nvSpPr>
        <p:spPr>
          <a:xfrm>
            <a:off x="1080000" y="1800000"/>
            <a:ext cx="9000000" cy="201274"/>
          </a:xfrm>
        </p:spPr>
        <p:txBody>
          <a:bodyPr/>
          <a:lstStyle/>
          <a:p>
            <a:pPr lvl="2"/>
            <a:r>
              <a:rPr lang="en-US" sz="1200" dirty="0" smtClean="0"/>
              <a:t>Sink </a:t>
            </a:r>
            <a:r>
              <a:rPr lang="en-US" sz="1200" dirty="0"/>
              <a:t>elements: accept data but do not produce anything</a:t>
            </a:r>
            <a:r>
              <a:rPr lang="en-US" sz="1200" dirty="0" smtClean="0"/>
              <a:t>.</a:t>
            </a:r>
            <a:endParaRPr lang="en-US" sz="1200" dirty="0"/>
          </a:p>
        </p:txBody>
      </p:sp>
      <p:sp>
        <p:nvSpPr>
          <p:cNvPr id="5"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sp>
        <p:nvSpPr>
          <p:cNvPr id="11" name="Rounded Rectangle 10"/>
          <p:cNvSpPr/>
          <p:nvPr/>
        </p:nvSpPr>
        <p:spPr>
          <a:xfrm>
            <a:off x="7271289" y="1524000"/>
            <a:ext cx="3320511"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Multimedia Apps/Tool</a:t>
            </a:r>
            <a:endParaRPr lang="en-US" dirty="0"/>
          </a:p>
        </p:txBody>
      </p:sp>
      <p:sp>
        <p:nvSpPr>
          <p:cNvPr id="12" name="Rounded Rectangle 11"/>
          <p:cNvSpPr/>
          <p:nvPr/>
        </p:nvSpPr>
        <p:spPr>
          <a:xfrm>
            <a:off x="7271289" y="2209800"/>
            <a:ext cx="3320511"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14" name="Rounded Rectangle 13"/>
          <p:cNvSpPr/>
          <p:nvPr/>
        </p:nvSpPr>
        <p:spPr>
          <a:xfrm>
            <a:off x="9115425" y="2667000"/>
            <a:ext cx="13716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 bad</a:t>
            </a:r>
          </a:p>
          <a:p>
            <a:pPr algn="ctr"/>
            <a:r>
              <a:rPr lang="en-US" sz="1050" dirty="0" smtClean="0">
                <a:solidFill>
                  <a:sysClr val="windowText" lastClr="000000"/>
                </a:solidFill>
              </a:rPr>
              <a:t>(</a:t>
            </a:r>
            <a:r>
              <a:rPr lang="en-US" sz="1050" dirty="0" err="1" smtClean="0">
                <a:solidFill>
                  <a:sysClr val="windowText" lastClr="000000"/>
                </a:solidFill>
              </a:rPr>
              <a:t>waylandsin</a:t>
            </a:r>
            <a:r>
              <a:rPr lang="en-US" sz="1050" dirty="0" smtClean="0">
                <a:solidFill>
                  <a:sysClr val="windowText" lastClr="000000"/>
                </a:solidFill>
              </a:rPr>
              <a:t>)</a:t>
            </a:r>
            <a:endParaRPr lang="en-US" sz="1050" dirty="0">
              <a:solidFill>
                <a:sysClr val="windowText" lastClr="000000"/>
              </a:solidFill>
            </a:endParaRPr>
          </a:p>
        </p:txBody>
      </p:sp>
      <p:sp>
        <p:nvSpPr>
          <p:cNvPr id="16" name="Rounded Rectangle 15"/>
          <p:cNvSpPr/>
          <p:nvPr/>
        </p:nvSpPr>
        <p:spPr>
          <a:xfrm>
            <a:off x="9115425" y="3276600"/>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Wayland/Weston</a:t>
            </a:r>
            <a:endParaRPr lang="en-US" sz="1050" b="1" dirty="0">
              <a:solidFill>
                <a:sysClr val="windowText" lastClr="000000"/>
              </a:solidFill>
            </a:endParaRPr>
          </a:p>
        </p:txBody>
      </p:sp>
      <p:sp>
        <p:nvSpPr>
          <p:cNvPr id="17" name="Rounded Rectangle 16"/>
          <p:cNvSpPr/>
          <p:nvPr/>
        </p:nvSpPr>
        <p:spPr>
          <a:xfrm>
            <a:off x="9115425" y="3895725"/>
            <a:ext cx="13716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DRM/KMS</a:t>
            </a:r>
          </a:p>
        </p:txBody>
      </p:sp>
      <p:cxnSp>
        <p:nvCxnSpPr>
          <p:cNvPr id="18" name="Straight Connector 17"/>
          <p:cNvCxnSpPr/>
          <p:nvPr/>
        </p:nvCxnSpPr>
        <p:spPr>
          <a:xfrm>
            <a:off x="7162800" y="4419600"/>
            <a:ext cx="3549513"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9115425" y="4495800"/>
            <a:ext cx="13716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DU/VSPD </a:t>
            </a:r>
            <a:r>
              <a:rPr lang="en-US" sz="1050" b="1" dirty="0" err="1" smtClean="0">
                <a:solidFill>
                  <a:schemeClr val="bg1"/>
                </a:solidFill>
              </a:rPr>
              <a:t>Drv</a:t>
            </a:r>
            <a:r>
              <a:rPr lang="en-US" sz="1050" b="1" dirty="0">
                <a:solidFill>
                  <a:schemeClr val="bg1"/>
                </a:solidFill>
              </a:rPr>
              <a:t>.</a:t>
            </a:r>
          </a:p>
        </p:txBody>
      </p:sp>
      <p:cxnSp>
        <p:nvCxnSpPr>
          <p:cNvPr id="20" name="Straight Connector 19"/>
          <p:cNvCxnSpPr/>
          <p:nvPr/>
        </p:nvCxnSpPr>
        <p:spPr>
          <a:xfrm>
            <a:off x="7162800" y="5029200"/>
            <a:ext cx="3549513"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21" name="Rounded Rectangle 20"/>
          <p:cNvSpPr/>
          <p:nvPr/>
        </p:nvSpPr>
        <p:spPr>
          <a:xfrm>
            <a:off x="9115425" y="51816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VSPD</a:t>
            </a:r>
            <a:endParaRPr lang="en-US" sz="1050" dirty="0">
              <a:solidFill>
                <a:sysClr val="windowText" lastClr="000000"/>
              </a:solidFill>
            </a:endParaRPr>
          </a:p>
        </p:txBody>
      </p:sp>
      <p:sp>
        <p:nvSpPr>
          <p:cNvPr id="22" name="Rounded Rectangle 21"/>
          <p:cNvSpPr/>
          <p:nvPr/>
        </p:nvSpPr>
        <p:spPr>
          <a:xfrm>
            <a:off x="9115425" y="5867400"/>
            <a:ext cx="13716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DU</a:t>
            </a:r>
            <a:endParaRPr lang="en-US" sz="1050" dirty="0">
              <a:solidFill>
                <a:sysClr val="windowText" lastClr="000000"/>
              </a:solidFill>
            </a:endParaRPr>
          </a:p>
        </p:txBody>
      </p:sp>
      <p:sp>
        <p:nvSpPr>
          <p:cNvPr id="28" name="Up-Down Arrow 27"/>
          <p:cNvSpPr/>
          <p:nvPr/>
        </p:nvSpPr>
        <p:spPr>
          <a:xfrm>
            <a:off x="878205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Up-Down Arrow 35"/>
          <p:cNvSpPr/>
          <p:nvPr/>
        </p:nvSpPr>
        <p:spPr>
          <a:xfrm>
            <a:off x="9696450" y="302049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9696450" y="36576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Up-Down Arrow 37"/>
          <p:cNvSpPr/>
          <p:nvPr/>
        </p:nvSpPr>
        <p:spPr>
          <a:xfrm>
            <a:off x="9696450" y="4276725"/>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Up-Down Arrow 38"/>
          <p:cNvSpPr/>
          <p:nvPr/>
        </p:nvSpPr>
        <p:spPr>
          <a:xfrm>
            <a:off x="9696450" y="487680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Up-Down Arrow 39"/>
          <p:cNvSpPr/>
          <p:nvPr/>
        </p:nvSpPr>
        <p:spPr>
          <a:xfrm>
            <a:off x="9696450" y="5553074"/>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p:cNvGrpSpPr/>
          <p:nvPr/>
        </p:nvGrpSpPr>
        <p:grpSpPr>
          <a:xfrm>
            <a:off x="11259864" y="4212436"/>
            <a:ext cx="932135" cy="936146"/>
            <a:chOff x="0" y="0"/>
            <a:chExt cx="1656184" cy="1662844"/>
          </a:xfrm>
        </p:grpSpPr>
        <p:sp>
          <p:nvSpPr>
            <p:cNvPr id="42" name="Oval 41"/>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3" name="Rectangle 42"/>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4" name="Rounded Rectangle 43"/>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45" name="Rectangle 44"/>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dirty="0">
                  <a:effectLst/>
                  <a:latin typeface="Arial"/>
                  <a:ea typeface="Times New Roman"/>
                  <a:cs typeface="Times New Roman"/>
                </a:rPr>
                <a:t> </a:t>
              </a:r>
              <a:endParaRPr lang="en-US" sz="1000" kern="100" dirty="0">
                <a:effectLst/>
                <a:latin typeface="Arial"/>
                <a:ea typeface="MS Mincho"/>
                <a:cs typeface="Times New Roman"/>
              </a:endParaRPr>
            </a:p>
          </p:txBody>
        </p:sp>
      </p:grpSp>
      <p:sp>
        <p:nvSpPr>
          <p:cNvPr id="46" name="Bent-Up Arrow 45"/>
          <p:cNvSpPr/>
          <p:nvPr/>
        </p:nvSpPr>
        <p:spPr>
          <a:xfrm>
            <a:off x="10525125" y="5191125"/>
            <a:ext cx="1377297" cy="909318"/>
          </a:xfrm>
          <a:prstGeom prst="bentUpArrow">
            <a:avLst>
              <a:gd name="adj1" fmla="val 13095"/>
              <a:gd name="adj2" fmla="val 17144"/>
              <a:gd name="adj3" fmla="val 25000"/>
            </a:avLst>
          </a:prstGeom>
          <a:solidFill>
            <a:schemeClr val="bg1">
              <a:lumMod val="50000"/>
            </a:schemeClr>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7" name="Picture 4" descr="Visualisation of a filter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4283" y="2963931"/>
            <a:ext cx="1574937" cy="1026249"/>
          </a:xfrm>
          <a:prstGeom prst="rect">
            <a:avLst/>
          </a:prstGeom>
          <a:noFill/>
          <a:extLst>
            <a:ext uri="{909E8E84-426E-40DD-AFC4-6F175D3DCCD1}">
              <a14:hiddenFill xmlns:a14="http://schemas.microsoft.com/office/drawing/2010/main">
                <a:solidFill>
                  <a:srgbClr val="FFFFFF"/>
                </a:solidFill>
              </a14:hiddenFill>
            </a:ext>
          </a:extLst>
        </p:spPr>
      </p:pic>
      <p:cxnSp>
        <p:nvCxnSpPr>
          <p:cNvPr id="48" name="Straight Arrow Connector 47"/>
          <p:cNvCxnSpPr>
            <a:endCxn id="47" idx="1"/>
          </p:cNvCxnSpPr>
          <p:nvPr/>
        </p:nvCxnSpPr>
        <p:spPr>
          <a:xfrm>
            <a:off x="1767839" y="3477055"/>
            <a:ext cx="61644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pic>
        <p:nvPicPr>
          <p:cNvPr id="49" name="Picture 48" descr="Visualisation of a sink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9462" y="2974091"/>
            <a:ext cx="1574937" cy="1009739"/>
          </a:xfrm>
          <a:prstGeom prst="rect">
            <a:avLst/>
          </a:prstGeom>
          <a:noFill/>
          <a:extLst>
            <a:ext uri="{909E8E84-426E-40DD-AFC4-6F175D3DCCD1}">
              <a14:hiddenFill xmlns:a14="http://schemas.microsoft.com/office/drawing/2010/main">
                <a:solidFill>
                  <a:srgbClr val="FFFFFF"/>
                </a:solidFill>
              </a14:hiddenFill>
            </a:ext>
          </a:extLst>
        </p:spPr>
      </p:pic>
      <p:cxnSp>
        <p:nvCxnSpPr>
          <p:cNvPr id="50" name="Straight Arrow Connector 49"/>
          <p:cNvCxnSpPr>
            <a:stCxn id="47" idx="3"/>
            <a:endCxn id="49" idx="1"/>
          </p:cNvCxnSpPr>
          <p:nvPr/>
        </p:nvCxnSpPr>
        <p:spPr>
          <a:xfrm>
            <a:off x="3959220" y="3477056"/>
            <a:ext cx="460242" cy="1905"/>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51" name="Rectangle 50"/>
          <p:cNvSpPr/>
          <p:nvPr/>
        </p:nvSpPr>
        <p:spPr>
          <a:xfrm>
            <a:off x="1447800" y="2752725"/>
            <a:ext cx="2661782" cy="1809750"/>
          </a:xfrm>
          <a:prstGeom prst="rect">
            <a:avLst/>
          </a:prstGeom>
          <a:solidFill>
            <a:schemeClr val="bg1">
              <a:alpha val="7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Up Arrow 51"/>
          <p:cNvSpPr/>
          <p:nvPr/>
        </p:nvSpPr>
        <p:spPr>
          <a:xfrm flipV="1">
            <a:off x="5029210" y="3998267"/>
            <a:ext cx="381000" cy="38100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TextBox 52"/>
          <p:cNvSpPr txBox="1"/>
          <p:nvPr/>
        </p:nvSpPr>
        <p:spPr>
          <a:xfrm>
            <a:off x="4611711" y="4455467"/>
            <a:ext cx="1190438" cy="646331"/>
          </a:xfrm>
          <a:prstGeom prst="rect">
            <a:avLst/>
          </a:prstGeom>
          <a:noFill/>
        </p:spPr>
        <p:txBody>
          <a:bodyPr wrap="square" rtlCol="0">
            <a:spAutoFit/>
          </a:bodyPr>
          <a:lstStyle/>
          <a:p>
            <a:pPr algn="ctr"/>
            <a:r>
              <a:rPr lang="en-US" sz="1200" dirty="0" smtClean="0"/>
              <a:t>output data to lower components</a:t>
            </a:r>
            <a:endParaRPr lang="en-US" sz="1200" dirty="0"/>
          </a:p>
        </p:txBody>
      </p:sp>
      <p:cxnSp>
        <p:nvCxnSpPr>
          <p:cNvPr id="54" name="Straight Connector 53"/>
          <p:cNvCxnSpPr/>
          <p:nvPr/>
        </p:nvCxnSpPr>
        <p:spPr>
          <a:xfrm flipV="1">
            <a:off x="5994399" y="2895600"/>
            <a:ext cx="3454401" cy="7849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4"/>
          <p:cNvCxnSpPr/>
          <p:nvPr/>
        </p:nvCxnSpPr>
        <p:spPr>
          <a:xfrm flipV="1">
            <a:off x="5994399" y="3020496"/>
            <a:ext cx="3454401" cy="928615"/>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36338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Pads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59</a:t>
            </a:fld>
            <a:endParaRPr lang="de-DE" dirty="0"/>
          </a:p>
        </p:txBody>
      </p:sp>
      <p:sp>
        <p:nvSpPr>
          <p:cNvPr id="4" name="Content Placeholder 3"/>
          <p:cNvSpPr>
            <a:spLocks noGrp="1"/>
          </p:cNvSpPr>
          <p:nvPr>
            <p:ph idx="1"/>
          </p:nvPr>
        </p:nvSpPr>
        <p:spPr>
          <a:xfrm>
            <a:off x="1080000" y="1800000"/>
            <a:ext cx="9000000" cy="4087273"/>
          </a:xfrm>
        </p:spPr>
        <p:txBody>
          <a:bodyPr/>
          <a:lstStyle/>
          <a:p>
            <a:r>
              <a:rPr lang="en-US" sz="1200" dirty="0"/>
              <a:t>The pads are the element's interface. Data streams from one element's source pad to another element's sink pad</a:t>
            </a:r>
            <a:r>
              <a:rPr lang="en-US" sz="1200" dirty="0" smtClean="0"/>
              <a:t>.</a:t>
            </a:r>
          </a:p>
          <a:p>
            <a:r>
              <a:rPr lang="en-US" sz="1400" dirty="0"/>
              <a:t>Direction</a:t>
            </a:r>
          </a:p>
          <a:p>
            <a:pPr lvl="2"/>
            <a:r>
              <a:rPr lang="en-US" sz="1200" dirty="0"/>
              <a:t>Source pads: receive data </a:t>
            </a:r>
          </a:p>
          <a:p>
            <a:pPr lvl="2"/>
            <a:r>
              <a:rPr lang="en-US" sz="1200" dirty="0"/>
              <a:t>Sink pads: generate data</a:t>
            </a:r>
          </a:p>
          <a:p>
            <a:r>
              <a:rPr lang="en-US" sz="1400" dirty="0"/>
              <a:t>Availability</a:t>
            </a:r>
          </a:p>
          <a:p>
            <a:pPr lvl="2"/>
            <a:r>
              <a:rPr lang="en-US" sz="1200" dirty="0"/>
              <a:t>Always: always exist</a:t>
            </a:r>
          </a:p>
          <a:p>
            <a:pPr lvl="2"/>
            <a:r>
              <a:rPr lang="en-US" sz="1200" dirty="0"/>
              <a:t>Sometimes: exist only in certain cases (and can disappear randomly)</a:t>
            </a:r>
          </a:p>
          <a:p>
            <a:pPr lvl="2"/>
            <a:r>
              <a:rPr lang="en-US" sz="1200" dirty="0"/>
              <a:t>On request: appear only if explicitly requested by applications</a:t>
            </a:r>
          </a:p>
          <a:p>
            <a:r>
              <a:rPr lang="en-US" sz="1400" dirty="0"/>
              <a:t>Capabilities: describe the data that can flow through the pad</a:t>
            </a:r>
          </a:p>
          <a:p>
            <a:pPr lvl="2"/>
            <a:r>
              <a:rPr lang="en-US" sz="1200" dirty="0"/>
              <a:t>either be a list of possible caps, in which case the pad is not yet negotiated</a:t>
            </a:r>
          </a:p>
          <a:p>
            <a:pPr lvl="2"/>
            <a:r>
              <a:rPr lang="en-US" sz="1200" dirty="0"/>
              <a:t>or it is the type of media that currently streams over this pad, in which case the pad has been negotiated already. </a:t>
            </a:r>
          </a:p>
        </p:txBody>
      </p:sp>
      <p:sp>
        <p:nvSpPr>
          <p:cNvPr id="5" name="Rectangle 4"/>
          <p:cNvSpPr/>
          <p:nvPr/>
        </p:nvSpPr>
        <p:spPr>
          <a:xfrm>
            <a:off x="6934200" y="2362200"/>
            <a:ext cx="4371974" cy="2828926"/>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1600"/>
              </a:lnSpc>
            </a:pPr>
            <a:r>
              <a:rPr lang="en-US" sz="1300" dirty="0">
                <a:latin typeface="Courier New" panose="02070309020205020404" pitchFamily="49" charset="0"/>
                <a:ea typeface="MS Mincho"/>
                <a:cs typeface="Courier New" panose="02070309020205020404" pitchFamily="49" charset="0"/>
              </a:rPr>
              <a:t>Pad Templates:</a:t>
            </a:r>
          </a:p>
          <a:p>
            <a:pPr>
              <a:lnSpc>
                <a:spcPts val="1600"/>
              </a:lnSpc>
            </a:pPr>
            <a:r>
              <a:rPr lang="en-US" sz="1300" dirty="0">
                <a:latin typeface="Courier New" panose="02070309020205020404" pitchFamily="49" charset="0"/>
                <a:ea typeface="MS Mincho"/>
                <a:cs typeface="Courier New" panose="02070309020205020404" pitchFamily="49" charset="0"/>
              </a:rPr>
              <a:t>  SRC template: '</a:t>
            </a:r>
            <a:r>
              <a:rPr lang="en-US" sz="1300" dirty="0" err="1">
                <a:latin typeface="Courier New" panose="02070309020205020404" pitchFamily="49" charset="0"/>
                <a:ea typeface="MS Mincho"/>
                <a:cs typeface="Courier New" panose="02070309020205020404" pitchFamily="49" charset="0"/>
              </a:rPr>
              <a:t>src</a:t>
            </a:r>
            <a:r>
              <a:rPr lang="en-US" sz="1300" dirty="0">
                <a:latin typeface="Courier New" panose="02070309020205020404" pitchFamily="49" charset="0"/>
                <a:ea typeface="MS Mincho"/>
                <a:cs typeface="Courier New" panose="02070309020205020404" pitchFamily="49" charset="0"/>
              </a:rPr>
              <a:t>'</a:t>
            </a:r>
          </a:p>
          <a:p>
            <a:pPr>
              <a:lnSpc>
                <a:spcPts val="1600"/>
              </a:lnSpc>
            </a:pPr>
            <a:r>
              <a:rPr lang="en-US" sz="1300" dirty="0">
                <a:latin typeface="Courier New" panose="02070309020205020404" pitchFamily="49" charset="0"/>
                <a:ea typeface="MS Mincho"/>
                <a:cs typeface="Courier New" panose="02070309020205020404" pitchFamily="49" charset="0"/>
              </a:rPr>
              <a:t>    Availability: Always</a:t>
            </a:r>
          </a:p>
          <a:p>
            <a:pPr>
              <a:lnSpc>
                <a:spcPts val="1600"/>
              </a:lnSpc>
            </a:pPr>
            <a:r>
              <a:rPr lang="en-US" sz="1300" dirty="0">
                <a:latin typeface="Courier New" panose="02070309020205020404" pitchFamily="49" charset="0"/>
                <a:ea typeface="MS Mincho"/>
                <a:cs typeface="Courier New" panose="02070309020205020404" pitchFamily="49" charset="0"/>
              </a:rPr>
              <a:t>    Capabilities:</a:t>
            </a:r>
          </a:p>
          <a:p>
            <a:pPr>
              <a:lnSpc>
                <a:spcPts val="1600"/>
              </a:lnSpc>
            </a:pPr>
            <a:r>
              <a:rPr lang="en-US" sz="1300" dirty="0">
                <a:latin typeface="Courier New" panose="02070309020205020404" pitchFamily="49" charset="0"/>
                <a:ea typeface="MS Mincho"/>
                <a:cs typeface="Courier New" panose="02070309020205020404" pitchFamily="49" charset="0"/>
              </a:rPr>
              <a:t>      audio/x-raw</a:t>
            </a:r>
          </a:p>
          <a:p>
            <a:pPr>
              <a:lnSpc>
                <a:spcPts val="1600"/>
              </a:lnSpc>
            </a:pPr>
            <a:r>
              <a:rPr lang="en-US" sz="1300" dirty="0">
                <a:latin typeface="Courier New" panose="02070309020205020404" pitchFamily="49" charset="0"/>
                <a:ea typeface="MS Mincho"/>
                <a:cs typeface="Courier New" panose="02070309020205020404" pitchFamily="49" charset="0"/>
              </a:rPr>
              <a:t>                 format: F32LE</a:t>
            </a:r>
          </a:p>
          <a:p>
            <a:pPr>
              <a:lnSpc>
                <a:spcPts val="1600"/>
              </a:lnSpc>
            </a:pPr>
            <a:r>
              <a:rPr lang="en-US" sz="1300" dirty="0">
                <a:latin typeface="Courier New" panose="02070309020205020404" pitchFamily="49" charset="0"/>
                <a:ea typeface="MS Mincho"/>
                <a:cs typeface="Courier New" panose="02070309020205020404" pitchFamily="49" charset="0"/>
              </a:rPr>
              <a:t>                   rate: [ 1, 2147483647 ]</a:t>
            </a:r>
          </a:p>
          <a:p>
            <a:pPr>
              <a:lnSpc>
                <a:spcPts val="1600"/>
              </a:lnSpc>
            </a:pPr>
            <a:r>
              <a:rPr lang="en-US" sz="1300" dirty="0">
                <a:latin typeface="Courier New" panose="02070309020205020404" pitchFamily="49" charset="0"/>
                <a:ea typeface="MS Mincho"/>
                <a:cs typeface="Courier New" panose="02070309020205020404" pitchFamily="49" charset="0"/>
              </a:rPr>
              <a:t>               channels: [ 1, 256 ]</a:t>
            </a:r>
          </a:p>
          <a:p>
            <a:pPr>
              <a:lnSpc>
                <a:spcPts val="1600"/>
              </a:lnSpc>
            </a:pPr>
            <a:endParaRPr lang="en-US" sz="1300" dirty="0">
              <a:latin typeface="Courier New" panose="02070309020205020404" pitchFamily="49" charset="0"/>
              <a:ea typeface="MS Mincho"/>
              <a:cs typeface="Courier New" panose="02070309020205020404" pitchFamily="49" charset="0"/>
            </a:endParaRPr>
          </a:p>
          <a:p>
            <a:pPr>
              <a:lnSpc>
                <a:spcPts val="1600"/>
              </a:lnSpc>
            </a:pPr>
            <a:r>
              <a:rPr lang="en-US" sz="1300" dirty="0">
                <a:latin typeface="Courier New" panose="02070309020205020404" pitchFamily="49" charset="0"/>
                <a:ea typeface="MS Mincho"/>
                <a:cs typeface="Courier New" panose="02070309020205020404" pitchFamily="49" charset="0"/>
              </a:rPr>
              <a:t>  SINK template: 'sink'</a:t>
            </a:r>
          </a:p>
          <a:p>
            <a:pPr>
              <a:lnSpc>
                <a:spcPts val="1600"/>
              </a:lnSpc>
            </a:pPr>
            <a:r>
              <a:rPr lang="en-US" sz="1300" dirty="0">
                <a:latin typeface="Courier New" panose="02070309020205020404" pitchFamily="49" charset="0"/>
                <a:ea typeface="MS Mincho"/>
                <a:cs typeface="Courier New" panose="02070309020205020404" pitchFamily="49" charset="0"/>
              </a:rPr>
              <a:t>    Availability: Always</a:t>
            </a:r>
          </a:p>
          <a:p>
            <a:pPr>
              <a:lnSpc>
                <a:spcPts val="1600"/>
              </a:lnSpc>
            </a:pPr>
            <a:r>
              <a:rPr lang="en-US" sz="1300" dirty="0">
                <a:latin typeface="Courier New" panose="02070309020205020404" pitchFamily="49" charset="0"/>
                <a:ea typeface="MS Mincho"/>
                <a:cs typeface="Courier New" panose="02070309020205020404" pitchFamily="49" charset="0"/>
              </a:rPr>
              <a:t>    Capabilities:</a:t>
            </a:r>
          </a:p>
          <a:p>
            <a:pPr>
              <a:lnSpc>
                <a:spcPts val="1600"/>
              </a:lnSpc>
            </a:pPr>
            <a:r>
              <a:rPr lang="en-US" sz="1300" dirty="0">
                <a:latin typeface="Courier New" panose="02070309020205020404" pitchFamily="49" charset="0"/>
                <a:ea typeface="MS Mincho"/>
                <a:cs typeface="Courier New" panose="02070309020205020404" pitchFamily="49" charset="0"/>
              </a:rPr>
              <a:t>      audio/x-</a:t>
            </a:r>
            <a:r>
              <a:rPr lang="en-US" sz="1300" dirty="0" err="1">
                <a:latin typeface="Courier New" panose="02070309020205020404" pitchFamily="49" charset="0"/>
                <a:ea typeface="MS Mincho"/>
                <a:cs typeface="Courier New" panose="02070309020205020404" pitchFamily="49" charset="0"/>
              </a:rPr>
              <a:t>vorbis</a:t>
            </a:r>
            <a:endParaRPr lang="en-US" sz="1300" dirty="0">
              <a:effectLst/>
              <a:latin typeface="Courier New" panose="02070309020205020404" pitchFamily="49" charset="0"/>
              <a:ea typeface="MS Mincho"/>
              <a:cs typeface="Courier New" panose="02070309020205020404" pitchFamily="49" charset="0"/>
            </a:endParaRPr>
          </a:p>
        </p:txBody>
      </p:sp>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pic>
        <p:nvPicPr>
          <p:cNvPr id="7" name="Picture 4" descr="Visualisation of a filter eleme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97681" y="838200"/>
            <a:ext cx="1898333" cy="1236978"/>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p:cNvSpPr/>
          <p:nvPr/>
        </p:nvSpPr>
        <p:spPr>
          <a:xfrm>
            <a:off x="9326880" y="1188720"/>
            <a:ext cx="73691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p:cNvSpPr/>
          <p:nvPr/>
        </p:nvSpPr>
        <p:spPr>
          <a:xfrm>
            <a:off x="10616881" y="1188720"/>
            <a:ext cx="736919" cy="53340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347863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10" repeatCount="indefinite" accel="100000" fill="hold" grpId="0" nodeType="withEffect">
                                  <p:stCondLst>
                                    <p:cond delay="0"/>
                                  </p:stCondLst>
                                  <p:endCondLst>
                                    <p:cond evt="onNext" delay="0">
                                      <p:tgtEl>
                                        <p:sldTgt/>
                                      </p:tgtEl>
                                    </p:cond>
                                  </p:endCondLst>
                                  <p:childTnLst>
                                    <p:animClr clrSpc="hsl" dir="ccw">
                                      <p:cBhvr>
                                        <p:cTn id="6" dur="2000" fill="hold"/>
                                        <p:tgtEl>
                                          <p:spTgt spid="10"/>
                                        </p:tgtEl>
                                        <p:attrNameLst>
                                          <p:attrName>stroke.color</p:attrName>
                                        </p:attrNameLst>
                                      </p:cBhvr>
                                      <p:to>
                                        <a:srgbClr val="FFC000"/>
                                      </p:to>
                                    </p:animClr>
                                    <p:set>
                                      <p:cBhvr>
                                        <p:cTn id="7" dur="2000" fill="hold"/>
                                        <p:tgtEl>
                                          <p:spTgt spid="10"/>
                                        </p:tgtEl>
                                        <p:attrNameLst>
                                          <p:attrName>stroke.on</p:attrName>
                                        </p:attrNameLst>
                                      </p:cBhvr>
                                      <p:to>
                                        <p:strVal val="true"/>
                                      </p:to>
                                    </p:set>
                                  </p:childTnLst>
                                </p:cTn>
                              </p:par>
                              <p:par>
                                <p:cTn id="8" presetID="7" presetClass="emph" presetSubtype="10" repeatCount="indefinite" accel="100000" fill="hold" grpId="0" nodeType="withEffect">
                                  <p:stCondLst>
                                    <p:cond delay="0"/>
                                  </p:stCondLst>
                                  <p:endCondLst>
                                    <p:cond evt="onNext" delay="0">
                                      <p:tgtEl>
                                        <p:sldTgt/>
                                      </p:tgtEl>
                                    </p:cond>
                                  </p:endCondLst>
                                  <p:childTnLst>
                                    <p:animClr clrSpc="hsl" dir="ccw">
                                      <p:cBhvr>
                                        <p:cTn id="9" dur="2000" fill="hold"/>
                                        <p:tgtEl>
                                          <p:spTgt spid="8"/>
                                        </p:tgtEl>
                                        <p:attrNameLst>
                                          <p:attrName>stroke.color</p:attrName>
                                        </p:attrNameLst>
                                      </p:cBhvr>
                                      <p:to>
                                        <a:srgbClr val="FFC000"/>
                                      </p:to>
                                    </p:animClr>
                                    <p:set>
                                      <p:cBhvr>
                                        <p:cTn id="10" dur="2000" fill="hold"/>
                                        <p:tgtEl>
                                          <p:spTgt spid="8"/>
                                        </p:tgtEl>
                                        <p:attrNameLst>
                                          <p:attrName>stroke.on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 (2/2)</a:t>
            </a:r>
            <a:endParaRPr lang="en-US" dirty="0"/>
          </a:p>
        </p:txBody>
      </p:sp>
      <p:sp>
        <p:nvSpPr>
          <p:cNvPr id="4" name="Inhaltsplatzhalter 3"/>
          <p:cNvSpPr>
            <a:spLocks noGrp="1"/>
          </p:cNvSpPr>
          <p:nvPr>
            <p:ph idx="1"/>
          </p:nvPr>
        </p:nvSpPr>
        <p:spPr>
          <a:xfrm>
            <a:off x="1080000" y="1800000"/>
            <a:ext cx="9000000" cy="2405787"/>
          </a:xfrm>
        </p:spPr>
        <p:txBody>
          <a:bodyPr/>
          <a:lstStyle/>
          <a:p>
            <a:pPr marL="0" lvl="1">
              <a:lnSpc>
                <a:spcPct val="100000"/>
              </a:lnSpc>
              <a:spcBef>
                <a:spcPts val="1000"/>
              </a:spcBef>
              <a:spcAft>
                <a:spcPts val="0"/>
              </a:spcAft>
            </a:pPr>
            <a:r>
              <a:rPr lang="en-US" altLang="ja-JP" sz="1400" dirty="0" smtClean="0"/>
              <a:t>Advance &amp; Deeper Technical knowledge</a:t>
            </a:r>
          </a:p>
          <a:p>
            <a:pPr marL="392113" lvl="2">
              <a:lnSpc>
                <a:spcPct val="100000"/>
              </a:lnSpc>
              <a:spcBef>
                <a:spcPts val="1000"/>
              </a:spcBef>
              <a:spcAft>
                <a:spcPts val="0"/>
              </a:spcAft>
            </a:pPr>
            <a:r>
              <a:rPr lang="en-US" altLang="ja-JP" sz="1200" dirty="0" smtClean="0"/>
              <a:t>Embedded Linux &amp; Development environment</a:t>
            </a:r>
          </a:p>
          <a:p>
            <a:pPr marL="392113" lvl="2">
              <a:lnSpc>
                <a:spcPct val="100000"/>
              </a:lnSpc>
              <a:spcBef>
                <a:spcPts val="1000"/>
              </a:spcBef>
              <a:spcAft>
                <a:spcPts val="0"/>
              </a:spcAft>
            </a:pPr>
            <a:r>
              <a:rPr lang="en-US" altLang="ja-JP" sz="1200" dirty="0" smtClean="0"/>
              <a:t>RZG BSP Features &amp; Development</a:t>
            </a:r>
          </a:p>
          <a:p>
            <a:pPr marL="392113" lvl="2">
              <a:lnSpc>
                <a:spcPct val="100000"/>
              </a:lnSpc>
              <a:spcBef>
                <a:spcPts val="1000"/>
              </a:spcBef>
              <a:spcAft>
                <a:spcPts val="0"/>
              </a:spcAft>
            </a:pPr>
            <a:r>
              <a:rPr lang="en-US" altLang="ja-JP" sz="1200" dirty="0" smtClean="0"/>
              <a:t>Detail </a:t>
            </a:r>
            <a:r>
              <a:rPr lang="en-US" altLang="ja-JP" sz="1200" dirty="0" err="1" smtClean="0"/>
              <a:t>Yocto</a:t>
            </a:r>
            <a:r>
              <a:rPr lang="en-US" altLang="ja-JP" sz="1200" dirty="0" smtClean="0"/>
              <a:t> build System</a:t>
            </a:r>
          </a:p>
          <a:p>
            <a:pPr marL="392113" lvl="2">
              <a:lnSpc>
                <a:spcPct val="100000"/>
              </a:lnSpc>
              <a:spcBef>
                <a:spcPts val="1000"/>
              </a:spcBef>
              <a:spcAft>
                <a:spcPts val="0"/>
              </a:spcAft>
            </a:pPr>
            <a:r>
              <a:rPr lang="en-US" altLang="ja-JP" sz="1200" dirty="0" smtClean="0"/>
              <a:t>RZ/G Graphics and Multimedia Package</a:t>
            </a:r>
          </a:p>
          <a:p>
            <a:pPr marL="392113" lvl="2">
              <a:lnSpc>
                <a:spcPct val="100000"/>
              </a:lnSpc>
              <a:spcBef>
                <a:spcPts val="1000"/>
              </a:spcBef>
              <a:spcAft>
                <a:spcPts val="0"/>
              </a:spcAft>
            </a:pPr>
            <a:r>
              <a:rPr lang="en-US" altLang="ja-JP" sz="1200" dirty="0" err="1" smtClean="0"/>
              <a:t>GStreamer</a:t>
            </a:r>
            <a:r>
              <a:rPr lang="en-US" altLang="ja-JP" sz="1200" dirty="0" smtClean="0"/>
              <a:t> &amp; MMPOC Development</a:t>
            </a:r>
          </a:p>
          <a:p>
            <a:pPr marL="392113" lvl="2">
              <a:lnSpc>
                <a:spcPct val="100000"/>
              </a:lnSpc>
              <a:spcBef>
                <a:spcPts val="1000"/>
              </a:spcBef>
              <a:spcAft>
                <a:spcPts val="0"/>
              </a:spcAft>
            </a:pPr>
            <a:r>
              <a:rPr lang="en-US" altLang="ja-JP" sz="1200" dirty="0" err="1" smtClean="0"/>
              <a:t>Qt</a:t>
            </a:r>
            <a:r>
              <a:rPr lang="en-US" altLang="ja-JP" sz="1200" dirty="0" smtClean="0"/>
              <a:t> Framework and Overall Picture</a:t>
            </a:r>
          </a:p>
          <a:p>
            <a:pPr marL="392113" lvl="2">
              <a:lnSpc>
                <a:spcPct val="100000"/>
              </a:lnSpc>
              <a:spcBef>
                <a:spcPts val="1000"/>
              </a:spcBef>
              <a:spcAft>
                <a:spcPts val="0"/>
              </a:spcAft>
            </a:pPr>
            <a:endParaRPr lang="en-US" altLang="ja-JP" sz="1200" dirty="0" smtClean="0"/>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6</a:t>
            </a:fld>
            <a:endParaRPr lang="de-DE" dirty="0"/>
          </a:p>
        </p:txBody>
      </p:sp>
    </p:spTree>
    <p:extLst>
      <p:ext uri="{BB962C8B-B14F-4D97-AF65-F5344CB8AC3E}">
        <p14:creationId xmlns:p14="http://schemas.microsoft.com/office/powerpoint/2010/main" val="7394082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6" descr="Visualisation of a filter element with more than one output p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525000" y="1082587"/>
            <a:ext cx="1574937" cy="1026249"/>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a:t>
            </a:r>
            <a:r>
              <a:rPr lang="en-US" altLang="ja-JP" dirty="0" err="1" smtClean="0"/>
              <a:t>TOOls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60</a:t>
            </a:fld>
            <a:endParaRPr lang="de-DE" dirty="0"/>
          </a:p>
        </p:txBody>
      </p:sp>
      <p:sp>
        <p:nvSpPr>
          <p:cNvPr id="4" name="Content Placeholder 3"/>
          <p:cNvSpPr>
            <a:spLocks noGrp="1"/>
          </p:cNvSpPr>
          <p:nvPr>
            <p:ph idx="1"/>
          </p:nvPr>
        </p:nvSpPr>
        <p:spPr>
          <a:xfrm>
            <a:off x="1080000" y="1800000"/>
            <a:ext cx="9000000" cy="2966966"/>
          </a:xfrm>
        </p:spPr>
        <p:txBody>
          <a:bodyPr/>
          <a:lstStyle/>
          <a:p>
            <a:pPr marL="0" lvl="1">
              <a:lnSpc>
                <a:spcPct val="100000"/>
              </a:lnSpc>
              <a:spcBef>
                <a:spcPts val="1000"/>
              </a:spcBef>
              <a:spcAft>
                <a:spcPts val="0"/>
              </a:spcAft>
            </a:pPr>
            <a:r>
              <a:rPr lang="en-US" sz="1400" dirty="0" err="1" smtClean="0"/>
              <a:t>gst</a:t>
            </a:r>
            <a:r>
              <a:rPr lang="en-US" sz="1400" dirty="0" smtClean="0"/>
              <a:t>-inspect:  </a:t>
            </a:r>
            <a:r>
              <a:rPr lang="en-US" sz="1400" dirty="0"/>
              <a:t>tool provide some generic information about an </a:t>
            </a:r>
            <a:r>
              <a:rPr lang="en-US" sz="1400" dirty="0" smtClean="0"/>
              <a:t>element</a:t>
            </a:r>
          </a:p>
          <a:p>
            <a:pPr marL="0" lvl="1">
              <a:lnSpc>
                <a:spcPct val="100000"/>
              </a:lnSpc>
              <a:spcBef>
                <a:spcPts val="1000"/>
              </a:spcBef>
              <a:spcAft>
                <a:spcPts val="0"/>
              </a:spcAft>
            </a:pPr>
            <a:endParaRPr lang="en-US" sz="1400" dirty="0"/>
          </a:p>
          <a:p>
            <a:pPr marL="0" lvl="1">
              <a:lnSpc>
                <a:spcPct val="100000"/>
              </a:lnSpc>
              <a:spcBef>
                <a:spcPts val="1000"/>
              </a:spcBef>
              <a:spcAft>
                <a:spcPts val="0"/>
              </a:spcAft>
            </a:pPr>
            <a:endParaRPr lang="en-US" sz="1400" dirty="0" smtClean="0"/>
          </a:p>
          <a:p>
            <a:pPr marL="0" lvl="1">
              <a:lnSpc>
                <a:spcPct val="100000"/>
              </a:lnSpc>
              <a:spcBef>
                <a:spcPts val="1000"/>
              </a:spcBef>
              <a:spcAft>
                <a:spcPts val="0"/>
              </a:spcAft>
            </a:pPr>
            <a:endParaRPr lang="en-US" sz="1400" dirty="0"/>
          </a:p>
          <a:p>
            <a:pPr marL="0" lvl="1">
              <a:lnSpc>
                <a:spcPct val="100000"/>
              </a:lnSpc>
              <a:spcBef>
                <a:spcPts val="1000"/>
              </a:spcBef>
              <a:spcAft>
                <a:spcPts val="0"/>
              </a:spcAft>
            </a:pPr>
            <a:endParaRPr lang="en-US" sz="1400" dirty="0" smtClean="0"/>
          </a:p>
          <a:p>
            <a:pPr marL="0" lvl="1">
              <a:lnSpc>
                <a:spcPct val="100000"/>
              </a:lnSpc>
              <a:spcBef>
                <a:spcPts val="1000"/>
              </a:spcBef>
              <a:spcAft>
                <a:spcPts val="0"/>
              </a:spcAft>
            </a:pPr>
            <a:endParaRPr lang="en-US" sz="1400" dirty="0"/>
          </a:p>
          <a:p>
            <a:pPr marL="0" lvl="1">
              <a:lnSpc>
                <a:spcPct val="100000"/>
              </a:lnSpc>
              <a:spcBef>
                <a:spcPts val="1000"/>
              </a:spcBef>
              <a:spcAft>
                <a:spcPts val="0"/>
              </a:spcAft>
            </a:pPr>
            <a:r>
              <a:rPr lang="en-US" sz="1400" dirty="0" err="1"/>
              <a:t>g</a:t>
            </a:r>
            <a:r>
              <a:rPr lang="en-US" sz="1400" dirty="0" err="1" smtClean="0"/>
              <a:t>st</a:t>
            </a:r>
            <a:r>
              <a:rPr lang="en-US" sz="1400" dirty="0" smtClean="0"/>
              <a:t>-launch: tool use as the command line on </a:t>
            </a:r>
            <a:r>
              <a:rPr lang="en-US" sz="1400" dirty="0" err="1" smtClean="0"/>
              <a:t>linux</a:t>
            </a:r>
            <a:r>
              <a:rPr lang="en-US" sz="1400" dirty="0" smtClean="0"/>
              <a:t> console/terminal, allow to link a </a:t>
            </a:r>
            <a:r>
              <a:rPr lang="en-US" sz="1400" dirty="0"/>
              <a:t>source element with zero or more filter-like elements and finally a sink element, let data flow through </a:t>
            </a:r>
            <a:r>
              <a:rPr lang="en-US" sz="1400" dirty="0" smtClean="0"/>
              <a:t>the chains to set </a:t>
            </a:r>
            <a:r>
              <a:rPr lang="en-US" sz="1400" dirty="0"/>
              <a:t>up a media pipeline that can do a specific task</a:t>
            </a:r>
            <a:r>
              <a:rPr lang="en-US" sz="1400" dirty="0" smtClean="0"/>
              <a:t>.</a:t>
            </a:r>
            <a:endParaRPr lang="en-US" sz="1400" dirty="0"/>
          </a:p>
          <a:p>
            <a:endParaRPr lang="en-US" sz="1400" dirty="0"/>
          </a:p>
        </p:txBody>
      </p:sp>
      <p:sp>
        <p:nvSpPr>
          <p:cNvPr id="5" name="Rectangle 4"/>
          <p:cNvSpPr/>
          <p:nvPr/>
        </p:nvSpPr>
        <p:spPr>
          <a:xfrm>
            <a:off x="1295400" y="2133600"/>
            <a:ext cx="7972425" cy="1466851"/>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nSpc>
                <a:spcPts val="1600"/>
              </a:lnSpc>
            </a:pPr>
            <a:r>
              <a:rPr lang="en-US" sz="1300" dirty="0">
                <a:latin typeface="Courier New" panose="02070309020205020404" pitchFamily="49" charset="0"/>
                <a:ea typeface="MS Mincho"/>
                <a:cs typeface="Courier New" panose="02070309020205020404" pitchFamily="49" charset="0"/>
              </a:rPr>
              <a:t>$ </a:t>
            </a:r>
            <a:r>
              <a:rPr lang="en-US" sz="1300" dirty="0" err="1">
                <a:latin typeface="Courier New" panose="02070309020205020404" pitchFamily="49" charset="0"/>
                <a:ea typeface="MS Mincho"/>
                <a:cs typeface="Courier New" panose="02070309020205020404" pitchFamily="49" charset="0"/>
              </a:rPr>
              <a:t>gst</a:t>
            </a:r>
            <a:r>
              <a:rPr lang="en-US" sz="1300" dirty="0">
                <a:latin typeface="Courier New" panose="02070309020205020404" pitchFamily="49" charset="0"/>
                <a:ea typeface="MS Mincho"/>
                <a:cs typeface="Courier New" panose="02070309020205020404" pitchFamily="49" charset="0"/>
              </a:rPr>
              <a:t>-inspect </a:t>
            </a:r>
            <a:r>
              <a:rPr lang="en-US" sz="1300" dirty="0" err="1">
                <a:latin typeface="Courier New" panose="02070309020205020404" pitchFamily="49" charset="0"/>
                <a:ea typeface="MS Mincho"/>
                <a:cs typeface="Courier New" panose="02070309020205020404" pitchFamily="49" charset="0"/>
              </a:rPr>
              <a:t>qtdemux</a:t>
            </a:r>
            <a:endParaRPr lang="en-US" sz="1300" dirty="0">
              <a:latin typeface="Courier New" panose="02070309020205020404" pitchFamily="49" charset="0"/>
              <a:ea typeface="MS Mincho"/>
              <a:cs typeface="Courier New" panose="02070309020205020404" pitchFamily="49" charset="0"/>
            </a:endParaRPr>
          </a:p>
          <a:p>
            <a:pPr>
              <a:lnSpc>
                <a:spcPts val="1600"/>
              </a:lnSpc>
            </a:pPr>
            <a:r>
              <a:rPr lang="en-US" sz="1300" dirty="0">
                <a:latin typeface="Courier New" panose="02070309020205020404" pitchFamily="49" charset="0"/>
                <a:ea typeface="MS Mincho"/>
                <a:cs typeface="Courier New" panose="02070309020205020404" pitchFamily="49" charset="0"/>
              </a:rPr>
              <a:t>Factory Details:</a:t>
            </a:r>
          </a:p>
          <a:p>
            <a:pPr>
              <a:lnSpc>
                <a:spcPts val="1600"/>
              </a:lnSpc>
            </a:pPr>
            <a:r>
              <a:rPr lang="en-US" sz="1300" dirty="0">
                <a:latin typeface="Courier New" panose="02070309020205020404" pitchFamily="49" charset="0"/>
                <a:ea typeface="MS Mincho"/>
                <a:cs typeface="Courier New" panose="02070309020205020404" pitchFamily="49" charset="0"/>
              </a:rPr>
              <a:t>  Long name:    QuickTime </a:t>
            </a:r>
            <a:r>
              <a:rPr lang="en-US" sz="1300" dirty="0" err="1">
                <a:latin typeface="Courier New" panose="02070309020205020404" pitchFamily="49" charset="0"/>
                <a:ea typeface="MS Mincho"/>
                <a:cs typeface="Courier New" panose="02070309020205020404" pitchFamily="49" charset="0"/>
              </a:rPr>
              <a:t>demuxer</a:t>
            </a:r>
            <a:endParaRPr lang="en-US" sz="1300" dirty="0">
              <a:latin typeface="Courier New" panose="02070309020205020404" pitchFamily="49" charset="0"/>
              <a:ea typeface="MS Mincho"/>
              <a:cs typeface="Courier New" panose="02070309020205020404" pitchFamily="49" charset="0"/>
            </a:endParaRPr>
          </a:p>
          <a:p>
            <a:pPr>
              <a:lnSpc>
                <a:spcPts val="1600"/>
              </a:lnSpc>
            </a:pPr>
            <a:r>
              <a:rPr lang="en-US" sz="1300" dirty="0">
                <a:latin typeface="Courier New" panose="02070309020205020404" pitchFamily="49" charset="0"/>
                <a:ea typeface="MS Mincho"/>
                <a:cs typeface="Courier New" panose="02070309020205020404" pitchFamily="49" charset="0"/>
              </a:rPr>
              <a:t>  Class:        Codec/</a:t>
            </a:r>
            <a:r>
              <a:rPr lang="en-US" sz="1300" dirty="0" err="1">
                <a:latin typeface="Courier New" panose="02070309020205020404" pitchFamily="49" charset="0"/>
                <a:ea typeface="MS Mincho"/>
                <a:cs typeface="Courier New" panose="02070309020205020404" pitchFamily="49" charset="0"/>
              </a:rPr>
              <a:t>Demuxer</a:t>
            </a:r>
            <a:endParaRPr lang="en-US" sz="1300" dirty="0">
              <a:latin typeface="Courier New" panose="02070309020205020404" pitchFamily="49" charset="0"/>
              <a:ea typeface="MS Mincho"/>
              <a:cs typeface="Courier New" panose="02070309020205020404" pitchFamily="49" charset="0"/>
            </a:endParaRPr>
          </a:p>
          <a:p>
            <a:pPr>
              <a:lnSpc>
                <a:spcPts val="1600"/>
              </a:lnSpc>
            </a:pPr>
            <a:r>
              <a:rPr lang="en-US" sz="1300" dirty="0">
                <a:latin typeface="Courier New" panose="02070309020205020404" pitchFamily="49" charset="0"/>
                <a:ea typeface="MS Mincho"/>
                <a:cs typeface="Courier New" panose="02070309020205020404" pitchFamily="49" charset="0"/>
              </a:rPr>
              <a:t>  Description:  </a:t>
            </a:r>
            <a:r>
              <a:rPr lang="en-US" sz="1300" dirty="0" err="1">
                <a:latin typeface="Courier New" panose="02070309020205020404" pitchFamily="49" charset="0"/>
                <a:ea typeface="MS Mincho"/>
                <a:cs typeface="Courier New" panose="02070309020205020404" pitchFamily="49" charset="0"/>
              </a:rPr>
              <a:t>Demultiplex</a:t>
            </a:r>
            <a:r>
              <a:rPr lang="en-US" sz="1300" dirty="0">
                <a:latin typeface="Courier New" panose="02070309020205020404" pitchFamily="49" charset="0"/>
                <a:ea typeface="MS Mincho"/>
                <a:cs typeface="Courier New" panose="02070309020205020404" pitchFamily="49" charset="0"/>
              </a:rPr>
              <a:t> a QuickTime file into audio and video streams</a:t>
            </a:r>
          </a:p>
          <a:p>
            <a:pPr>
              <a:lnSpc>
                <a:spcPts val="1600"/>
              </a:lnSpc>
            </a:pPr>
            <a:r>
              <a:rPr lang="en-US" sz="1300" dirty="0">
                <a:latin typeface="Courier New" panose="02070309020205020404" pitchFamily="49" charset="0"/>
                <a:ea typeface="MS Mincho"/>
                <a:cs typeface="Courier New" panose="02070309020205020404" pitchFamily="49" charset="0"/>
              </a:rPr>
              <a:t>  Author(s):    David </a:t>
            </a:r>
            <a:r>
              <a:rPr lang="en-US" sz="1300" dirty="0" err="1">
                <a:latin typeface="Courier New" panose="02070309020205020404" pitchFamily="49" charset="0"/>
                <a:ea typeface="MS Mincho"/>
                <a:cs typeface="Courier New" panose="02070309020205020404" pitchFamily="49" charset="0"/>
              </a:rPr>
              <a:t>Schleef</a:t>
            </a:r>
            <a:r>
              <a:rPr lang="en-US" sz="1300" dirty="0">
                <a:latin typeface="Courier New" panose="02070309020205020404" pitchFamily="49" charset="0"/>
                <a:ea typeface="MS Mincho"/>
                <a:cs typeface="Courier New" panose="02070309020205020404" pitchFamily="49" charset="0"/>
              </a:rPr>
              <a:t> &lt;ds@schleef.org&gt;, </a:t>
            </a:r>
            <a:r>
              <a:rPr lang="en-US" sz="1300" dirty="0" err="1">
                <a:latin typeface="Courier New" panose="02070309020205020404" pitchFamily="49" charset="0"/>
                <a:ea typeface="MS Mincho"/>
                <a:cs typeface="Courier New" panose="02070309020205020404" pitchFamily="49" charset="0"/>
              </a:rPr>
              <a:t>Wim</a:t>
            </a:r>
            <a:r>
              <a:rPr lang="en-US" sz="1300" dirty="0">
                <a:latin typeface="Courier New" panose="02070309020205020404" pitchFamily="49" charset="0"/>
                <a:ea typeface="MS Mincho"/>
                <a:cs typeface="Courier New" panose="02070309020205020404" pitchFamily="49" charset="0"/>
              </a:rPr>
              <a:t> </a:t>
            </a:r>
            <a:r>
              <a:rPr lang="en-US" sz="1300" dirty="0" err="1">
                <a:latin typeface="Courier New" panose="02070309020205020404" pitchFamily="49" charset="0"/>
                <a:ea typeface="MS Mincho"/>
                <a:cs typeface="Courier New" panose="02070309020205020404" pitchFamily="49" charset="0"/>
              </a:rPr>
              <a:t>Taymans</a:t>
            </a:r>
            <a:r>
              <a:rPr lang="en-US" sz="1300" dirty="0">
                <a:latin typeface="Courier New" panose="02070309020205020404" pitchFamily="49" charset="0"/>
                <a:ea typeface="MS Mincho"/>
                <a:cs typeface="Courier New" panose="02070309020205020404" pitchFamily="49" charset="0"/>
              </a:rPr>
              <a:t> &lt;wim@fluendo.com&gt;</a:t>
            </a:r>
          </a:p>
          <a:p>
            <a:pPr>
              <a:lnSpc>
                <a:spcPts val="1600"/>
              </a:lnSpc>
            </a:pPr>
            <a:r>
              <a:rPr lang="en-US" sz="1300" dirty="0">
                <a:latin typeface="Courier New" panose="02070309020205020404" pitchFamily="49" charset="0"/>
                <a:ea typeface="MS Mincho"/>
                <a:cs typeface="Courier New" panose="02070309020205020404" pitchFamily="49" charset="0"/>
              </a:rPr>
              <a:t>  Rank:         primary (256)</a:t>
            </a:r>
            <a:endParaRPr lang="en-US" sz="1300" dirty="0">
              <a:effectLst/>
              <a:latin typeface="Courier New" panose="02070309020205020404" pitchFamily="49" charset="0"/>
              <a:ea typeface="MS Mincho"/>
              <a:cs typeface="Courier New" panose="02070309020205020404" pitchFamily="49" charset="0"/>
            </a:endParaRPr>
          </a:p>
        </p:txBody>
      </p:sp>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endParaRPr lang="en-US" sz="1200" dirty="0">
              <a:solidFill>
                <a:schemeClr val="bg1">
                  <a:lumMod val="50000"/>
                </a:schemeClr>
              </a:solidFill>
            </a:endParaRPr>
          </a:p>
        </p:txBody>
      </p:sp>
      <p:grpSp>
        <p:nvGrpSpPr>
          <p:cNvPr id="11" name="Group 10"/>
          <p:cNvGrpSpPr/>
          <p:nvPr/>
        </p:nvGrpSpPr>
        <p:grpSpPr>
          <a:xfrm>
            <a:off x="9604252" y="685800"/>
            <a:ext cx="1604430" cy="1986544"/>
            <a:chOff x="9604252" y="685800"/>
            <a:chExt cx="1604430" cy="1986544"/>
          </a:xfrm>
        </p:grpSpPr>
        <p:sp>
          <p:nvSpPr>
            <p:cNvPr id="10" name="Trapezoid 9"/>
            <p:cNvSpPr/>
            <p:nvPr/>
          </p:nvSpPr>
          <p:spPr>
            <a:xfrm rot="19438958">
              <a:off x="10832682" y="1868121"/>
              <a:ext cx="376000" cy="804223"/>
            </a:xfrm>
            <a:prstGeom prst="trapezoid">
              <a:avLst/>
            </a:prstGeom>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p:cNvSpPr/>
            <p:nvPr/>
          </p:nvSpPr>
          <p:spPr>
            <a:xfrm>
              <a:off x="9604252" y="685800"/>
              <a:ext cx="1416431" cy="1345609"/>
            </a:xfrm>
            <a:prstGeom prst="ellipse">
              <a:avLst/>
            </a:prstGeom>
            <a:solidFill>
              <a:schemeClr val="bg1">
                <a:alpha val="74000"/>
              </a:schemeClr>
            </a:solidFill>
            <a:ln w="76200"/>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400" dirty="0" smtClean="0">
                  <a:solidFill>
                    <a:sysClr val="windowText" lastClr="000000"/>
                  </a:solidFill>
                  <a:latin typeface="Courier New" panose="02070309020205020404" pitchFamily="49" charset="0"/>
                  <a:ea typeface="MS Mincho"/>
                  <a:cs typeface="Courier New" panose="02070309020205020404" pitchFamily="49" charset="0"/>
                </a:rPr>
                <a:t>Factory Details:</a:t>
              </a:r>
            </a:p>
            <a:p>
              <a:r>
                <a:rPr lang="en-US" sz="400" dirty="0" smtClean="0">
                  <a:solidFill>
                    <a:sysClr val="windowText" lastClr="000000"/>
                  </a:solidFill>
                  <a:latin typeface="Courier New" panose="02070309020205020404" pitchFamily="49" charset="0"/>
                  <a:ea typeface="MS Mincho"/>
                  <a:cs typeface="Courier New" panose="02070309020205020404" pitchFamily="49" charset="0"/>
                </a:rPr>
                <a:t>  Long name:    QuickTime </a:t>
              </a:r>
              <a:r>
                <a:rPr lang="en-US" sz="400" dirty="0" err="1" smtClean="0">
                  <a:solidFill>
                    <a:sysClr val="windowText" lastClr="000000"/>
                  </a:solidFill>
                  <a:latin typeface="Courier New" panose="02070309020205020404" pitchFamily="49" charset="0"/>
                  <a:ea typeface="MS Mincho"/>
                  <a:cs typeface="Courier New" panose="02070309020205020404" pitchFamily="49" charset="0"/>
                </a:rPr>
                <a:t>demuxer</a:t>
              </a:r>
              <a:endParaRPr lang="en-US" sz="400" dirty="0" smtClean="0">
                <a:solidFill>
                  <a:sysClr val="windowText" lastClr="000000"/>
                </a:solidFill>
                <a:latin typeface="Courier New" panose="02070309020205020404" pitchFamily="49" charset="0"/>
                <a:ea typeface="MS Mincho"/>
                <a:cs typeface="Courier New" panose="02070309020205020404" pitchFamily="49" charset="0"/>
              </a:endParaRPr>
            </a:p>
            <a:p>
              <a:r>
                <a:rPr lang="en-US" sz="400" dirty="0" smtClean="0">
                  <a:solidFill>
                    <a:sysClr val="windowText" lastClr="000000"/>
                  </a:solidFill>
                  <a:latin typeface="Courier New" panose="02070309020205020404" pitchFamily="49" charset="0"/>
                  <a:ea typeface="MS Mincho"/>
                  <a:cs typeface="Courier New" panose="02070309020205020404" pitchFamily="49" charset="0"/>
                </a:rPr>
                <a:t>  </a:t>
              </a:r>
              <a:r>
                <a:rPr lang="en-US" sz="400" dirty="0">
                  <a:solidFill>
                    <a:sysClr val="windowText" lastClr="000000"/>
                  </a:solidFill>
                  <a:latin typeface="Courier New" panose="02070309020205020404" pitchFamily="49" charset="0"/>
                  <a:ea typeface="MS Mincho"/>
                  <a:cs typeface="Courier New" panose="02070309020205020404" pitchFamily="49" charset="0"/>
                </a:rPr>
                <a:t>Class:        Codec/</a:t>
              </a:r>
              <a:r>
                <a:rPr lang="en-US" sz="400" dirty="0" err="1">
                  <a:solidFill>
                    <a:sysClr val="windowText" lastClr="000000"/>
                  </a:solidFill>
                  <a:latin typeface="Courier New" panose="02070309020205020404" pitchFamily="49" charset="0"/>
                  <a:ea typeface="MS Mincho"/>
                  <a:cs typeface="Courier New" panose="02070309020205020404" pitchFamily="49" charset="0"/>
                </a:rPr>
                <a:t>Demuxer</a:t>
              </a:r>
              <a:endParaRPr lang="en-US" sz="400" dirty="0">
                <a:solidFill>
                  <a:sysClr val="windowText" lastClr="000000"/>
                </a:solidFill>
                <a:latin typeface="Courier New" panose="02070309020205020404" pitchFamily="49" charset="0"/>
                <a:ea typeface="MS Mincho"/>
                <a:cs typeface="Courier New" panose="02070309020205020404" pitchFamily="49" charset="0"/>
              </a:endParaRPr>
            </a:p>
            <a:p>
              <a:r>
                <a:rPr lang="en-US" sz="400" dirty="0">
                  <a:solidFill>
                    <a:sysClr val="windowText" lastClr="000000"/>
                  </a:solidFill>
                  <a:latin typeface="Courier New" panose="02070309020205020404" pitchFamily="49" charset="0"/>
                  <a:ea typeface="MS Mincho"/>
                  <a:cs typeface="Courier New" panose="02070309020205020404" pitchFamily="49" charset="0"/>
                </a:rPr>
                <a:t>  Description:  </a:t>
              </a:r>
              <a:r>
                <a:rPr lang="en-US" sz="400" dirty="0" err="1">
                  <a:solidFill>
                    <a:sysClr val="windowText" lastClr="000000"/>
                  </a:solidFill>
                  <a:latin typeface="Courier New" panose="02070309020205020404" pitchFamily="49" charset="0"/>
                  <a:ea typeface="MS Mincho"/>
                  <a:cs typeface="Courier New" panose="02070309020205020404" pitchFamily="49" charset="0"/>
                </a:rPr>
                <a:t>Demultiplex</a:t>
              </a:r>
              <a:r>
                <a:rPr lang="en-US" sz="400" dirty="0">
                  <a:solidFill>
                    <a:sysClr val="windowText" lastClr="000000"/>
                  </a:solidFill>
                  <a:latin typeface="Courier New" panose="02070309020205020404" pitchFamily="49" charset="0"/>
                  <a:ea typeface="MS Mincho"/>
                  <a:cs typeface="Courier New" panose="02070309020205020404" pitchFamily="49" charset="0"/>
                </a:rPr>
                <a:t> a QuickTime file into audio and video streams</a:t>
              </a:r>
            </a:p>
            <a:p>
              <a:r>
                <a:rPr lang="en-US" sz="400" dirty="0">
                  <a:solidFill>
                    <a:sysClr val="windowText" lastClr="000000"/>
                  </a:solidFill>
                  <a:latin typeface="Courier New" panose="02070309020205020404" pitchFamily="49" charset="0"/>
                  <a:ea typeface="MS Mincho"/>
                  <a:cs typeface="Courier New" panose="02070309020205020404" pitchFamily="49" charset="0"/>
                </a:rPr>
                <a:t>  Author(s):    David </a:t>
              </a:r>
              <a:r>
                <a:rPr lang="en-US" sz="400" dirty="0" err="1">
                  <a:solidFill>
                    <a:sysClr val="windowText" lastClr="000000"/>
                  </a:solidFill>
                  <a:latin typeface="Courier New" panose="02070309020205020404" pitchFamily="49" charset="0"/>
                  <a:ea typeface="MS Mincho"/>
                  <a:cs typeface="Courier New" panose="02070309020205020404" pitchFamily="49" charset="0"/>
                </a:rPr>
                <a:t>Schleef</a:t>
              </a:r>
              <a:r>
                <a:rPr lang="en-US" sz="400" dirty="0">
                  <a:solidFill>
                    <a:sysClr val="windowText" lastClr="000000"/>
                  </a:solidFill>
                  <a:latin typeface="Courier New" panose="02070309020205020404" pitchFamily="49" charset="0"/>
                  <a:ea typeface="MS Mincho"/>
                  <a:cs typeface="Courier New" panose="02070309020205020404" pitchFamily="49" charset="0"/>
                </a:rPr>
                <a:t> &lt;ds@schleef.org&gt;, </a:t>
              </a:r>
              <a:r>
                <a:rPr lang="en-US" sz="400" dirty="0" err="1">
                  <a:solidFill>
                    <a:sysClr val="windowText" lastClr="000000"/>
                  </a:solidFill>
                  <a:latin typeface="Courier New" panose="02070309020205020404" pitchFamily="49" charset="0"/>
                  <a:ea typeface="MS Mincho"/>
                  <a:cs typeface="Courier New" panose="02070309020205020404" pitchFamily="49" charset="0"/>
                </a:rPr>
                <a:t>Wim</a:t>
              </a:r>
              <a:r>
                <a:rPr lang="en-US" sz="400" dirty="0">
                  <a:solidFill>
                    <a:sysClr val="windowText" lastClr="000000"/>
                  </a:solidFill>
                  <a:latin typeface="Courier New" panose="02070309020205020404" pitchFamily="49" charset="0"/>
                  <a:ea typeface="MS Mincho"/>
                  <a:cs typeface="Courier New" panose="02070309020205020404" pitchFamily="49" charset="0"/>
                </a:rPr>
                <a:t> </a:t>
              </a:r>
              <a:r>
                <a:rPr lang="en-US" sz="400" dirty="0" err="1">
                  <a:solidFill>
                    <a:sysClr val="windowText" lastClr="000000"/>
                  </a:solidFill>
                  <a:latin typeface="Courier New" panose="02070309020205020404" pitchFamily="49" charset="0"/>
                  <a:ea typeface="MS Mincho"/>
                  <a:cs typeface="Courier New" panose="02070309020205020404" pitchFamily="49" charset="0"/>
                </a:rPr>
                <a:t>Taymans</a:t>
              </a:r>
              <a:r>
                <a:rPr lang="en-US" sz="400" dirty="0">
                  <a:solidFill>
                    <a:sysClr val="windowText" lastClr="000000"/>
                  </a:solidFill>
                  <a:latin typeface="Courier New" panose="02070309020205020404" pitchFamily="49" charset="0"/>
                  <a:ea typeface="MS Mincho"/>
                  <a:cs typeface="Courier New" panose="02070309020205020404" pitchFamily="49" charset="0"/>
                </a:rPr>
                <a:t> &lt;wim@fluendo.com&gt;</a:t>
              </a:r>
            </a:p>
            <a:p>
              <a:r>
                <a:rPr lang="en-US" sz="400" dirty="0" smtClean="0">
                  <a:solidFill>
                    <a:sysClr val="windowText" lastClr="000000"/>
                  </a:solidFill>
                  <a:latin typeface="Courier New" panose="02070309020205020404" pitchFamily="49" charset="0"/>
                  <a:ea typeface="MS Mincho"/>
                  <a:cs typeface="Courier New" panose="02070309020205020404" pitchFamily="49" charset="0"/>
                </a:rPr>
                <a:t>  Rank:         primary (256)</a:t>
              </a:r>
            </a:p>
            <a:p>
              <a:pPr algn="ctr"/>
              <a:endParaRPr lang="en-US" sz="400" dirty="0">
                <a:solidFill>
                  <a:sysClr val="windowText" lastClr="000000"/>
                </a:solidFill>
              </a:endParaRPr>
            </a:p>
          </p:txBody>
        </p:sp>
      </p:grpSp>
      <p:pic>
        <p:nvPicPr>
          <p:cNvPr id="12" name="Picture 2" descr="Visualisation of a source elemen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38412" y="4920477"/>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6" descr="Visualisation of a filter element with more than one output p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94249" y="4920476"/>
            <a:ext cx="1187363" cy="77370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Visualisation of a sink elemen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86612" y="4901565"/>
            <a:ext cx="1187363" cy="76125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Visualisation of a filter elemen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86412" y="4901565"/>
            <a:ext cx="1187363" cy="77370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Arrow Connector 15"/>
          <p:cNvCxnSpPr>
            <a:stCxn id="12" idx="3"/>
            <a:endCxn id="13" idx="1"/>
          </p:cNvCxnSpPr>
          <p:nvPr/>
        </p:nvCxnSpPr>
        <p:spPr>
          <a:xfrm flipV="1">
            <a:off x="3725775" y="5307327"/>
            <a:ext cx="368474" cy="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endCxn id="15" idx="1"/>
          </p:cNvCxnSpPr>
          <p:nvPr/>
        </p:nvCxnSpPr>
        <p:spPr>
          <a:xfrm flipV="1">
            <a:off x="5281612" y="5288416"/>
            <a:ext cx="304800" cy="248151"/>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15" idx="3"/>
            <a:endCxn id="14" idx="1"/>
          </p:cNvCxnSpPr>
          <p:nvPr/>
        </p:nvCxnSpPr>
        <p:spPr>
          <a:xfrm flipV="1">
            <a:off x="6773775" y="5282192"/>
            <a:ext cx="412837" cy="6224"/>
          </a:xfrm>
          <a:prstGeom prst="straightConnector1">
            <a:avLst/>
          </a:prstGeom>
          <a:ln w="28575">
            <a:tailEnd type="arrow"/>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5606732" y="4942033"/>
            <a:ext cx="596638" cy="133774"/>
          </a:xfrm>
          <a:prstGeom prst="rect">
            <a:avLst/>
          </a:prstGeom>
          <a:solidFill>
            <a:srgbClr val="EDF1F7"/>
          </a:solidFill>
        </p:spPr>
        <p:txBody>
          <a:bodyPr wrap="none" rtlCol="0">
            <a:spAutoFit/>
          </a:bodyPr>
          <a:lstStyle/>
          <a:p>
            <a:r>
              <a:rPr lang="en-US" sz="800" b="1" dirty="0" smtClean="0">
                <a:solidFill>
                  <a:schemeClr val="accent1"/>
                </a:solidFill>
              </a:rPr>
              <a:t>Decoder</a:t>
            </a:r>
            <a:endParaRPr lang="en-US" sz="800" b="1" dirty="0">
              <a:solidFill>
                <a:schemeClr val="accent1"/>
              </a:solidFill>
            </a:endParaRPr>
          </a:p>
        </p:txBody>
      </p:sp>
      <p:sp>
        <p:nvSpPr>
          <p:cNvPr id="20" name="TextBox 19"/>
          <p:cNvSpPr txBox="1"/>
          <p:nvPr/>
        </p:nvSpPr>
        <p:spPr>
          <a:xfrm>
            <a:off x="1567358" y="5739765"/>
            <a:ext cx="7809509" cy="276999"/>
          </a:xfrm>
          <a:prstGeom prst="rect">
            <a:avLst/>
          </a:prstGeom>
          <a:noFill/>
          <a:ln>
            <a:solidFill>
              <a:schemeClr val="tx1"/>
            </a:solidFill>
          </a:ln>
        </p:spPr>
        <p:txBody>
          <a:bodyPr wrap="square" rtlCol="0">
            <a:spAutoFit/>
          </a:bodyPr>
          <a:lstStyle/>
          <a:p>
            <a:pPr algn="ctr"/>
            <a:r>
              <a:rPr lang="en-US" sz="1200" i="1" dirty="0" smtClean="0"/>
              <a:t>$ </a:t>
            </a:r>
            <a:r>
              <a:rPr lang="en-US" sz="1200" b="1" i="1" dirty="0" smtClean="0"/>
              <a:t>gst-launch-1.0</a:t>
            </a:r>
            <a:r>
              <a:rPr lang="en-US" sz="1200" i="1" dirty="0" smtClean="0"/>
              <a:t> </a:t>
            </a:r>
            <a:r>
              <a:rPr lang="en-US" sz="1200" i="1" dirty="0" err="1" smtClean="0"/>
              <a:t>filesrc</a:t>
            </a:r>
            <a:r>
              <a:rPr lang="en-US" sz="1200" i="1" dirty="0" smtClean="0"/>
              <a:t> location=/file_a.mp4 ! </a:t>
            </a:r>
            <a:r>
              <a:rPr lang="en-US" sz="1200" i="1" dirty="0" err="1" smtClean="0"/>
              <a:t>qtdemux</a:t>
            </a:r>
            <a:r>
              <a:rPr lang="en-US" sz="1200" i="1" dirty="0" smtClean="0"/>
              <a:t> name=q q.video_0 ! omxh264dec ! </a:t>
            </a:r>
            <a:r>
              <a:rPr lang="en-US" sz="1200" i="1" dirty="0" err="1" smtClean="0"/>
              <a:t>waylandsink</a:t>
            </a:r>
            <a:endParaRPr lang="en-US" sz="1200" i="1" dirty="0" smtClean="0"/>
          </a:p>
        </p:txBody>
      </p:sp>
      <p:sp>
        <p:nvSpPr>
          <p:cNvPr id="21" name="TextBox 20"/>
          <p:cNvSpPr txBox="1"/>
          <p:nvPr/>
        </p:nvSpPr>
        <p:spPr>
          <a:xfrm>
            <a:off x="2843934" y="5435600"/>
            <a:ext cx="556563" cy="215444"/>
          </a:xfrm>
          <a:prstGeom prst="rect">
            <a:avLst/>
          </a:prstGeom>
          <a:solidFill>
            <a:srgbClr val="EDF1F7"/>
          </a:solidFill>
        </p:spPr>
        <p:txBody>
          <a:bodyPr wrap="none" rtlCol="0">
            <a:spAutoFit/>
          </a:bodyPr>
          <a:lstStyle/>
          <a:p>
            <a:pPr algn="ctr"/>
            <a:r>
              <a:rPr lang="en-US" sz="800" b="1" dirty="0" smtClean="0">
                <a:solidFill>
                  <a:schemeClr val="accent1"/>
                </a:solidFill>
              </a:rPr>
              <a:t>(</a:t>
            </a:r>
            <a:r>
              <a:rPr lang="en-US" sz="800" b="1" dirty="0" err="1" smtClean="0">
                <a:solidFill>
                  <a:schemeClr val="accent1"/>
                </a:solidFill>
              </a:rPr>
              <a:t>filesrc</a:t>
            </a:r>
            <a:r>
              <a:rPr lang="en-US" sz="800" b="1" dirty="0" smtClean="0">
                <a:solidFill>
                  <a:schemeClr val="accent1"/>
                </a:solidFill>
              </a:rPr>
              <a:t>)</a:t>
            </a:r>
            <a:endParaRPr lang="en-US" sz="800" b="1" dirty="0">
              <a:solidFill>
                <a:schemeClr val="accent1"/>
              </a:solidFill>
            </a:endParaRPr>
          </a:p>
        </p:txBody>
      </p:sp>
      <p:sp>
        <p:nvSpPr>
          <p:cNvPr id="22" name="TextBox 21"/>
          <p:cNvSpPr txBox="1"/>
          <p:nvPr/>
        </p:nvSpPr>
        <p:spPr>
          <a:xfrm>
            <a:off x="4201160" y="5444066"/>
            <a:ext cx="697627" cy="215444"/>
          </a:xfrm>
          <a:prstGeom prst="rect">
            <a:avLst/>
          </a:prstGeom>
          <a:solidFill>
            <a:srgbClr val="EDF1F7"/>
          </a:solidFill>
        </p:spPr>
        <p:txBody>
          <a:bodyPr wrap="none" rtlCol="0">
            <a:spAutoFit/>
          </a:bodyPr>
          <a:lstStyle/>
          <a:p>
            <a:pPr algn="ctr"/>
            <a:r>
              <a:rPr lang="en-US" sz="800" b="1" dirty="0" smtClean="0">
                <a:solidFill>
                  <a:schemeClr val="accent1"/>
                </a:solidFill>
              </a:rPr>
              <a:t>(</a:t>
            </a:r>
            <a:r>
              <a:rPr lang="en-US" sz="800" b="1" dirty="0" err="1" smtClean="0">
                <a:solidFill>
                  <a:schemeClr val="accent1"/>
                </a:solidFill>
              </a:rPr>
              <a:t>Qtdemux</a:t>
            </a:r>
            <a:r>
              <a:rPr lang="en-US" sz="800" b="1" dirty="0" smtClean="0">
                <a:solidFill>
                  <a:schemeClr val="accent1"/>
                </a:solidFill>
              </a:rPr>
              <a:t>)</a:t>
            </a:r>
            <a:endParaRPr lang="en-US" sz="800" b="1" dirty="0">
              <a:solidFill>
                <a:schemeClr val="accent1"/>
              </a:solidFill>
            </a:endParaRPr>
          </a:p>
        </p:txBody>
      </p:sp>
      <p:sp>
        <p:nvSpPr>
          <p:cNvPr id="23" name="TextBox 22"/>
          <p:cNvSpPr txBox="1"/>
          <p:nvPr/>
        </p:nvSpPr>
        <p:spPr>
          <a:xfrm>
            <a:off x="5814354" y="5433906"/>
            <a:ext cx="813452" cy="215444"/>
          </a:xfrm>
          <a:prstGeom prst="rect">
            <a:avLst/>
          </a:prstGeom>
          <a:solidFill>
            <a:srgbClr val="EDF1F7"/>
          </a:solidFill>
        </p:spPr>
        <p:txBody>
          <a:bodyPr wrap="none" rtlCol="0">
            <a:spAutoFit/>
          </a:bodyPr>
          <a:lstStyle/>
          <a:p>
            <a:pPr algn="ctr"/>
            <a:r>
              <a:rPr lang="en-US" sz="800" b="1" dirty="0" smtClean="0">
                <a:solidFill>
                  <a:schemeClr val="accent1"/>
                </a:solidFill>
              </a:rPr>
              <a:t>(Omxh264dec)</a:t>
            </a:r>
            <a:endParaRPr lang="en-US" sz="800" b="1" dirty="0">
              <a:solidFill>
                <a:schemeClr val="accent1"/>
              </a:solidFill>
            </a:endParaRPr>
          </a:p>
        </p:txBody>
      </p:sp>
      <p:sp>
        <p:nvSpPr>
          <p:cNvPr id="24" name="TextBox 23"/>
          <p:cNvSpPr txBox="1"/>
          <p:nvPr/>
        </p:nvSpPr>
        <p:spPr>
          <a:xfrm>
            <a:off x="7442379" y="5418666"/>
            <a:ext cx="787221" cy="215444"/>
          </a:xfrm>
          <a:prstGeom prst="rect">
            <a:avLst/>
          </a:prstGeom>
          <a:solidFill>
            <a:srgbClr val="EDF1F7"/>
          </a:solidFill>
        </p:spPr>
        <p:txBody>
          <a:bodyPr wrap="none" rtlCol="0">
            <a:spAutoFit/>
          </a:bodyPr>
          <a:lstStyle/>
          <a:p>
            <a:pPr algn="ctr"/>
            <a:r>
              <a:rPr lang="en-US" sz="800" b="1" dirty="0" smtClean="0">
                <a:solidFill>
                  <a:schemeClr val="accent1"/>
                </a:solidFill>
              </a:rPr>
              <a:t>(</a:t>
            </a:r>
            <a:r>
              <a:rPr lang="en-US" sz="800" b="1" dirty="0" err="1" smtClean="0">
                <a:solidFill>
                  <a:schemeClr val="accent1"/>
                </a:solidFill>
              </a:rPr>
              <a:t>waylandsink</a:t>
            </a:r>
            <a:r>
              <a:rPr lang="en-US" sz="800" b="1" dirty="0" smtClean="0">
                <a:solidFill>
                  <a:schemeClr val="accent1"/>
                </a:solidFill>
              </a:rPr>
              <a:t>)</a:t>
            </a:r>
            <a:endParaRPr lang="en-US" sz="800" b="1" dirty="0">
              <a:solidFill>
                <a:schemeClr val="accent1"/>
              </a:solidFill>
            </a:endParaRPr>
          </a:p>
        </p:txBody>
      </p:sp>
    </p:spTree>
    <p:extLst>
      <p:ext uri="{BB962C8B-B14F-4D97-AF65-F5344CB8AC3E}">
        <p14:creationId xmlns:p14="http://schemas.microsoft.com/office/powerpoint/2010/main" val="18217690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path" presetSubtype="0" repeatCount="indefinite" fill="hold" nodeType="withEffect">
                                  <p:stCondLst>
                                    <p:cond delay="0"/>
                                  </p:stCondLst>
                                  <p:endCondLst>
                                    <p:cond evt="onNext" delay="0">
                                      <p:tgtEl>
                                        <p:sldTgt/>
                                      </p:tgtEl>
                                    </p:cond>
                                  </p:endCondLst>
                                  <p:childTnLst>
                                    <p:animMotion origin="layout" path="M -0.03477 0.01574 L -0.01836 -0.00024 L 0.00494 -0.00024 L 0.02148 0.01574 L 0.02148 0.03935 L 0.00494 0.05601 L -0.01836 0.05601 L -0.03477 0.03935 L -0.03477 0.01574 Z " pathEditMode="relative" rAng="0" ptsTypes="FFFFFFFFF">
                                      <p:cBhvr>
                                        <p:cTn id="6" dur="5000" fill="hold"/>
                                        <p:tgtEl>
                                          <p:spTgt spid="11"/>
                                        </p:tgtEl>
                                        <p:attrNameLst>
                                          <p:attrName>ppt_x</p:attrName>
                                          <p:attrName>ppt_y</p:attrName>
                                        </p:attrNameLst>
                                      </p:cBhvr>
                                      <p:rCtr x="2812" y="12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Hello world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61</a:t>
            </a:fld>
            <a:endParaRPr lang="de-DE" dirty="0"/>
          </a:p>
        </p:txBody>
      </p:sp>
      <p:sp>
        <p:nvSpPr>
          <p:cNvPr id="4" name="Content Placeholder 3"/>
          <p:cNvSpPr>
            <a:spLocks noGrp="1"/>
          </p:cNvSpPr>
          <p:nvPr>
            <p:ph idx="1"/>
          </p:nvPr>
        </p:nvSpPr>
        <p:spPr>
          <a:xfrm>
            <a:off x="1080000" y="1800000"/>
            <a:ext cx="9000000" cy="4539704"/>
          </a:xfrm>
        </p:spPr>
        <p:txBody>
          <a:bodyPr/>
          <a:lstStyle/>
          <a:p>
            <a:pPr>
              <a:lnSpc>
                <a:spcPct val="100000"/>
              </a:lnSpc>
              <a:spcAft>
                <a:spcPts val="600"/>
              </a:spcAft>
            </a:pPr>
            <a:r>
              <a:rPr lang="en-US" sz="1400" dirty="0">
                <a:cs typeface="Courier New" panose="02070309020205020404" pitchFamily="49" charset="0"/>
              </a:rPr>
              <a:t>Goal: we will learn</a:t>
            </a:r>
          </a:p>
          <a:p>
            <a:pPr lvl="2">
              <a:lnSpc>
                <a:spcPct val="100000"/>
              </a:lnSpc>
            </a:pPr>
            <a:r>
              <a:rPr lang="en-US" sz="1200" dirty="0" smtClean="0">
                <a:cs typeface="Courier New" panose="02070309020205020404" pitchFamily="49" charset="0"/>
              </a:rPr>
              <a:t>How element use in source code</a:t>
            </a:r>
            <a:endParaRPr lang="en-US" sz="1200" dirty="0">
              <a:cs typeface="Courier New" panose="02070309020205020404" pitchFamily="49" charset="0"/>
            </a:endParaRPr>
          </a:p>
          <a:p>
            <a:pPr lvl="2">
              <a:lnSpc>
                <a:spcPct val="100000"/>
              </a:lnSpc>
            </a:pPr>
            <a:r>
              <a:rPr lang="en-US" sz="1200" dirty="0">
                <a:cs typeface="Courier New" panose="02070309020205020404" pitchFamily="49" charset="0"/>
              </a:rPr>
              <a:t>How to connect elements to each other.</a:t>
            </a:r>
          </a:p>
          <a:p>
            <a:pPr lvl="2">
              <a:lnSpc>
                <a:spcPct val="100000"/>
              </a:lnSpc>
            </a:pPr>
            <a:r>
              <a:rPr lang="en-US" sz="1200" dirty="0">
                <a:cs typeface="Courier New" panose="02070309020205020404" pitchFamily="49" charset="0"/>
              </a:rPr>
              <a:t>How to customize element's behavior.</a:t>
            </a:r>
          </a:p>
          <a:p>
            <a:pPr lvl="2">
              <a:lnSpc>
                <a:spcPct val="100000"/>
              </a:lnSpc>
            </a:pPr>
            <a:r>
              <a:rPr lang="en-US" sz="1200" dirty="0">
                <a:cs typeface="Courier New" panose="02070309020205020404" pitchFamily="49" charset="0"/>
              </a:rPr>
              <a:t>How to watch the bus for error </a:t>
            </a:r>
            <a:r>
              <a:rPr lang="en-US" sz="1200" dirty="0" smtClean="0">
                <a:cs typeface="Courier New" panose="02070309020205020404" pitchFamily="49" charset="0"/>
              </a:rPr>
              <a:t>conditions and </a:t>
            </a:r>
            <a:r>
              <a:rPr lang="en-US" sz="1200" dirty="0">
                <a:cs typeface="Courier New" panose="02070309020205020404" pitchFamily="49" charset="0"/>
              </a:rPr>
              <a:t>extract information from messages.</a:t>
            </a:r>
          </a:p>
          <a:p>
            <a:pPr>
              <a:lnSpc>
                <a:spcPct val="100000"/>
              </a:lnSpc>
              <a:spcAft>
                <a:spcPts val="600"/>
              </a:spcAft>
            </a:pPr>
            <a:r>
              <a:rPr lang="en-US" sz="1400" dirty="0">
                <a:cs typeface="Courier New" panose="02070309020205020404" pitchFamily="49" charset="0"/>
              </a:rPr>
              <a:t>Walkthrough</a:t>
            </a:r>
          </a:p>
          <a:p>
            <a:pPr lvl="2">
              <a:lnSpc>
                <a:spcPct val="100000"/>
              </a:lnSpc>
              <a:spcAft>
                <a:spcPts val="600"/>
              </a:spcAft>
            </a:pPr>
            <a:r>
              <a:rPr lang="en-US" sz="1200" dirty="0">
                <a:cs typeface="Courier New" panose="02070309020205020404" pitchFamily="49" charset="0"/>
              </a:rPr>
              <a:t>Initialize </a:t>
            </a:r>
            <a:r>
              <a:rPr lang="en-US" sz="1200" dirty="0" err="1" smtClean="0">
                <a:cs typeface="Courier New" panose="02070309020205020404" pitchFamily="49" charset="0"/>
              </a:rPr>
              <a:t>GStreamer</a:t>
            </a:r>
            <a:endParaRPr lang="en-US" sz="1200" dirty="0">
              <a:cs typeface="Courier New" panose="02070309020205020404" pitchFamily="49" charset="0"/>
            </a:endParaRPr>
          </a:p>
          <a:p>
            <a:pPr lvl="2">
              <a:lnSpc>
                <a:spcPct val="100000"/>
              </a:lnSpc>
            </a:pPr>
            <a:endParaRPr lang="en-US" sz="1200" dirty="0">
              <a:cs typeface="Courier New" panose="02070309020205020404" pitchFamily="49" charset="0"/>
            </a:endParaRPr>
          </a:p>
          <a:p>
            <a:pPr lvl="2">
              <a:lnSpc>
                <a:spcPct val="100000"/>
              </a:lnSpc>
            </a:pPr>
            <a:r>
              <a:rPr lang="en-US" sz="1200" dirty="0">
                <a:cs typeface="Courier New" panose="02070309020205020404" pitchFamily="49" charset="0"/>
              </a:rPr>
              <a:t>Create pipeline</a:t>
            </a:r>
          </a:p>
          <a:p>
            <a:pPr marL="177800" lvl="2" indent="0">
              <a:lnSpc>
                <a:spcPct val="100000"/>
              </a:lnSpc>
              <a:buNone/>
            </a:pPr>
            <a:endParaRPr lang="en-US" sz="1200" dirty="0" smtClean="0">
              <a:cs typeface="Courier New" panose="02070309020205020404" pitchFamily="49" charset="0"/>
            </a:endParaRPr>
          </a:p>
          <a:p>
            <a:pPr lvl="2">
              <a:lnSpc>
                <a:spcPct val="100000"/>
              </a:lnSpc>
            </a:pPr>
            <a:endParaRPr lang="en-US" sz="1200" dirty="0">
              <a:cs typeface="Courier New" panose="02070309020205020404" pitchFamily="49" charset="0"/>
            </a:endParaRPr>
          </a:p>
          <a:p>
            <a:pPr lvl="2">
              <a:lnSpc>
                <a:spcPct val="100000"/>
              </a:lnSpc>
            </a:pPr>
            <a:r>
              <a:rPr lang="en-US" sz="1200" dirty="0" smtClean="0">
                <a:cs typeface="Courier New" panose="02070309020205020404" pitchFamily="49" charset="0"/>
              </a:rPr>
              <a:t>Create </a:t>
            </a:r>
            <a:r>
              <a:rPr lang="en-US" sz="1200" dirty="0">
                <a:cs typeface="Courier New" panose="02070309020205020404" pitchFamily="49" charset="0"/>
              </a:rPr>
              <a:t>elements</a:t>
            </a:r>
          </a:p>
          <a:p>
            <a:pPr lvl="2">
              <a:lnSpc>
                <a:spcPct val="100000"/>
              </a:lnSpc>
            </a:pPr>
            <a:endParaRPr lang="en-US" sz="1200" dirty="0">
              <a:cs typeface="Courier New" panose="02070309020205020404" pitchFamily="49" charset="0"/>
            </a:endParaRPr>
          </a:p>
          <a:p>
            <a:pPr lvl="2">
              <a:lnSpc>
                <a:spcPct val="100000"/>
              </a:lnSpc>
            </a:pPr>
            <a:endParaRPr lang="en-US" sz="1200" dirty="0">
              <a:cs typeface="Courier New" panose="02070309020205020404" pitchFamily="49" charset="0"/>
            </a:endParaRPr>
          </a:p>
          <a:p>
            <a:pPr lvl="1">
              <a:lnSpc>
                <a:spcPct val="100000"/>
              </a:lnSpc>
            </a:pPr>
            <a:endParaRPr lang="en-US" sz="1400" dirty="0">
              <a:cs typeface="Courier New" panose="02070309020205020404" pitchFamily="49" charset="0"/>
            </a:endParaRPr>
          </a:p>
          <a:p>
            <a:pPr lvl="1">
              <a:lnSpc>
                <a:spcPct val="100000"/>
              </a:lnSpc>
            </a:pPr>
            <a:endParaRPr lang="en-US" sz="1400" dirty="0">
              <a:cs typeface="Courier New" panose="02070309020205020404" pitchFamily="49" charset="0"/>
            </a:endParaRPr>
          </a:p>
        </p:txBody>
      </p:sp>
      <p:pic>
        <p:nvPicPr>
          <p:cNvPr id="5" name="Picture 5" descr="C:\Users\minhtran\Desktop\Captur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1905000"/>
            <a:ext cx="3600450" cy="142875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400175" y="373380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latin typeface="Courier New" panose="02070309020205020404" pitchFamily="49" charset="0"/>
                <a:ea typeface="MS Mincho"/>
                <a:cs typeface="Courier New" panose="02070309020205020404" pitchFamily="49" charset="0"/>
              </a:rPr>
              <a:t>gst_init</a:t>
            </a:r>
            <a:r>
              <a:rPr lang="en-US" sz="1300" dirty="0">
                <a:latin typeface="Courier New" panose="02070309020205020404" pitchFamily="49" charset="0"/>
                <a:ea typeface="MS Mincho"/>
                <a:cs typeface="Courier New" panose="02070309020205020404" pitchFamily="49" charset="0"/>
              </a:rPr>
              <a:t> (&amp;</a:t>
            </a:r>
            <a:r>
              <a:rPr lang="en-US" sz="1300" dirty="0" err="1">
                <a:latin typeface="Courier New" panose="02070309020205020404" pitchFamily="49" charset="0"/>
                <a:ea typeface="MS Mincho"/>
                <a:cs typeface="Courier New" panose="02070309020205020404" pitchFamily="49" charset="0"/>
              </a:rPr>
              <a:t>argc</a:t>
            </a:r>
            <a:r>
              <a:rPr lang="en-US" sz="1300" dirty="0">
                <a:latin typeface="Courier New" panose="02070309020205020404" pitchFamily="49" charset="0"/>
                <a:ea typeface="MS Mincho"/>
                <a:cs typeface="Courier New" panose="02070309020205020404" pitchFamily="49" charset="0"/>
              </a:rPr>
              <a:t>, &amp;</a:t>
            </a:r>
            <a:r>
              <a:rPr lang="en-US" sz="1300" dirty="0" err="1">
                <a:latin typeface="Courier New" panose="02070309020205020404" pitchFamily="49" charset="0"/>
                <a:ea typeface="MS Mincho"/>
                <a:cs typeface="Courier New" panose="02070309020205020404" pitchFamily="49" charset="0"/>
              </a:rPr>
              <a:t>argv</a:t>
            </a:r>
            <a:r>
              <a:rPr lang="en-US" sz="1300" dirty="0">
                <a:latin typeface="Courier New" panose="02070309020205020404" pitchFamily="49" charset="0"/>
                <a:ea typeface="MS Mincho"/>
                <a:cs typeface="Courier New" panose="02070309020205020404" pitchFamily="49" charset="0"/>
              </a:rPr>
              <a:t>);</a:t>
            </a:r>
            <a:endParaRPr lang="en-US" sz="1300" dirty="0">
              <a:effectLst/>
              <a:latin typeface="Courier New" panose="02070309020205020404" pitchFamily="49" charset="0"/>
              <a:ea typeface="MS Mincho"/>
              <a:cs typeface="Courier New" panose="02070309020205020404" pitchFamily="49" charset="0"/>
            </a:endParaRPr>
          </a:p>
        </p:txBody>
      </p:sp>
      <p:sp>
        <p:nvSpPr>
          <p:cNvPr id="7" name="Rectangle 6"/>
          <p:cNvSpPr/>
          <p:nvPr/>
        </p:nvSpPr>
        <p:spPr>
          <a:xfrm>
            <a:off x="1409700" y="5127580"/>
            <a:ext cx="7972425" cy="1120820"/>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latin typeface="Courier New" pitchFamily="49" charset="0"/>
                <a:cs typeface="Courier New" pitchFamily="49" charset="0"/>
              </a:rPr>
              <a:t>source = </a:t>
            </a:r>
            <a:r>
              <a:rPr lang="en-US" sz="1300" dirty="0" err="1">
                <a:latin typeface="Courier New" pitchFamily="49" charset="0"/>
                <a:cs typeface="Courier New" pitchFamily="49" charset="0"/>
              </a:rPr>
              <a:t>gst_element_factory_make</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filesrc</a:t>
            </a:r>
            <a:r>
              <a:rPr lang="en-US" sz="1300" dirty="0">
                <a:latin typeface="Courier New" pitchFamily="49" charset="0"/>
                <a:cs typeface="Courier New" pitchFamily="49" charset="0"/>
              </a:rPr>
              <a:t>", "file-source</a:t>
            </a:r>
            <a:r>
              <a:rPr lang="en-US" sz="1300" dirty="0" smtClean="0">
                <a:latin typeface="Courier New" pitchFamily="49" charset="0"/>
                <a:cs typeface="Courier New" pitchFamily="49" charset="0"/>
              </a:rPr>
              <a:t>");</a:t>
            </a:r>
          </a:p>
          <a:p>
            <a:pPr>
              <a:lnSpc>
                <a:spcPts val="1600"/>
              </a:lnSpc>
            </a:pPr>
            <a:r>
              <a:rPr lang="en-US" sz="1300" dirty="0" err="1" smtClean="0">
                <a:latin typeface="Courier New" pitchFamily="49" charset="0"/>
                <a:cs typeface="Courier New" pitchFamily="49" charset="0"/>
              </a:rPr>
              <a:t>demuxer</a:t>
            </a:r>
            <a:r>
              <a:rPr lang="en-US" sz="1300" dirty="0" smtClean="0">
                <a:latin typeface="Courier New" pitchFamily="49" charset="0"/>
                <a:cs typeface="Courier New" pitchFamily="49" charset="0"/>
              </a:rPr>
              <a:t> </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gst_element_factory_make</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oggdemux</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ogg-demuxer</a:t>
            </a:r>
            <a:r>
              <a:rPr lang="en-US" sz="1300" dirty="0" smtClean="0">
                <a:latin typeface="Courier New" pitchFamily="49" charset="0"/>
                <a:cs typeface="Courier New" pitchFamily="49" charset="0"/>
              </a:rPr>
              <a:t>");</a:t>
            </a:r>
          </a:p>
          <a:p>
            <a:pPr>
              <a:lnSpc>
                <a:spcPts val="1600"/>
              </a:lnSpc>
            </a:pPr>
            <a:r>
              <a:rPr lang="en-US" sz="1300" dirty="0" smtClean="0">
                <a:latin typeface="Courier New" pitchFamily="49" charset="0"/>
                <a:cs typeface="Courier New" pitchFamily="49" charset="0"/>
              </a:rPr>
              <a:t>decoder </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gst_element_factory_make</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vorbisdec</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vorbis</a:t>
            </a:r>
            <a:r>
              <a:rPr lang="en-US" sz="1300" dirty="0">
                <a:latin typeface="Courier New" pitchFamily="49" charset="0"/>
                <a:cs typeface="Courier New" pitchFamily="49" charset="0"/>
              </a:rPr>
              <a:t>-decoder</a:t>
            </a:r>
            <a:r>
              <a:rPr lang="en-US" sz="1300" dirty="0" smtClean="0">
                <a:latin typeface="Courier New" pitchFamily="49" charset="0"/>
                <a:cs typeface="Courier New" pitchFamily="49" charset="0"/>
              </a:rPr>
              <a:t>");</a:t>
            </a:r>
          </a:p>
          <a:p>
            <a:pPr>
              <a:lnSpc>
                <a:spcPts val="1600"/>
              </a:lnSpc>
            </a:pPr>
            <a:r>
              <a:rPr lang="en-US" sz="1300" dirty="0" err="1" smtClean="0">
                <a:latin typeface="Courier New" pitchFamily="49" charset="0"/>
                <a:cs typeface="Courier New" pitchFamily="49" charset="0"/>
              </a:rPr>
              <a:t>conv</a:t>
            </a:r>
            <a:r>
              <a:rPr lang="en-US" sz="1300" dirty="0" smtClean="0">
                <a:latin typeface="Courier New" pitchFamily="49" charset="0"/>
                <a:cs typeface="Courier New" pitchFamily="49" charset="0"/>
              </a:rPr>
              <a:t> </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gst_element_factory_make</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audioconvert</a:t>
            </a:r>
            <a:r>
              <a:rPr lang="en-US" sz="1300" dirty="0">
                <a:latin typeface="Courier New" pitchFamily="49" charset="0"/>
                <a:cs typeface="Courier New" pitchFamily="49" charset="0"/>
              </a:rPr>
              <a:t>", "converter</a:t>
            </a:r>
            <a:r>
              <a:rPr lang="en-US" sz="1300" dirty="0" smtClean="0">
                <a:latin typeface="Courier New" pitchFamily="49" charset="0"/>
                <a:cs typeface="Courier New" pitchFamily="49" charset="0"/>
              </a:rPr>
              <a:t>");</a:t>
            </a:r>
          </a:p>
          <a:p>
            <a:pPr>
              <a:lnSpc>
                <a:spcPts val="1600"/>
              </a:lnSpc>
            </a:pPr>
            <a:r>
              <a:rPr lang="en-US" sz="1300" dirty="0" smtClean="0">
                <a:latin typeface="Courier New" pitchFamily="49" charset="0"/>
                <a:cs typeface="Courier New" pitchFamily="49" charset="0"/>
              </a:rPr>
              <a:t>sink </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gst_element_factory_make</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autoaudiosink</a:t>
            </a:r>
            <a:r>
              <a:rPr lang="en-US" sz="1300" dirty="0">
                <a:latin typeface="Courier New" pitchFamily="49" charset="0"/>
                <a:cs typeface="Courier New" pitchFamily="49" charset="0"/>
              </a:rPr>
              <a:t>", "audio-output");</a:t>
            </a:r>
            <a:endParaRPr lang="en-US" sz="1300" dirty="0">
              <a:effectLst/>
              <a:latin typeface="Courier New" panose="02070309020205020404" pitchFamily="49" charset="0"/>
              <a:ea typeface="MS Mincho"/>
              <a:cs typeface="Courier New" panose="02070309020205020404" pitchFamily="49" charset="0"/>
            </a:endParaRPr>
          </a:p>
        </p:txBody>
      </p:sp>
      <p:sp>
        <p:nvSpPr>
          <p:cNvPr id="8" name="Rectangle 7"/>
          <p:cNvSpPr/>
          <p:nvPr/>
        </p:nvSpPr>
        <p:spPr>
          <a:xfrm>
            <a:off x="1409700" y="441960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latin typeface="Courier New" panose="02070309020205020404" pitchFamily="49" charset="0"/>
                <a:ea typeface="MS Mincho"/>
                <a:cs typeface="Courier New" panose="02070309020205020404" pitchFamily="49" charset="0"/>
              </a:rPr>
              <a:t>pipeline = </a:t>
            </a:r>
            <a:r>
              <a:rPr lang="en-US" sz="1300" dirty="0" err="1">
                <a:latin typeface="Courier New" panose="02070309020205020404" pitchFamily="49" charset="0"/>
                <a:ea typeface="MS Mincho"/>
                <a:cs typeface="Courier New" panose="02070309020205020404" pitchFamily="49" charset="0"/>
              </a:rPr>
              <a:t>gst_pipeline_new</a:t>
            </a:r>
            <a:r>
              <a:rPr lang="en-US" sz="1300" dirty="0">
                <a:latin typeface="Courier New" panose="02070309020205020404" pitchFamily="49" charset="0"/>
                <a:ea typeface="MS Mincho"/>
                <a:cs typeface="Courier New" panose="02070309020205020404" pitchFamily="49" charset="0"/>
              </a:rPr>
              <a:t> </a:t>
            </a:r>
            <a:r>
              <a:rPr lang="en-US" sz="1300" dirty="0" smtClean="0">
                <a:latin typeface="Courier New" panose="02070309020205020404" pitchFamily="49" charset="0"/>
                <a:ea typeface="MS Mincho"/>
                <a:cs typeface="Courier New" panose="02070309020205020404" pitchFamily="49" charset="0"/>
              </a:rPr>
              <a:t>(“audio-player");</a:t>
            </a:r>
            <a:endParaRPr lang="en-US" sz="1300" dirty="0">
              <a:latin typeface="Courier New" panose="02070309020205020404" pitchFamily="49" charset="0"/>
              <a:ea typeface="MS Mincho"/>
              <a:cs typeface="Courier New" panose="02070309020205020404" pitchFamily="49" charset="0"/>
            </a:endParaRPr>
          </a:p>
        </p:txBody>
      </p:sp>
      <p:sp>
        <p:nvSpPr>
          <p:cNvPr id="10" name="TextBox 1"/>
          <p:cNvSpPr txBox="1">
            <a:spLocks noChangeArrowheads="1"/>
          </p:cNvSpPr>
          <p:nvPr/>
        </p:nvSpPr>
        <p:spPr bwMode="auto">
          <a:xfrm>
            <a:off x="3691822" y="76200"/>
            <a:ext cx="842397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https</a:t>
            </a:r>
            <a:r>
              <a:rPr lang="en-US" sz="1200" dirty="0" smtClean="0">
                <a:solidFill>
                  <a:schemeClr val="bg1">
                    <a:lumMod val="50000"/>
                  </a:schemeClr>
                </a:solidFill>
              </a:rPr>
              <a:t>://GStreamer.freedesktop.org/data/doc/GStreamer/head/manual/html/chapter-helloworld.html#section-helloworld</a:t>
            </a:r>
            <a:endParaRPr lang="en-US" sz="1200" dirty="0">
              <a:solidFill>
                <a:schemeClr val="bg1">
                  <a:lumMod val="50000"/>
                </a:schemeClr>
              </a:solidFill>
            </a:endParaRPr>
          </a:p>
        </p:txBody>
      </p:sp>
    </p:spTree>
    <p:extLst>
      <p:ext uri="{BB962C8B-B14F-4D97-AF65-F5344CB8AC3E}">
        <p14:creationId xmlns:p14="http://schemas.microsoft.com/office/powerpoint/2010/main" val="6693973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 </a:t>
            </a:r>
            <a:r>
              <a:rPr lang="en-US" altLang="ja-JP" dirty="0"/>
              <a:t>Hello world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62</a:t>
            </a:fld>
            <a:endParaRPr lang="de-DE" dirty="0"/>
          </a:p>
        </p:txBody>
      </p:sp>
      <p:sp>
        <p:nvSpPr>
          <p:cNvPr id="4" name="Content Placeholder 3"/>
          <p:cNvSpPr>
            <a:spLocks noGrp="1"/>
          </p:cNvSpPr>
          <p:nvPr>
            <p:ph idx="1"/>
          </p:nvPr>
        </p:nvSpPr>
        <p:spPr>
          <a:xfrm>
            <a:off x="1080000" y="1800000"/>
            <a:ext cx="9000000" cy="4222694"/>
          </a:xfrm>
        </p:spPr>
        <p:txBody>
          <a:bodyPr/>
          <a:lstStyle/>
          <a:p>
            <a:r>
              <a:rPr lang="en-US" sz="1400" dirty="0">
                <a:cs typeface="Courier New" panose="02070309020205020404" pitchFamily="49" charset="0"/>
              </a:rPr>
              <a:t>Walkthrough</a:t>
            </a:r>
          </a:p>
          <a:p>
            <a:pPr lvl="2"/>
            <a:r>
              <a:rPr lang="en-US" sz="1200" dirty="0">
                <a:cs typeface="Courier New" panose="02070309020205020404" pitchFamily="49" charset="0"/>
              </a:rPr>
              <a:t>Add </a:t>
            </a:r>
            <a:r>
              <a:rPr lang="en-US" sz="1200" dirty="0" smtClean="0">
                <a:cs typeface="Courier New" panose="02070309020205020404" pitchFamily="49" charset="0"/>
              </a:rPr>
              <a:t>the created elements to bin of pipeline</a:t>
            </a:r>
            <a:endParaRPr lang="en-US" sz="1200" dirty="0">
              <a:cs typeface="Courier New" panose="02070309020205020404" pitchFamily="49" charset="0"/>
            </a:endParaRPr>
          </a:p>
          <a:p>
            <a:pPr lvl="2"/>
            <a:endParaRPr lang="en-US" sz="1200" dirty="0">
              <a:cs typeface="Courier New" panose="02070309020205020404" pitchFamily="49" charset="0"/>
            </a:endParaRPr>
          </a:p>
          <a:p>
            <a:pPr lvl="2"/>
            <a:endParaRPr lang="en-US" sz="1200" dirty="0">
              <a:cs typeface="Courier New" panose="02070309020205020404" pitchFamily="49" charset="0"/>
            </a:endParaRPr>
          </a:p>
          <a:p>
            <a:pPr lvl="2"/>
            <a:r>
              <a:rPr lang="en-US" sz="1200" dirty="0" smtClean="0">
                <a:cs typeface="Courier New" panose="02070309020205020404" pitchFamily="49" charset="0"/>
              </a:rPr>
              <a:t>Link the elements in pipeline</a:t>
            </a:r>
          </a:p>
          <a:p>
            <a:pPr lvl="2"/>
            <a:endParaRPr lang="en-US" sz="1400" dirty="0">
              <a:cs typeface="Courier New" panose="02070309020205020404" pitchFamily="49" charset="0"/>
            </a:endParaRPr>
          </a:p>
          <a:p>
            <a:pPr lvl="1"/>
            <a:endParaRPr lang="en-US" sz="1400" dirty="0">
              <a:cs typeface="Courier New" panose="02070309020205020404" pitchFamily="49" charset="0"/>
            </a:endParaRPr>
          </a:p>
          <a:p>
            <a:pPr lvl="2">
              <a:spcAft>
                <a:spcPts val="600"/>
              </a:spcAft>
            </a:pPr>
            <a:endParaRPr lang="en-US" sz="1200" dirty="0" smtClean="0">
              <a:cs typeface="Courier New" panose="02070309020205020404" pitchFamily="49" charset="0"/>
            </a:endParaRPr>
          </a:p>
          <a:p>
            <a:pPr lvl="2">
              <a:spcAft>
                <a:spcPts val="600"/>
              </a:spcAft>
            </a:pPr>
            <a:endParaRPr lang="en-US" sz="1200" dirty="0">
              <a:cs typeface="Courier New" panose="02070309020205020404" pitchFamily="49" charset="0"/>
            </a:endParaRPr>
          </a:p>
          <a:p>
            <a:pPr lvl="2">
              <a:spcAft>
                <a:spcPts val="600"/>
              </a:spcAft>
            </a:pPr>
            <a:endParaRPr lang="en-US" sz="1200" dirty="0" smtClean="0">
              <a:cs typeface="Courier New" panose="02070309020205020404" pitchFamily="49" charset="0"/>
            </a:endParaRPr>
          </a:p>
          <a:p>
            <a:pPr lvl="2">
              <a:spcAft>
                <a:spcPts val="600"/>
              </a:spcAft>
            </a:pPr>
            <a:endParaRPr lang="en-US" sz="1200" dirty="0">
              <a:cs typeface="Courier New" panose="02070309020205020404" pitchFamily="49" charset="0"/>
            </a:endParaRPr>
          </a:p>
          <a:p>
            <a:pPr lvl="2">
              <a:spcAft>
                <a:spcPts val="600"/>
              </a:spcAft>
            </a:pPr>
            <a:r>
              <a:rPr lang="en-US" sz="1200" dirty="0" smtClean="0">
                <a:cs typeface="Courier New" panose="02070309020205020404" pitchFamily="49" charset="0"/>
              </a:rPr>
              <a:t>Start to play</a:t>
            </a:r>
            <a:endParaRPr lang="en-US" sz="1200" dirty="0">
              <a:cs typeface="Courier New" panose="02070309020205020404" pitchFamily="49" charset="0"/>
            </a:endParaRPr>
          </a:p>
          <a:p>
            <a:pPr lvl="2"/>
            <a:endParaRPr lang="en-US" sz="1200" dirty="0">
              <a:cs typeface="Courier New" panose="02070309020205020404" pitchFamily="49" charset="0"/>
            </a:endParaRPr>
          </a:p>
        </p:txBody>
      </p:sp>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docs.GStreamer.com/display/GstSDK/Basic+tutorial+2%3A+GStreamer+concepts</a:t>
            </a:r>
            <a:endParaRPr lang="en-US" sz="1200" dirty="0">
              <a:solidFill>
                <a:schemeClr val="bg1">
                  <a:lumMod val="50000"/>
                </a:schemeClr>
              </a:solidFill>
            </a:endParaRPr>
          </a:p>
        </p:txBody>
      </p:sp>
      <p:sp>
        <p:nvSpPr>
          <p:cNvPr id="7" name="Rectangle 6"/>
          <p:cNvSpPr>
            <a:spLocks/>
          </p:cNvSpPr>
          <p:nvPr/>
        </p:nvSpPr>
        <p:spPr>
          <a:xfrm>
            <a:off x="1447801" y="3535898"/>
            <a:ext cx="7972425"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latin typeface="Courier New" pitchFamily="49" charset="0"/>
                <a:cs typeface="Courier New" pitchFamily="49" charset="0"/>
              </a:rPr>
              <a:t>gst_element_link</a:t>
            </a:r>
            <a:r>
              <a:rPr lang="en-US" sz="1300" dirty="0">
                <a:latin typeface="Courier New" pitchFamily="49" charset="0"/>
                <a:cs typeface="Courier New" pitchFamily="49" charset="0"/>
              </a:rPr>
              <a:t> (source, </a:t>
            </a:r>
            <a:r>
              <a:rPr lang="en-US" sz="1300" dirty="0" err="1">
                <a:latin typeface="Courier New" pitchFamily="49" charset="0"/>
                <a:cs typeface="Courier New" pitchFamily="49" charset="0"/>
              </a:rPr>
              <a:t>demuxer</a:t>
            </a:r>
            <a:r>
              <a:rPr lang="en-US" sz="1300" dirty="0" smtClean="0">
                <a:latin typeface="Courier New" pitchFamily="49" charset="0"/>
                <a:cs typeface="Courier New" pitchFamily="49" charset="0"/>
              </a:rPr>
              <a:t>);</a:t>
            </a:r>
          </a:p>
          <a:p>
            <a:pPr>
              <a:lnSpc>
                <a:spcPts val="1600"/>
              </a:lnSpc>
            </a:pPr>
            <a:r>
              <a:rPr lang="en-US" sz="1300" dirty="0" err="1">
                <a:latin typeface="Courier New" pitchFamily="49" charset="0"/>
                <a:cs typeface="Courier New" pitchFamily="49" charset="0"/>
              </a:rPr>
              <a:t>gst_element_link_many</a:t>
            </a:r>
            <a:r>
              <a:rPr lang="en-US" sz="1300" dirty="0">
                <a:latin typeface="Courier New" pitchFamily="49" charset="0"/>
                <a:cs typeface="Courier New" pitchFamily="49" charset="0"/>
              </a:rPr>
              <a:t> (decoder, </a:t>
            </a:r>
            <a:r>
              <a:rPr lang="en-US" sz="1300" dirty="0" err="1">
                <a:latin typeface="Courier New" pitchFamily="49" charset="0"/>
                <a:cs typeface="Courier New" pitchFamily="49" charset="0"/>
              </a:rPr>
              <a:t>conv</a:t>
            </a:r>
            <a:r>
              <a:rPr lang="en-US" sz="1300" dirty="0">
                <a:latin typeface="Courier New" pitchFamily="49" charset="0"/>
                <a:cs typeface="Courier New" pitchFamily="49" charset="0"/>
              </a:rPr>
              <a:t>, sink, NULL);</a:t>
            </a:r>
          </a:p>
        </p:txBody>
      </p:sp>
      <p:sp>
        <p:nvSpPr>
          <p:cNvPr id="8" name="Rectangle 7"/>
          <p:cNvSpPr>
            <a:spLocks/>
          </p:cNvSpPr>
          <p:nvPr/>
        </p:nvSpPr>
        <p:spPr>
          <a:xfrm>
            <a:off x="1447800" y="5796687"/>
            <a:ext cx="7972425" cy="299313"/>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latin typeface="Courier New" pitchFamily="49" charset="0"/>
                <a:cs typeface="Courier New" pitchFamily="49" charset="0"/>
              </a:rPr>
              <a:t>gst_element_set_state</a:t>
            </a:r>
            <a:r>
              <a:rPr lang="en-US" sz="1300" dirty="0">
                <a:latin typeface="Courier New" pitchFamily="49" charset="0"/>
                <a:cs typeface="Courier New" pitchFamily="49" charset="0"/>
              </a:rPr>
              <a:t> (pipeline, GST_STATE_PLAYING);</a:t>
            </a:r>
            <a:endParaRPr lang="en-US" sz="1300" dirty="0" smtClean="0">
              <a:latin typeface="Courier New" panose="02070309020205020404" pitchFamily="49" charset="0"/>
              <a:cs typeface="Courier New" panose="02070309020205020404" pitchFamily="49" charset="0"/>
            </a:endParaRPr>
          </a:p>
        </p:txBody>
      </p:sp>
      <p:sp>
        <p:nvSpPr>
          <p:cNvPr id="9" name="Rectangle 8"/>
          <p:cNvSpPr>
            <a:spLocks/>
          </p:cNvSpPr>
          <p:nvPr/>
        </p:nvSpPr>
        <p:spPr>
          <a:xfrm>
            <a:off x="1447801" y="2590800"/>
            <a:ext cx="7972425" cy="50526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latin typeface="Courier New" pitchFamily="49" charset="0"/>
                <a:cs typeface="Courier New" pitchFamily="49" charset="0"/>
              </a:rPr>
              <a:t>gst_bin_add_many</a:t>
            </a:r>
            <a:r>
              <a:rPr lang="en-US" sz="1300" dirty="0">
                <a:latin typeface="Courier New" pitchFamily="49" charset="0"/>
                <a:cs typeface="Courier New" pitchFamily="49" charset="0"/>
              </a:rPr>
              <a:t> (GST_BIN (pipeline), source, </a:t>
            </a:r>
            <a:r>
              <a:rPr lang="en-US" sz="1300" dirty="0" err="1">
                <a:latin typeface="Courier New" pitchFamily="49" charset="0"/>
                <a:cs typeface="Courier New" pitchFamily="49" charset="0"/>
              </a:rPr>
              <a:t>demuxer</a:t>
            </a:r>
            <a:r>
              <a:rPr lang="en-US" sz="1300" dirty="0">
                <a:latin typeface="Courier New" pitchFamily="49" charset="0"/>
                <a:cs typeface="Courier New" pitchFamily="49" charset="0"/>
              </a:rPr>
              <a:t>, decoder, </a:t>
            </a:r>
            <a:r>
              <a:rPr lang="en-US" sz="1300" dirty="0" err="1">
                <a:latin typeface="Courier New" pitchFamily="49" charset="0"/>
                <a:cs typeface="Courier New" pitchFamily="49" charset="0"/>
              </a:rPr>
              <a:t>conv</a:t>
            </a:r>
            <a:r>
              <a:rPr lang="en-US" sz="1300" dirty="0">
                <a:latin typeface="Courier New" pitchFamily="49" charset="0"/>
                <a:cs typeface="Courier New" pitchFamily="49" charset="0"/>
              </a:rPr>
              <a:t>, sink, NULL);</a:t>
            </a:r>
          </a:p>
        </p:txBody>
      </p:sp>
      <p:pic>
        <p:nvPicPr>
          <p:cNvPr id="4098" name="Picture 2" descr="C:\Users\chuannguyen\Desktop\hello-worl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4191000"/>
            <a:ext cx="6106795" cy="1153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4213837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GStreamer</a:t>
            </a:r>
            <a:r>
              <a:rPr lang="en-US" altLang="ja-JP" dirty="0" smtClean="0"/>
              <a:t> </a:t>
            </a:r>
            <a:r>
              <a:rPr lang="en-US" altLang="ja-JP" dirty="0"/>
              <a:t>– Hello world</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63</a:t>
            </a:fld>
            <a:endParaRPr lang="de-DE" dirty="0"/>
          </a:p>
        </p:txBody>
      </p:sp>
      <p:sp>
        <p:nvSpPr>
          <p:cNvPr id="4" name="Content Placeholder 3"/>
          <p:cNvSpPr>
            <a:spLocks noGrp="1"/>
          </p:cNvSpPr>
          <p:nvPr>
            <p:ph idx="1"/>
          </p:nvPr>
        </p:nvSpPr>
        <p:spPr>
          <a:xfrm>
            <a:off x="1080000" y="1800000"/>
            <a:ext cx="9000000" cy="1683538"/>
          </a:xfrm>
        </p:spPr>
        <p:txBody>
          <a:bodyPr/>
          <a:lstStyle/>
          <a:p>
            <a:r>
              <a:rPr lang="en-US" sz="1400" dirty="0">
                <a:cs typeface="Courier New" panose="02070309020205020404" pitchFamily="49" charset="0"/>
              </a:rPr>
              <a:t>Walkthrough</a:t>
            </a:r>
          </a:p>
          <a:p>
            <a:pPr lvl="2"/>
            <a:r>
              <a:rPr lang="en-US" sz="1200" dirty="0" smtClean="0">
                <a:cs typeface="Courier New" panose="02070309020205020404" pitchFamily="49" charset="0"/>
              </a:rPr>
              <a:t>Compile source code</a:t>
            </a:r>
          </a:p>
          <a:p>
            <a:pPr lvl="2"/>
            <a:endParaRPr lang="en-US" sz="1200" dirty="0">
              <a:cs typeface="Courier New" panose="02070309020205020404" pitchFamily="49" charset="0"/>
            </a:endParaRPr>
          </a:p>
          <a:p>
            <a:pPr lvl="2"/>
            <a:endParaRPr lang="en-US" sz="1200" dirty="0" smtClean="0">
              <a:cs typeface="Courier New" panose="02070309020205020404" pitchFamily="49" charset="0"/>
            </a:endParaRPr>
          </a:p>
          <a:p>
            <a:pPr lvl="2"/>
            <a:r>
              <a:rPr lang="en-US" sz="1200" dirty="0" smtClean="0">
                <a:cs typeface="Courier New" panose="02070309020205020404" pitchFamily="49" charset="0"/>
              </a:rPr>
              <a:t>Run</a:t>
            </a:r>
            <a:endParaRPr lang="en-US" sz="1200" dirty="0">
              <a:cs typeface="Courier New" panose="02070309020205020404" pitchFamily="49" charset="0"/>
            </a:endParaRPr>
          </a:p>
        </p:txBody>
      </p:sp>
      <p:sp>
        <p:nvSpPr>
          <p:cNvPr id="5" name="Rectangle 4"/>
          <p:cNvSpPr>
            <a:spLocks/>
          </p:cNvSpPr>
          <p:nvPr/>
        </p:nvSpPr>
        <p:spPr>
          <a:xfrm>
            <a:off x="1447800" y="2590800"/>
            <a:ext cx="7972425" cy="50526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gcc</a:t>
            </a:r>
            <a:r>
              <a:rPr lang="en-US" sz="1300" dirty="0" smtClean="0">
                <a:latin typeface="Courier New" pitchFamily="49" charset="0"/>
                <a:cs typeface="Courier New" pitchFamily="49" charset="0"/>
              </a:rPr>
              <a:t> </a:t>
            </a:r>
            <a:r>
              <a:rPr lang="en-US" sz="1300" dirty="0">
                <a:latin typeface="Courier New" pitchFamily="49" charset="0"/>
                <a:cs typeface="Courier New" pitchFamily="49" charset="0"/>
              </a:rPr>
              <a:t>-Wall </a:t>
            </a:r>
            <a:r>
              <a:rPr lang="en-US" sz="1300" dirty="0" err="1">
                <a:latin typeface="Courier New" pitchFamily="49" charset="0"/>
                <a:cs typeface="Courier New" pitchFamily="49" charset="0"/>
              </a:rPr>
              <a:t>helloworld.c</a:t>
            </a:r>
            <a:r>
              <a:rPr lang="en-US" sz="1300" dirty="0">
                <a:latin typeface="Courier New" pitchFamily="49" charset="0"/>
                <a:cs typeface="Courier New" pitchFamily="49" charset="0"/>
              </a:rPr>
              <a:t> -o </a:t>
            </a:r>
            <a:r>
              <a:rPr lang="en-US" sz="1300" dirty="0" err="1">
                <a:latin typeface="Courier New" pitchFamily="49" charset="0"/>
                <a:cs typeface="Courier New" pitchFamily="49" charset="0"/>
              </a:rPr>
              <a:t>helloworld</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pkg-config</a:t>
            </a:r>
            <a:r>
              <a:rPr lang="en-US" sz="1300" dirty="0">
                <a:latin typeface="Courier New" pitchFamily="49" charset="0"/>
                <a:cs typeface="Courier New" pitchFamily="49" charset="0"/>
              </a:rPr>
              <a:t> --</a:t>
            </a:r>
            <a:r>
              <a:rPr lang="en-US" sz="1300" dirty="0" err="1">
                <a:latin typeface="Courier New" pitchFamily="49" charset="0"/>
                <a:cs typeface="Courier New" pitchFamily="49" charset="0"/>
              </a:rPr>
              <a:t>cflags</a:t>
            </a:r>
            <a:r>
              <a:rPr lang="en-US" sz="1300" dirty="0">
                <a:latin typeface="Courier New" pitchFamily="49" charset="0"/>
                <a:cs typeface="Courier New" pitchFamily="49" charset="0"/>
              </a:rPr>
              <a:t> --libs </a:t>
            </a:r>
            <a:r>
              <a:rPr lang="en-US" sz="1300" dirty="0" smtClean="0">
                <a:latin typeface="Courier New" pitchFamily="49" charset="0"/>
                <a:cs typeface="Courier New" pitchFamily="49" charset="0"/>
              </a:rPr>
              <a:t>GStreamer-1.0</a:t>
            </a:r>
            <a:r>
              <a:rPr lang="en-US" sz="1300" dirty="0">
                <a:latin typeface="Courier New" pitchFamily="49" charset="0"/>
                <a:cs typeface="Courier New" pitchFamily="49" charset="0"/>
              </a:rPr>
              <a:t>)</a:t>
            </a:r>
            <a:endParaRPr lang="en-US" sz="1300" dirty="0" smtClean="0">
              <a:latin typeface="Courier New" panose="02070309020205020404" pitchFamily="49" charset="0"/>
              <a:cs typeface="Courier New" panose="02070309020205020404" pitchFamily="49" charset="0"/>
            </a:endParaRPr>
          </a:p>
        </p:txBody>
      </p:sp>
      <p:sp>
        <p:nvSpPr>
          <p:cNvPr id="6"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docs.GStreamer.com/display/GstSDK/Basic+tutorial+2%3A+GStreamer+concepts</a:t>
            </a:r>
            <a:endParaRPr lang="en-US" sz="1200" dirty="0">
              <a:solidFill>
                <a:schemeClr val="bg1">
                  <a:lumMod val="50000"/>
                </a:schemeClr>
              </a:solidFill>
            </a:endParaRPr>
          </a:p>
        </p:txBody>
      </p:sp>
      <p:sp>
        <p:nvSpPr>
          <p:cNvPr id="7" name="Rectangle 6"/>
          <p:cNvSpPr>
            <a:spLocks/>
          </p:cNvSpPr>
          <p:nvPr/>
        </p:nvSpPr>
        <p:spPr>
          <a:xfrm>
            <a:off x="1447799" y="3685275"/>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latin typeface="Courier New" pitchFamily="49" charset="0"/>
                <a:cs typeface="Courier New" pitchFamily="49" charset="0"/>
              </a:rPr>
              <a:t>$ ./</a:t>
            </a:r>
            <a:r>
              <a:rPr lang="en-US" sz="1300" dirty="0" err="1" smtClean="0">
                <a:latin typeface="Courier New" pitchFamily="49" charset="0"/>
                <a:cs typeface="Courier New" pitchFamily="49" charset="0"/>
              </a:rPr>
              <a:t>helloworld</a:t>
            </a:r>
            <a:r>
              <a:rPr lang="en-US" sz="1300" dirty="0" smtClean="0">
                <a:latin typeface="Courier New" pitchFamily="49" charset="0"/>
                <a:cs typeface="Courier New" pitchFamily="49" charset="0"/>
              </a:rPr>
              <a:t> file_audio.ogg</a:t>
            </a:r>
          </a:p>
        </p:txBody>
      </p:sp>
      <p:sp>
        <p:nvSpPr>
          <p:cNvPr id="18" name="Rectangle 17"/>
          <p:cNvSpPr/>
          <p:nvPr/>
        </p:nvSpPr>
        <p:spPr>
          <a:xfrm>
            <a:off x="9639044" y="1219776"/>
            <a:ext cx="1543685" cy="1097280"/>
          </a:xfrm>
          <a:prstGeom prst="rect">
            <a:avLst/>
          </a:prstGeom>
          <a:ln>
            <a:solidFill>
              <a:schemeClr val="tx2">
                <a:lumMod val="60000"/>
                <a:lumOff val="40000"/>
              </a:schemeClr>
            </a:solidFill>
          </a:ln>
        </p:spPr>
        <p:style>
          <a:lnRef idx="2">
            <a:schemeClr val="dk1"/>
          </a:lnRef>
          <a:fillRef idx="1">
            <a:schemeClr val="lt1"/>
          </a:fillRef>
          <a:effectRef idx="0">
            <a:schemeClr val="dk1"/>
          </a:effectRef>
          <a:fontRef idx="minor">
            <a:schemeClr val="dk1"/>
          </a:fontRef>
        </p:style>
        <p:txBody>
          <a:bodyPr rot="0" spcFirstLastPara="0" vert="horz" wrap="square" lIns="0" tIns="0" rIns="0" bIns="0" numCol="1" spcCol="0" rtlCol="0" fromWordArt="0" anchor="t" anchorCtr="0" forceAA="0" compatLnSpc="1">
            <a:prstTxWarp prst="textNoShape">
              <a:avLst/>
            </a:prstTxWarp>
            <a:noAutofit/>
          </a:bodyPr>
          <a:lstStyle/>
          <a:p>
            <a:pPr marL="0" marR="0" indent="0">
              <a:spcBef>
                <a:spcPts val="0"/>
              </a:spcBef>
              <a:spcAft>
                <a:spcPts val="0"/>
              </a:spcAft>
            </a:pPr>
            <a:r>
              <a:rPr lang="en-US" sz="1200" i="1" kern="100">
                <a:solidFill>
                  <a:srgbClr val="365F91"/>
                </a:solidFill>
                <a:effectLst/>
                <a:latin typeface="Arial"/>
                <a:ea typeface="MS Mincho"/>
                <a:cs typeface="Times New Roman"/>
              </a:rPr>
              <a:t>Linux PC</a:t>
            </a:r>
            <a:endParaRPr lang="en-US" sz="1000" kern="100">
              <a:effectLst/>
              <a:latin typeface="Arial"/>
              <a:ea typeface="MS Mincho"/>
              <a:cs typeface="Times New Roman"/>
            </a:endParaRPr>
          </a:p>
        </p:txBody>
      </p:sp>
      <p:grpSp>
        <p:nvGrpSpPr>
          <p:cNvPr id="9" name="Group 8"/>
          <p:cNvGrpSpPr/>
          <p:nvPr/>
        </p:nvGrpSpPr>
        <p:grpSpPr>
          <a:xfrm>
            <a:off x="9773981" y="1457723"/>
            <a:ext cx="1273810" cy="728981"/>
            <a:chOff x="0" y="1"/>
            <a:chExt cx="1273810" cy="728981"/>
          </a:xfrm>
        </p:grpSpPr>
        <p:grpSp>
          <p:nvGrpSpPr>
            <p:cNvPr id="10" name="Group 9"/>
            <p:cNvGrpSpPr/>
            <p:nvPr/>
          </p:nvGrpSpPr>
          <p:grpSpPr>
            <a:xfrm>
              <a:off x="0" y="1"/>
              <a:ext cx="1273810" cy="728981"/>
              <a:chOff x="0" y="1"/>
              <a:chExt cx="1274440" cy="729138"/>
            </a:xfrm>
          </p:grpSpPr>
          <p:grpSp>
            <p:nvGrpSpPr>
              <p:cNvPr id="12" name="Group 11"/>
              <p:cNvGrpSpPr/>
              <p:nvPr/>
            </p:nvGrpSpPr>
            <p:grpSpPr>
              <a:xfrm>
                <a:off x="0" y="1"/>
                <a:ext cx="726217" cy="729138"/>
                <a:chOff x="0" y="0"/>
                <a:chExt cx="1656184" cy="1662844"/>
              </a:xfrm>
            </p:grpSpPr>
            <p:sp>
              <p:nvSpPr>
                <p:cNvPr id="14" name="Oval 13"/>
                <p:cNvSpPr/>
                <p:nvPr/>
              </p:nvSpPr>
              <p:spPr>
                <a:xfrm>
                  <a:off x="396044" y="1230796"/>
                  <a:ext cx="864096" cy="432048"/>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15" name="Rectangle 14"/>
                <p:cNvSpPr/>
                <p:nvPr/>
              </p:nvSpPr>
              <p:spPr>
                <a:xfrm>
                  <a:off x="704732" y="942764"/>
                  <a:ext cx="246720" cy="504056"/>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16" name="Rounded Rectangle 15"/>
                <p:cNvSpPr/>
                <p:nvPr/>
              </p:nvSpPr>
              <p:spPr>
                <a:xfrm>
                  <a:off x="0" y="0"/>
                  <a:ext cx="1656184" cy="1008112"/>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sp>
              <p:nvSpPr>
                <p:cNvPr id="17" name="Rectangle 16"/>
                <p:cNvSpPr/>
                <p:nvPr/>
              </p:nvSpPr>
              <p:spPr>
                <a:xfrm>
                  <a:off x="133400" y="121728"/>
                  <a:ext cx="1378768" cy="742368"/>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marL="0" marR="0" indent="182880">
                    <a:spcBef>
                      <a:spcPts val="0"/>
                    </a:spcBef>
                    <a:spcAft>
                      <a:spcPts val="0"/>
                    </a:spcAft>
                  </a:pPr>
                  <a:r>
                    <a:rPr lang="en-US" sz="1000" kern="100">
                      <a:effectLst/>
                      <a:latin typeface="Arial"/>
                      <a:ea typeface="Times New Roman"/>
                      <a:cs typeface="Times New Roman"/>
                    </a:rPr>
                    <a:t> </a:t>
                  </a:r>
                  <a:endParaRPr lang="en-US" sz="1000" kern="100">
                    <a:effectLst/>
                    <a:latin typeface="Arial"/>
                    <a:ea typeface="MS Mincho"/>
                    <a:cs typeface="Times New Roman"/>
                  </a:endParaRPr>
                </a:p>
              </p:txBody>
            </p:sp>
          </p:grpSp>
          <p:sp>
            <p:nvSpPr>
              <p:cNvPr id="13" name="Cube 12"/>
              <p:cNvSpPr/>
              <p:nvPr/>
            </p:nvSpPr>
            <p:spPr>
              <a:xfrm>
                <a:off x="914400" y="12700"/>
                <a:ext cx="360040" cy="701427"/>
              </a:xfrm>
              <a:prstGeom prst="cube">
                <a:avLst/>
              </a:prstGeom>
            </p:spPr>
            <p:style>
              <a:lnRef idx="2">
                <a:schemeClr val="accent1"/>
              </a:lnRef>
              <a:fillRef idx="1">
                <a:schemeClr val="lt1"/>
              </a:fillRef>
              <a:effectRef idx="0">
                <a:schemeClr val="accent1"/>
              </a:effectRef>
              <a:fontRef idx="minor">
                <a:schemeClr val="dk1"/>
              </a:fontRef>
            </p:style>
            <p:txBody>
              <a:bodyPr rtlCol="0" anchor="ctr"/>
              <a:lstStyle/>
              <a:p>
                <a:endParaRPr lang="en-US"/>
              </a:p>
            </p:txBody>
          </p:sp>
        </p:grpSp>
        <p:pic>
          <p:nvPicPr>
            <p:cNvPr id="11" name="Picture 10"/>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7150" y="50800"/>
              <a:ext cx="603250" cy="317500"/>
            </a:xfrm>
            <a:prstGeom prst="rect">
              <a:avLst/>
            </a:prstGeom>
          </p:spPr>
        </p:pic>
      </p:grpSp>
      <p:cxnSp>
        <p:nvCxnSpPr>
          <p:cNvPr id="27" name="Straight Connector 26"/>
          <p:cNvCxnSpPr/>
          <p:nvPr/>
        </p:nvCxnSpPr>
        <p:spPr>
          <a:xfrm flipV="1">
            <a:off x="9420224" y="1511088"/>
            <a:ext cx="410907" cy="1079712"/>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8" name="Straight Connector 27"/>
          <p:cNvCxnSpPr/>
          <p:nvPr/>
        </p:nvCxnSpPr>
        <p:spPr>
          <a:xfrm flipV="1">
            <a:off x="9420224" y="1821057"/>
            <a:ext cx="1016497" cy="1275011"/>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1" name="Straight Connector 30"/>
          <p:cNvCxnSpPr>
            <a:endCxn id="11" idx="1"/>
          </p:cNvCxnSpPr>
          <p:nvPr/>
        </p:nvCxnSpPr>
        <p:spPr>
          <a:xfrm flipV="1">
            <a:off x="9420225" y="1667272"/>
            <a:ext cx="410906" cy="2018004"/>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34" name="Straight Connector 33"/>
          <p:cNvCxnSpPr/>
          <p:nvPr/>
        </p:nvCxnSpPr>
        <p:spPr>
          <a:xfrm flipV="1">
            <a:off x="9420224" y="1826022"/>
            <a:ext cx="1016497" cy="2156770"/>
          </a:xfrm>
          <a:prstGeom prst="line">
            <a:avLst/>
          </a:prstGeom>
          <a:ln>
            <a:solidFill>
              <a:srgbClr val="FF0000"/>
            </a:solidFill>
            <a:prstDash val="sysDot"/>
          </a:ln>
        </p:spPr>
        <p:style>
          <a:lnRef idx="1">
            <a:schemeClr val="accent1"/>
          </a:lnRef>
          <a:fillRef idx="0">
            <a:schemeClr val="accent1"/>
          </a:fillRef>
          <a:effectRef idx="0">
            <a:schemeClr val="accent1"/>
          </a:effectRef>
          <a:fontRef idx="minor">
            <a:schemeClr val="tx1"/>
          </a:fontRef>
        </p:style>
      </p:cxnSp>
      <p:sp>
        <p:nvSpPr>
          <p:cNvPr id="38" name="Text Box 2"/>
          <p:cNvSpPr txBox="1">
            <a:spLocks noChangeArrowheads="1"/>
          </p:cNvSpPr>
          <p:nvPr/>
        </p:nvSpPr>
        <p:spPr bwMode="auto">
          <a:xfrm>
            <a:off x="11186773" y="2548213"/>
            <a:ext cx="520065" cy="210820"/>
          </a:xfrm>
          <a:prstGeom prst="rect">
            <a:avLst/>
          </a:prstGeom>
          <a:noFill/>
          <a:ln w="9525">
            <a:noFill/>
            <a:miter lim="800000"/>
            <a:headEnd/>
            <a:tailEnd/>
          </a:ln>
        </p:spPr>
        <p:txBody>
          <a:bodyPr rot="0" vert="horz" wrap="square" lIns="0" tIns="0" rIns="0" bIns="0" anchor="t" anchorCtr="0">
            <a:noAutofit/>
          </a:bodyPr>
          <a:lstStyle/>
          <a:p>
            <a:pPr marL="0" marR="0" indent="0">
              <a:spcBef>
                <a:spcPts val="0"/>
              </a:spcBef>
              <a:spcAft>
                <a:spcPts val="0"/>
              </a:spcAft>
            </a:pPr>
            <a:r>
              <a:rPr lang="en-US" sz="700" kern="100">
                <a:effectLst/>
                <a:latin typeface="Arial"/>
                <a:ea typeface="MS Mincho"/>
                <a:cs typeface="Times New Roman"/>
              </a:rPr>
              <a:t>Audio cable</a:t>
            </a:r>
            <a:endParaRPr lang="en-US" sz="1000" kern="100">
              <a:effectLst/>
              <a:latin typeface="Arial"/>
              <a:ea typeface="MS Mincho"/>
              <a:cs typeface="Times New Roman"/>
            </a:endParaRPr>
          </a:p>
        </p:txBody>
      </p:sp>
      <p:pic>
        <p:nvPicPr>
          <p:cNvPr id="39" name="Picture 38" descr="C:\Users\huytrunghoang\Desktop\REFERENCE\Pictures\3.5mm jack.jpg"/>
          <p:cNvPicPr/>
          <p:nvPr/>
        </p:nvPicPr>
        <p:blipFill rotWithShape="1">
          <a:blip r:embed="rId3" cstate="print">
            <a:extLst>
              <a:ext uri="{28A0092B-C50C-407E-A947-70E740481C1C}">
                <a14:useLocalDpi xmlns:a14="http://schemas.microsoft.com/office/drawing/2010/main" val="0"/>
              </a:ext>
            </a:extLst>
          </a:blip>
          <a:srcRect l="78756" t="15200" r="13155" b="46311"/>
          <a:stretch/>
        </p:blipFill>
        <p:spPr bwMode="auto">
          <a:xfrm rot="16200000">
            <a:off x="11333141" y="1490420"/>
            <a:ext cx="98425" cy="474980"/>
          </a:xfrm>
          <a:prstGeom prst="rect">
            <a:avLst/>
          </a:prstGeom>
          <a:noFill/>
          <a:ln>
            <a:noFill/>
          </a:ln>
          <a:extLst>
            <a:ext uri="{53640926-AAD7-44D8-BBD7-CCE9431645EC}">
              <a14:shadowObscured xmlns:a14="http://schemas.microsoft.com/office/drawing/2010/main"/>
            </a:ext>
          </a:extLst>
        </p:spPr>
      </p:pic>
      <p:cxnSp>
        <p:nvCxnSpPr>
          <p:cNvPr id="40" name="Elbow Connector 39"/>
          <p:cNvCxnSpPr>
            <a:stCxn id="39" idx="2"/>
            <a:endCxn id="41" idx="1"/>
          </p:cNvCxnSpPr>
          <p:nvPr/>
        </p:nvCxnSpPr>
        <p:spPr>
          <a:xfrm flipH="1">
            <a:off x="11017863" y="1727910"/>
            <a:ext cx="601981" cy="2062246"/>
          </a:xfrm>
          <a:prstGeom prst="bentConnector5">
            <a:avLst>
              <a:gd name="adj1" fmla="val -37975"/>
              <a:gd name="adj2" fmla="val 48460"/>
              <a:gd name="adj3" fmla="val 137975"/>
            </a:avLst>
          </a:prstGeom>
        </p:spPr>
        <p:style>
          <a:lnRef idx="3">
            <a:schemeClr val="dk1"/>
          </a:lnRef>
          <a:fillRef idx="0">
            <a:schemeClr val="dk1"/>
          </a:fillRef>
          <a:effectRef idx="2">
            <a:schemeClr val="dk1"/>
          </a:effectRef>
          <a:fontRef idx="minor">
            <a:schemeClr val="tx1"/>
          </a:fontRef>
        </p:style>
      </p:cxnSp>
      <p:pic>
        <p:nvPicPr>
          <p:cNvPr id="41" name="Picture 40" descr="C:\Users\huytrunghoang\Desktop\REFERENCE\Pictures\500px-Speaker_Icon_.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1017863" y="3489166"/>
            <a:ext cx="601980" cy="601980"/>
          </a:xfrm>
          <a:prstGeom prst="rect">
            <a:avLst/>
          </a:prstGeom>
          <a:noFill/>
          <a:ln>
            <a:noFill/>
          </a:ln>
        </p:spPr>
      </p:pic>
    </p:spTree>
    <p:extLst>
      <p:ext uri="{BB962C8B-B14F-4D97-AF65-F5344CB8AC3E}">
        <p14:creationId xmlns:p14="http://schemas.microsoft.com/office/powerpoint/2010/main" val="20016560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err="1" smtClean="0"/>
              <a:t>Gstreamer</a:t>
            </a:r>
            <a:r>
              <a:rPr lang="en-US" dirty="0" smtClean="0"/>
              <a:t> – </a:t>
            </a:r>
            <a:r>
              <a:rPr lang="en-US" dirty="0" err="1" smtClean="0"/>
              <a:t>textoverlay</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64</a:t>
            </a:fld>
            <a:endParaRPr lang="de-DE" dirty="0"/>
          </a:p>
        </p:txBody>
      </p:sp>
      <p:sp>
        <p:nvSpPr>
          <p:cNvPr id="4" name="Content Placeholder 3"/>
          <p:cNvSpPr>
            <a:spLocks noGrp="1"/>
          </p:cNvSpPr>
          <p:nvPr>
            <p:ph idx="1"/>
          </p:nvPr>
        </p:nvSpPr>
        <p:spPr>
          <a:xfrm>
            <a:off x="1080000" y="1800000"/>
            <a:ext cx="9000000" cy="3677930"/>
          </a:xfrm>
        </p:spPr>
        <p:txBody>
          <a:bodyPr/>
          <a:lstStyle/>
          <a:p>
            <a:pPr>
              <a:lnSpc>
                <a:spcPct val="100000"/>
              </a:lnSpc>
            </a:pPr>
            <a:r>
              <a:rPr lang="en-US" dirty="0" smtClean="0"/>
              <a:t>Overlay text/time on frame (also display on screen):</a:t>
            </a:r>
          </a:p>
          <a:p>
            <a:pPr marL="285750" indent="-285750">
              <a:lnSpc>
                <a:spcPct val="100000"/>
              </a:lnSpc>
              <a:buFont typeface="Wingdings" panose="05000000000000000000" pitchFamily="2" charset="2"/>
              <a:buChar char="§"/>
            </a:pPr>
            <a:r>
              <a:rPr lang="en-US" dirty="0" smtClean="0"/>
              <a:t>Example pipeline:</a:t>
            </a:r>
          </a:p>
          <a:p>
            <a:pPr marL="285750" indent="-285750">
              <a:lnSpc>
                <a:spcPct val="100000"/>
              </a:lnSpc>
              <a:buFont typeface="Wingdings" panose="05000000000000000000" pitchFamily="2" charset="2"/>
              <a:buChar char="§"/>
            </a:pPr>
            <a:endParaRPr lang="en-US" dirty="0"/>
          </a:p>
          <a:p>
            <a:pPr marL="285750" indent="-285750">
              <a:lnSpc>
                <a:spcPct val="100000"/>
              </a:lnSpc>
              <a:buFont typeface="Wingdings" panose="05000000000000000000" pitchFamily="2" charset="2"/>
              <a:buChar char="§"/>
            </a:pPr>
            <a:endParaRPr lang="en-US" dirty="0" smtClean="0"/>
          </a:p>
          <a:p>
            <a:pPr marL="285750" indent="-285750">
              <a:lnSpc>
                <a:spcPct val="100000"/>
              </a:lnSpc>
              <a:buFont typeface="Wingdings" panose="05000000000000000000" pitchFamily="2" charset="2"/>
              <a:buChar char="§"/>
            </a:pPr>
            <a:r>
              <a:rPr lang="en-US" dirty="0"/>
              <a:t>Current RZG Performance </a:t>
            </a:r>
            <a:endParaRPr lang="en-US" dirty="0" smtClean="0"/>
          </a:p>
          <a:p>
            <a:pPr marL="514350" lvl="1" indent="-285750">
              <a:lnSpc>
                <a:spcPct val="100000"/>
              </a:lnSpc>
              <a:buFont typeface="Wingdings" panose="05000000000000000000" pitchFamily="2" charset="2"/>
              <a:buChar char="§"/>
            </a:pPr>
            <a:r>
              <a:rPr lang="en-US" dirty="0" smtClean="0"/>
              <a:t>Static text append &amp;  display: </a:t>
            </a:r>
            <a:r>
              <a:rPr lang="en-US" dirty="0"/>
              <a:t>Same performance with video playback in the case HD Video</a:t>
            </a:r>
            <a:endParaRPr lang="en-US" dirty="0" smtClean="0"/>
          </a:p>
          <a:p>
            <a:pPr marL="641350" lvl="2" indent="-285750">
              <a:lnSpc>
                <a:spcPct val="100000"/>
              </a:lnSpc>
            </a:pPr>
            <a:r>
              <a:rPr lang="en-US" dirty="0" smtClean="0"/>
              <a:t>Input </a:t>
            </a:r>
            <a:r>
              <a:rPr lang="en-US" dirty="0"/>
              <a:t>Video file FHD 60fps: CPU ~48%, fps: ~</a:t>
            </a:r>
            <a:r>
              <a:rPr lang="en-US" dirty="0" smtClean="0"/>
              <a:t>27.</a:t>
            </a:r>
          </a:p>
          <a:p>
            <a:pPr marL="514350" lvl="1" indent="-285750">
              <a:lnSpc>
                <a:spcPct val="100000"/>
              </a:lnSpc>
              <a:buFont typeface="Wingdings" panose="05000000000000000000" pitchFamily="2" charset="2"/>
              <a:buChar char="§"/>
            </a:pPr>
            <a:r>
              <a:rPr lang="en-US" dirty="0" smtClean="0"/>
              <a:t>Time append &amp; display:</a:t>
            </a:r>
          </a:p>
          <a:p>
            <a:pPr marL="641350" lvl="2" indent="-285750">
              <a:lnSpc>
                <a:spcPct val="100000"/>
              </a:lnSpc>
            </a:pPr>
            <a:r>
              <a:rPr lang="en-US" dirty="0" smtClean="0"/>
              <a:t>Input </a:t>
            </a:r>
            <a:r>
              <a:rPr lang="en-US" dirty="0"/>
              <a:t>Video file FHD 60fps: CPU ~47%, fps: ~</a:t>
            </a:r>
            <a:r>
              <a:rPr lang="en-US" dirty="0" smtClean="0"/>
              <a:t>25.</a:t>
            </a:r>
          </a:p>
        </p:txBody>
      </p:sp>
      <p:sp>
        <p:nvSpPr>
          <p:cNvPr id="5" name="TextBox 4"/>
          <p:cNvSpPr txBox="1"/>
          <p:nvPr/>
        </p:nvSpPr>
        <p:spPr>
          <a:xfrm>
            <a:off x="87789" y="76200"/>
            <a:ext cx="902811" cy="369332"/>
          </a:xfrm>
          <a:prstGeom prst="rect">
            <a:avLst/>
          </a:prstGeom>
          <a:noFill/>
        </p:spPr>
        <p:txBody>
          <a:bodyPr wrap="none" rtlCol="0">
            <a:spAutoFit/>
          </a:bodyPr>
          <a:lstStyle/>
          <a:p>
            <a:r>
              <a:rPr lang="en-US" smtClean="0"/>
              <a:t>Extend</a:t>
            </a:r>
          </a:p>
        </p:txBody>
      </p:sp>
      <p:grpSp>
        <p:nvGrpSpPr>
          <p:cNvPr id="67" name="Group 66"/>
          <p:cNvGrpSpPr/>
          <p:nvPr/>
        </p:nvGrpSpPr>
        <p:grpSpPr>
          <a:xfrm>
            <a:off x="990600" y="2590800"/>
            <a:ext cx="9220200" cy="990600"/>
            <a:chOff x="990600" y="2133600"/>
            <a:chExt cx="9220200" cy="990600"/>
          </a:xfrm>
        </p:grpSpPr>
        <p:sp>
          <p:nvSpPr>
            <p:cNvPr id="7" name="Rounded Rectangle 6"/>
            <p:cNvSpPr/>
            <p:nvPr/>
          </p:nvSpPr>
          <p:spPr>
            <a:xfrm>
              <a:off x="990600" y="2133600"/>
              <a:ext cx="92202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accent1"/>
                  </a:solidFill>
                </a:rPr>
                <a:t>Pipeline</a:t>
              </a:r>
            </a:p>
            <a:p>
              <a:endParaRPr lang="en-US" sz="1400" b="1" dirty="0" smtClean="0">
                <a:solidFill>
                  <a:schemeClr val="accent1"/>
                </a:solidFill>
              </a:endParaRPr>
            </a:p>
            <a:p>
              <a:endParaRPr lang="en-US" sz="1400" b="1" dirty="0">
                <a:solidFill>
                  <a:schemeClr val="accent1"/>
                </a:solidFill>
              </a:endParaRPr>
            </a:p>
            <a:p>
              <a:endParaRPr lang="en-US" sz="1400" b="1" dirty="0">
                <a:solidFill>
                  <a:schemeClr val="accent1"/>
                </a:solidFill>
              </a:endParaRPr>
            </a:p>
          </p:txBody>
        </p:sp>
        <p:grpSp>
          <p:nvGrpSpPr>
            <p:cNvPr id="10" name="Group 9"/>
            <p:cNvGrpSpPr/>
            <p:nvPr/>
          </p:nvGrpSpPr>
          <p:grpSpPr>
            <a:xfrm>
              <a:off x="1143000" y="2450222"/>
              <a:ext cx="1143000" cy="586740"/>
              <a:chOff x="1143000" y="2450222"/>
              <a:chExt cx="1143000" cy="586740"/>
            </a:xfrm>
          </p:grpSpPr>
          <p:sp>
            <p:nvSpPr>
              <p:cNvPr id="8" name="Rounded Rectangle 7"/>
              <p:cNvSpPr/>
              <p:nvPr/>
            </p:nvSpPr>
            <p:spPr>
              <a:xfrm>
                <a:off x="1143000" y="2450222"/>
                <a:ext cx="1143000" cy="5867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filesrc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9" name="Rectangle 8"/>
              <p:cNvSpPr/>
              <p:nvPr/>
            </p:nvSpPr>
            <p:spPr>
              <a:xfrm>
                <a:off x="1839742" y="2664752"/>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grpSp>
          <p:nvGrpSpPr>
            <p:cNvPr id="18" name="Group 17"/>
            <p:cNvGrpSpPr/>
            <p:nvPr/>
          </p:nvGrpSpPr>
          <p:grpSpPr>
            <a:xfrm>
              <a:off x="2819400" y="2439720"/>
              <a:ext cx="1143000" cy="597241"/>
              <a:chOff x="2819400" y="2439720"/>
              <a:chExt cx="1143000" cy="597241"/>
            </a:xfrm>
          </p:grpSpPr>
          <p:grpSp>
            <p:nvGrpSpPr>
              <p:cNvPr id="11" name="Group 10"/>
              <p:cNvGrpSpPr/>
              <p:nvPr/>
            </p:nvGrpSpPr>
            <p:grpSpPr>
              <a:xfrm>
                <a:off x="2819400" y="2439720"/>
                <a:ext cx="1143000" cy="597241"/>
                <a:chOff x="1143000" y="2439720"/>
                <a:chExt cx="1143000" cy="597241"/>
              </a:xfrm>
            </p:grpSpPr>
            <p:sp>
              <p:nvSpPr>
                <p:cNvPr id="12" name="Rounded Rectangle 11"/>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Demux</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13" name="Rectangle 12"/>
                <p:cNvSpPr/>
                <p:nvPr/>
              </p:nvSpPr>
              <p:spPr>
                <a:xfrm>
                  <a:off x="1828800" y="2664618"/>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14" name="Rectangle 13"/>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9" name="Group 18"/>
            <p:cNvGrpSpPr/>
            <p:nvPr/>
          </p:nvGrpSpPr>
          <p:grpSpPr>
            <a:xfrm>
              <a:off x="4267200" y="2438400"/>
              <a:ext cx="1143000" cy="597241"/>
              <a:chOff x="2819400" y="2439720"/>
              <a:chExt cx="1143000" cy="597241"/>
            </a:xfrm>
          </p:grpSpPr>
          <p:grpSp>
            <p:nvGrpSpPr>
              <p:cNvPr id="20" name="Group 19"/>
              <p:cNvGrpSpPr/>
              <p:nvPr/>
            </p:nvGrpSpPr>
            <p:grpSpPr>
              <a:xfrm>
                <a:off x="2819400" y="2439720"/>
                <a:ext cx="1143000" cy="597241"/>
                <a:chOff x="1143000" y="2439720"/>
                <a:chExt cx="1143000" cy="597241"/>
              </a:xfrm>
            </p:grpSpPr>
            <p:sp>
              <p:nvSpPr>
                <p:cNvPr id="22" name="Rounded Rectangle 21"/>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omxdec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23" name="Rectangle 22"/>
                <p:cNvSpPr/>
                <p:nvPr/>
              </p:nvSpPr>
              <p:spPr>
                <a:xfrm>
                  <a:off x="18397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1" name="Rectangle 20"/>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25" name="Group 24"/>
            <p:cNvGrpSpPr/>
            <p:nvPr/>
          </p:nvGrpSpPr>
          <p:grpSpPr>
            <a:xfrm>
              <a:off x="5715000" y="2438400"/>
              <a:ext cx="1143000" cy="597241"/>
              <a:chOff x="2819400" y="2439720"/>
              <a:chExt cx="1143000" cy="597241"/>
            </a:xfrm>
          </p:grpSpPr>
          <p:grpSp>
            <p:nvGrpSpPr>
              <p:cNvPr id="26" name="Group 25"/>
              <p:cNvGrpSpPr/>
              <p:nvPr/>
            </p:nvGrpSpPr>
            <p:grpSpPr>
              <a:xfrm>
                <a:off x="2819400" y="2439720"/>
                <a:ext cx="1143000" cy="597241"/>
                <a:chOff x="1143000" y="2439720"/>
                <a:chExt cx="1143000" cy="597241"/>
              </a:xfrm>
            </p:grpSpPr>
            <p:sp>
              <p:nvSpPr>
                <p:cNvPr id="28" name="Rounded Rectangle 27"/>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accent1"/>
                      </a:solidFill>
                    </a:rPr>
                    <a:t>filter</a:t>
                  </a:r>
                </a:p>
                <a:p>
                  <a:endParaRPr lang="en-US" sz="1400" dirty="0" smtClean="0">
                    <a:solidFill>
                      <a:schemeClr val="accent1"/>
                    </a:solidFill>
                  </a:endParaRPr>
                </a:p>
                <a:p>
                  <a:endParaRPr lang="en-US" sz="1400" dirty="0">
                    <a:solidFill>
                      <a:schemeClr val="accent1"/>
                    </a:solidFill>
                  </a:endParaRPr>
                </a:p>
              </p:txBody>
            </p:sp>
            <p:sp>
              <p:nvSpPr>
                <p:cNvPr id="29" name="Rectangle 28"/>
                <p:cNvSpPr/>
                <p:nvPr/>
              </p:nvSpPr>
              <p:spPr>
                <a:xfrm>
                  <a:off x="18397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7" name="Rectangle 26"/>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30" name="Group 29"/>
            <p:cNvGrpSpPr/>
            <p:nvPr/>
          </p:nvGrpSpPr>
          <p:grpSpPr>
            <a:xfrm>
              <a:off x="7075170" y="2438400"/>
              <a:ext cx="1383030" cy="597241"/>
              <a:chOff x="2731770" y="2439720"/>
              <a:chExt cx="1383030" cy="597241"/>
            </a:xfrm>
          </p:grpSpPr>
          <p:grpSp>
            <p:nvGrpSpPr>
              <p:cNvPr id="31" name="Group 30"/>
              <p:cNvGrpSpPr/>
              <p:nvPr/>
            </p:nvGrpSpPr>
            <p:grpSpPr>
              <a:xfrm>
                <a:off x="2731770" y="2439720"/>
                <a:ext cx="1383030" cy="597241"/>
                <a:chOff x="1055370" y="2439720"/>
                <a:chExt cx="1383030" cy="597241"/>
              </a:xfrm>
            </p:grpSpPr>
            <p:sp>
              <p:nvSpPr>
                <p:cNvPr id="33" name="Rounded Rectangle 32"/>
                <p:cNvSpPr/>
                <p:nvPr/>
              </p:nvSpPr>
              <p:spPr>
                <a:xfrm>
                  <a:off x="1055370" y="2439720"/>
                  <a:ext cx="138303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solidFill>
                        <a:srgbClr val="FF0000"/>
                      </a:solidFill>
                    </a:rPr>
                    <a:t>t</a:t>
                  </a:r>
                  <a:r>
                    <a:rPr lang="en-US" sz="1200" dirty="0" smtClean="0">
                      <a:solidFill>
                        <a:srgbClr val="FF0000"/>
                      </a:solidFill>
                    </a:rPr>
                    <a:t>ext/</a:t>
                  </a:r>
                  <a:r>
                    <a:rPr lang="en-US" sz="1200" dirty="0" err="1" smtClean="0">
                      <a:solidFill>
                        <a:srgbClr val="FF0000"/>
                      </a:solidFill>
                    </a:rPr>
                    <a:t>timeoverlay</a:t>
                  </a:r>
                  <a:endParaRPr lang="en-US" sz="1200" dirty="0" smtClean="0">
                    <a:solidFill>
                      <a:srgbClr val="FF0000"/>
                    </a:solidFill>
                  </a:endParaRPr>
                </a:p>
                <a:p>
                  <a:endParaRPr lang="en-US" sz="1400" dirty="0" smtClean="0">
                    <a:solidFill>
                      <a:schemeClr val="accent1"/>
                    </a:solidFill>
                  </a:endParaRPr>
                </a:p>
                <a:p>
                  <a:endParaRPr lang="en-US" sz="1400" dirty="0">
                    <a:solidFill>
                      <a:schemeClr val="accent1"/>
                    </a:solidFill>
                  </a:endParaRPr>
                </a:p>
              </p:txBody>
            </p:sp>
            <p:sp>
              <p:nvSpPr>
                <p:cNvPr id="34" name="Rectangle 33"/>
                <p:cNvSpPr/>
                <p:nvPr/>
              </p:nvSpPr>
              <p:spPr>
                <a:xfrm>
                  <a:off x="19921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32" name="Rectangle 31"/>
              <p:cNvSpPr/>
              <p:nvPr/>
            </p:nvSpPr>
            <p:spPr>
              <a:xfrm>
                <a:off x="273558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35" name="Group 34"/>
            <p:cNvGrpSpPr/>
            <p:nvPr/>
          </p:nvGrpSpPr>
          <p:grpSpPr>
            <a:xfrm>
              <a:off x="8763000" y="2438400"/>
              <a:ext cx="1143000" cy="597241"/>
              <a:chOff x="2819400" y="2439720"/>
              <a:chExt cx="1143000" cy="597241"/>
            </a:xfrm>
          </p:grpSpPr>
          <p:sp>
            <p:nvSpPr>
              <p:cNvPr id="38" name="Rounded Rectangle 37"/>
              <p:cNvSpPr/>
              <p:nvPr/>
            </p:nvSpPr>
            <p:spPr>
              <a:xfrm>
                <a:off x="28194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waylandsink</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37" name="Rectangle 36"/>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cxnSp>
          <p:nvCxnSpPr>
            <p:cNvPr id="41" name="Straight Arrow Connector 40"/>
            <p:cNvCxnSpPr>
              <a:stCxn id="9" idx="3"/>
              <a:endCxn id="14" idx="1"/>
            </p:cNvCxnSpPr>
            <p:nvPr/>
          </p:nvCxnSpPr>
          <p:spPr>
            <a:xfrm flipV="1">
              <a:off x="2286000" y="2790603"/>
              <a:ext cx="533400" cy="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44" name="Straight Arrow Connector 43"/>
            <p:cNvCxnSpPr>
              <a:stCxn id="13" idx="3"/>
              <a:endCxn id="21" idx="1"/>
            </p:cNvCxnSpPr>
            <p:nvPr/>
          </p:nvCxnSpPr>
          <p:spPr>
            <a:xfrm flipV="1">
              <a:off x="3951458" y="2789283"/>
              <a:ext cx="315742" cy="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5" name="Straight Arrow Connector 54"/>
            <p:cNvCxnSpPr>
              <a:stCxn id="29" idx="3"/>
              <a:endCxn id="32" idx="1"/>
            </p:cNvCxnSpPr>
            <p:nvPr/>
          </p:nvCxnSpPr>
          <p:spPr>
            <a:xfrm flipV="1">
              <a:off x="6858000" y="2789283"/>
              <a:ext cx="22098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0" name="Straight Arrow Connector 59"/>
            <p:cNvCxnSpPr>
              <a:stCxn id="34" idx="3"/>
              <a:endCxn id="37" idx="1"/>
            </p:cNvCxnSpPr>
            <p:nvPr/>
          </p:nvCxnSpPr>
          <p:spPr>
            <a:xfrm flipV="1">
              <a:off x="8458200" y="2789283"/>
              <a:ext cx="304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64" name="Straight Arrow Connector 63"/>
            <p:cNvCxnSpPr>
              <a:stCxn id="23" idx="3"/>
              <a:endCxn id="27" idx="1"/>
            </p:cNvCxnSpPr>
            <p:nvPr/>
          </p:nvCxnSpPr>
          <p:spPr>
            <a:xfrm flipV="1">
              <a:off x="5410200" y="2789283"/>
              <a:ext cx="304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56200270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err="1" smtClean="0"/>
              <a:t>Gstreamer</a:t>
            </a:r>
            <a:r>
              <a:rPr lang="en-US" dirty="0" smtClean="0"/>
              <a:t> – </a:t>
            </a:r>
            <a:r>
              <a:rPr lang="en-US" dirty="0" err="1" smtClean="0"/>
              <a:t>textoverlay</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65</a:t>
            </a:fld>
            <a:endParaRPr lang="de-DE" dirty="0"/>
          </a:p>
        </p:txBody>
      </p:sp>
      <p:sp>
        <p:nvSpPr>
          <p:cNvPr id="4" name="Content Placeholder 3"/>
          <p:cNvSpPr>
            <a:spLocks noGrp="1"/>
          </p:cNvSpPr>
          <p:nvPr>
            <p:ph idx="1"/>
          </p:nvPr>
        </p:nvSpPr>
        <p:spPr>
          <a:xfrm>
            <a:off x="1080000" y="1800000"/>
            <a:ext cx="9000000" cy="3585597"/>
          </a:xfrm>
        </p:spPr>
        <p:txBody>
          <a:bodyPr/>
          <a:lstStyle/>
          <a:p>
            <a:pPr>
              <a:lnSpc>
                <a:spcPct val="100000"/>
              </a:lnSpc>
            </a:pPr>
            <a:r>
              <a:rPr lang="en-US" dirty="0" smtClean="0"/>
              <a:t>Overlay subtitle changed by file specific</a:t>
            </a:r>
          </a:p>
          <a:p>
            <a:pPr marL="285750" indent="-285750">
              <a:lnSpc>
                <a:spcPct val="100000"/>
              </a:lnSpc>
              <a:buFont typeface="Wingdings" panose="05000000000000000000" pitchFamily="2" charset="2"/>
              <a:buChar char="§"/>
            </a:pPr>
            <a:r>
              <a:rPr lang="en-US" dirty="0" smtClean="0"/>
              <a:t>Example pipeline:</a:t>
            </a:r>
          </a:p>
          <a:p>
            <a:pPr marL="285750" indent="-285750">
              <a:lnSpc>
                <a:spcPct val="100000"/>
              </a:lnSpc>
              <a:buFont typeface="Wingdings" panose="05000000000000000000" pitchFamily="2" charset="2"/>
              <a:buChar char="§"/>
            </a:pPr>
            <a:endParaRPr lang="en-US" dirty="0"/>
          </a:p>
          <a:p>
            <a:pPr marL="285750" indent="-285750">
              <a:lnSpc>
                <a:spcPct val="100000"/>
              </a:lnSpc>
              <a:buFont typeface="Wingdings" panose="05000000000000000000" pitchFamily="2" charset="2"/>
              <a:buChar char="§"/>
            </a:pPr>
            <a:endParaRPr lang="en-US" dirty="0" smtClean="0"/>
          </a:p>
          <a:p>
            <a:pPr marL="285750" indent="-285750">
              <a:lnSpc>
                <a:spcPct val="100000"/>
              </a:lnSpc>
              <a:buFont typeface="Wingdings" panose="05000000000000000000" pitchFamily="2" charset="2"/>
              <a:buChar char="§"/>
            </a:pPr>
            <a:endParaRPr lang="en-US" dirty="0" smtClean="0"/>
          </a:p>
          <a:p>
            <a:pPr marL="285750" indent="-285750">
              <a:lnSpc>
                <a:spcPct val="100000"/>
              </a:lnSpc>
              <a:buFont typeface="Wingdings" panose="05000000000000000000" pitchFamily="2" charset="2"/>
              <a:buChar char="§"/>
            </a:pPr>
            <a:endParaRPr lang="en-US" dirty="0"/>
          </a:p>
          <a:p>
            <a:pPr marL="285750" indent="-285750">
              <a:lnSpc>
                <a:spcPct val="100000"/>
              </a:lnSpc>
              <a:buFont typeface="Wingdings" panose="05000000000000000000" pitchFamily="2" charset="2"/>
              <a:buChar char="§"/>
            </a:pPr>
            <a:r>
              <a:rPr lang="en-US" dirty="0" smtClean="0"/>
              <a:t>Current RZG Performance</a:t>
            </a:r>
          </a:p>
          <a:p>
            <a:pPr marL="514350" lvl="1" indent="-285750">
              <a:lnSpc>
                <a:spcPct val="100000"/>
              </a:lnSpc>
              <a:buFont typeface="Wingdings" panose="05000000000000000000" pitchFamily="2" charset="2"/>
              <a:buChar char="§"/>
            </a:pPr>
            <a:r>
              <a:rPr lang="en-US" dirty="0"/>
              <a:t>Input Video file FHD 60fps</a:t>
            </a:r>
            <a:r>
              <a:rPr lang="en-US" dirty="0" smtClean="0"/>
              <a:t>: CPU: ~56%, fps: ~32</a:t>
            </a:r>
          </a:p>
        </p:txBody>
      </p:sp>
      <p:sp>
        <p:nvSpPr>
          <p:cNvPr id="5" name="TextBox 4"/>
          <p:cNvSpPr txBox="1"/>
          <p:nvPr/>
        </p:nvSpPr>
        <p:spPr>
          <a:xfrm>
            <a:off x="87789" y="76200"/>
            <a:ext cx="902811" cy="369332"/>
          </a:xfrm>
          <a:prstGeom prst="rect">
            <a:avLst/>
          </a:prstGeom>
          <a:noFill/>
        </p:spPr>
        <p:txBody>
          <a:bodyPr wrap="none" rtlCol="0">
            <a:spAutoFit/>
          </a:bodyPr>
          <a:lstStyle/>
          <a:p>
            <a:r>
              <a:rPr lang="en-US" smtClean="0"/>
              <a:t>Extend</a:t>
            </a:r>
          </a:p>
        </p:txBody>
      </p:sp>
      <p:grpSp>
        <p:nvGrpSpPr>
          <p:cNvPr id="6" name="Group 5"/>
          <p:cNvGrpSpPr/>
          <p:nvPr/>
        </p:nvGrpSpPr>
        <p:grpSpPr>
          <a:xfrm>
            <a:off x="990600" y="2590800"/>
            <a:ext cx="9220200" cy="1905000"/>
            <a:chOff x="990600" y="2133600"/>
            <a:chExt cx="9220200" cy="1905000"/>
          </a:xfrm>
        </p:grpSpPr>
        <p:sp>
          <p:nvSpPr>
            <p:cNvPr id="7" name="Rounded Rectangle 6"/>
            <p:cNvSpPr/>
            <p:nvPr/>
          </p:nvSpPr>
          <p:spPr>
            <a:xfrm>
              <a:off x="990600" y="2133600"/>
              <a:ext cx="9220200" cy="19050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accent1"/>
                  </a:solidFill>
                </a:rPr>
                <a:t>Pipeline</a:t>
              </a:r>
            </a:p>
            <a:p>
              <a:endParaRPr lang="en-US" sz="1400" b="1" dirty="0" smtClean="0">
                <a:solidFill>
                  <a:schemeClr val="accent1"/>
                </a:solidFill>
              </a:endParaRPr>
            </a:p>
            <a:p>
              <a:endParaRPr lang="en-US" sz="1400" b="1" dirty="0">
                <a:solidFill>
                  <a:schemeClr val="accent1"/>
                </a:solidFill>
              </a:endParaRPr>
            </a:p>
            <a:p>
              <a:endParaRPr lang="en-US" sz="1400" b="1" dirty="0">
                <a:solidFill>
                  <a:schemeClr val="accent1"/>
                </a:solidFill>
              </a:endParaRPr>
            </a:p>
          </p:txBody>
        </p:sp>
        <p:grpSp>
          <p:nvGrpSpPr>
            <p:cNvPr id="8" name="Group 7"/>
            <p:cNvGrpSpPr/>
            <p:nvPr/>
          </p:nvGrpSpPr>
          <p:grpSpPr>
            <a:xfrm>
              <a:off x="1143000" y="2450222"/>
              <a:ext cx="1143000" cy="586740"/>
              <a:chOff x="1143000" y="2450222"/>
              <a:chExt cx="1143000" cy="586740"/>
            </a:xfrm>
          </p:grpSpPr>
          <p:sp>
            <p:nvSpPr>
              <p:cNvPr id="37" name="Rounded Rectangle 36"/>
              <p:cNvSpPr/>
              <p:nvPr/>
            </p:nvSpPr>
            <p:spPr>
              <a:xfrm>
                <a:off x="1143000" y="2450222"/>
                <a:ext cx="1143000" cy="5867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filesrc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38" name="Rectangle 37"/>
              <p:cNvSpPr/>
              <p:nvPr/>
            </p:nvSpPr>
            <p:spPr>
              <a:xfrm>
                <a:off x="1839742" y="2664752"/>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grpSp>
          <p:nvGrpSpPr>
            <p:cNvPr id="9" name="Group 8"/>
            <p:cNvGrpSpPr/>
            <p:nvPr/>
          </p:nvGrpSpPr>
          <p:grpSpPr>
            <a:xfrm>
              <a:off x="2819400" y="2439720"/>
              <a:ext cx="1143000" cy="597241"/>
              <a:chOff x="2819400" y="2439720"/>
              <a:chExt cx="1143000" cy="597241"/>
            </a:xfrm>
          </p:grpSpPr>
          <p:grpSp>
            <p:nvGrpSpPr>
              <p:cNvPr id="33" name="Group 32"/>
              <p:cNvGrpSpPr/>
              <p:nvPr/>
            </p:nvGrpSpPr>
            <p:grpSpPr>
              <a:xfrm>
                <a:off x="2819400" y="2439720"/>
                <a:ext cx="1143000" cy="597241"/>
                <a:chOff x="1143000" y="2439720"/>
                <a:chExt cx="1143000" cy="597241"/>
              </a:xfrm>
            </p:grpSpPr>
            <p:sp>
              <p:nvSpPr>
                <p:cNvPr id="35" name="Rounded Rectangle 34"/>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Demux</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36" name="Rectangle 35"/>
                <p:cNvSpPr/>
                <p:nvPr/>
              </p:nvSpPr>
              <p:spPr>
                <a:xfrm>
                  <a:off x="1828800" y="2664618"/>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34" name="Rectangle 33"/>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0" name="Group 9"/>
            <p:cNvGrpSpPr/>
            <p:nvPr/>
          </p:nvGrpSpPr>
          <p:grpSpPr>
            <a:xfrm>
              <a:off x="4267200" y="2438400"/>
              <a:ext cx="1143000" cy="597241"/>
              <a:chOff x="2819400" y="2439720"/>
              <a:chExt cx="1143000" cy="597241"/>
            </a:xfrm>
          </p:grpSpPr>
          <p:grpSp>
            <p:nvGrpSpPr>
              <p:cNvPr id="29" name="Group 28"/>
              <p:cNvGrpSpPr/>
              <p:nvPr/>
            </p:nvGrpSpPr>
            <p:grpSpPr>
              <a:xfrm>
                <a:off x="2819400" y="2439720"/>
                <a:ext cx="1143000" cy="597241"/>
                <a:chOff x="1143000" y="2439720"/>
                <a:chExt cx="1143000" cy="597241"/>
              </a:xfrm>
            </p:grpSpPr>
            <p:sp>
              <p:nvSpPr>
                <p:cNvPr id="31" name="Rounded Rectangle 30"/>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omxdec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32" name="Rectangle 31"/>
                <p:cNvSpPr/>
                <p:nvPr/>
              </p:nvSpPr>
              <p:spPr>
                <a:xfrm>
                  <a:off x="18397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30" name="Rectangle 29"/>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1" name="Group 10"/>
            <p:cNvGrpSpPr/>
            <p:nvPr/>
          </p:nvGrpSpPr>
          <p:grpSpPr>
            <a:xfrm>
              <a:off x="5715000" y="2438400"/>
              <a:ext cx="1143000" cy="597241"/>
              <a:chOff x="2819400" y="2439720"/>
              <a:chExt cx="1143000" cy="597241"/>
            </a:xfrm>
          </p:grpSpPr>
          <p:grpSp>
            <p:nvGrpSpPr>
              <p:cNvPr id="25" name="Group 24"/>
              <p:cNvGrpSpPr/>
              <p:nvPr/>
            </p:nvGrpSpPr>
            <p:grpSpPr>
              <a:xfrm>
                <a:off x="2819400" y="2439720"/>
                <a:ext cx="1143000" cy="597241"/>
                <a:chOff x="1143000" y="2439720"/>
                <a:chExt cx="1143000" cy="597241"/>
              </a:xfrm>
            </p:grpSpPr>
            <p:sp>
              <p:nvSpPr>
                <p:cNvPr id="27" name="Rounded Rectangle 26"/>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smtClean="0">
                      <a:solidFill>
                        <a:schemeClr val="accent1"/>
                      </a:solidFill>
                    </a:rPr>
                    <a:t>filter</a:t>
                  </a:r>
                </a:p>
                <a:p>
                  <a:endParaRPr lang="en-US" sz="1400" dirty="0" smtClean="0">
                    <a:solidFill>
                      <a:schemeClr val="accent1"/>
                    </a:solidFill>
                  </a:endParaRPr>
                </a:p>
                <a:p>
                  <a:endParaRPr lang="en-US" sz="1400" dirty="0">
                    <a:solidFill>
                      <a:schemeClr val="accent1"/>
                    </a:solidFill>
                  </a:endParaRPr>
                </a:p>
              </p:txBody>
            </p:sp>
            <p:sp>
              <p:nvSpPr>
                <p:cNvPr id="28" name="Rectangle 27"/>
                <p:cNvSpPr/>
                <p:nvPr/>
              </p:nvSpPr>
              <p:spPr>
                <a:xfrm>
                  <a:off x="18397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6" name="Rectangle 25"/>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2" name="Group 11"/>
            <p:cNvGrpSpPr/>
            <p:nvPr/>
          </p:nvGrpSpPr>
          <p:grpSpPr>
            <a:xfrm>
              <a:off x="7075170" y="2438400"/>
              <a:ext cx="1383030" cy="597241"/>
              <a:chOff x="2731770" y="2439720"/>
              <a:chExt cx="1383030" cy="597241"/>
            </a:xfrm>
          </p:grpSpPr>
          <p:grpSp>
            <p:nvGrpSpPr>
              <p:cNvPr id="21" name="Group 20"/>
              <p:cNvGrpSpPr/>
              <p:nvPr/>
            </p:nvGrpSpPr>
            <p:grpSpPr>
              <a:xfrm>
                <a:off x="2731770" y="2439720"/>
                <a:ext cx="1383030" cy="597241"/>
                <a:chOff x="1055370" y="2439720"/>
                <a:chExt cx="1383030" cy="597241"/>
              </a:xfrm>
            </p:grpSpPr>
            <p:sp>
              <p:nvSpPr>
                <p:cNvPr id="23" name="Rounded Rectangle 22"/>
                <p:cNvSpPr/>
                <p:nvPr/>
              </p:nvSpPr>
              <p:spPr>
                <a:xfrm>
                  <a:off x="1055370" y="2439720"/>
                  <a:ext cx="138303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rgbClr val="FF0000"/>
                      </a:solidFill>
                    </a:rPr>
                    <a:t>textoverlay</a:t>
                  </a:r>
                  <a:endParaRPr lang="en-US" sz="1200" dirty="0" smtClean="0">
                    <a:solidFill>
                      <a:srgbClr val="FF0000"/>
                    </a:solidFill>
                  </a:endParaRPr>
                </a:p>
                <a:p>
                  <a:endParaRPr lang="en-US" sz="1400" dirty="0" smtClean="0">
                    <a:solidFill>
                      <a:schemeClr val="accent1"/>
                    </a:solidFill>
                  </a:endParaRPr>
                </a:p>
                <a:p>
                  <a:endParaRPr lang="en-US" sz="1400" dirty="0">
                    <a:solidFill>
                      <a:schemeClr val="accent1"/>
                    </a:solidFill>
                  </a:endParaRPr>
                </a:p>
              </p:txBody>
            </p:sp>
            <p:sp>
              <p:nvSpPr>
                <p:cNvPr id="24" name="Rectangle 23"/>
                <p:cNvSpPr/>
                <p:nvPr/>
              </p:nvSpPr>
              <p:spPr>
                <a:xfrm>
                  <a:off x="19921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2" name="Rectangle 21"/>
              <p:cNvSpPr/>
              <p:nvPr/>
            </p:nvSpPr>
            <p:spPr>
              <a:xfrm>
                <a:off x="273558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3" name="Group 12"/>
            <p:cNvGrpSpPr/>
            <p:nvPr/>
          </p:nvGrpSpPr>
          <p:grpSpPr>
            <a:xfrm>
              <a:off x="8763000" y="2438400"/>
              <a:ext cx="1143000" cy="597241"/>
              <a:chOff x="2819400" y="2439720"/>
              <a:chExt cx="1143000" cy="597241"/>
            </a:xfrm>
          </p:grpSpPr>
          <p:sp>
            <p:nvSpPr>
              <p:cNvPr id="19" name="Rounded Rectangle 18"/>
              <p:cNvSpPr/>
              <p:nvPr/>
            </p:nvSpPr>
            <p:spPr>
              <a:xfrm>
                <a:off x="28194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waylandsink</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20" name="Rectangle 19"/>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cxnSp>
          <p:nvCxnSpPr>
            <p:cNvPr id="14" name="Straight Arrow Connector 13"/>
            <p:cNvCxnSpPr>
              <a:stCxn id="38" idx="3"/>
              <a:endCxn id="34" idx="1"/>
            </p:cNvCxnSpPr>
            <p:nvPr/>
          </p:nvCxnSpPr>
          <p:spPr>
            <a:xfrm flipV="1">
              <a:off x="2286000" y="2790603"/>
              <a:ext cx="533400" cy="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36" idx="3"/>
              <a:endCxn id="30" idx="1"/>
            </p:cNvCxnSpPr>
            <p:nvPr/>
          </p:nvCxnSpPr>
          <p:spPr>
            <a:xfrm flipV="1">
              <a:off x="3951458" y="2789283"/>
              <a:ext cx="315742" cy="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8" idx="3"/>
              <a:endCxn id="22" idx="1"/>
            </p:cNvCxnSpPr>
            <p:nvPr/>
          </p:nvCxnSpPr>
          <p:spPr>
            <a:xfrm flipV="1">
              <a:off x="6858000" y="2789283"/>
              <a:ext cx="22098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7" name="Straight Arrow Connector 16"/>
            <p:cNvCxnSpPr>
              <a:stCxn id="24" idx="3"/>
              <a:endCxn id="20" idx="1"/>
            </p:cNvCxnSpPr>
            <p:nvPr/>
          </p:nvCxnSpPr>
          <p:spPr>
            <a:xfrm flipV="1">
              <a:off x="8458200" y="2789283"/>
              <a:ext cx="304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2" idx="3"/>
              <a:endCxn id="26" idx="1"/>
            </p:cNvCxnSpPr>
            <p:nvPr/>
          </p:nvCxnSpPr>
          <p:spPr>
            <a:xfrm flipV="1">
              <a:off x="5410200" y="2789283"/>
              <a:ext cx="30480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
        <p:nvSpPr>
          <p:cNvPr id="39" name="Rounded Rectangle 38"/>
          <p:cNvSpPr/>
          <p:nvPr/>
        </p:nvSpPr>
        <p:spPr>
          <a:xfrm>
            <a:off x="1143000" y="3669422"/>
            <a:ext cx="1143000" cy="5867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smtClean="0">
                <a:solidFill>
                  <a:schemeClr val="accent1"/>
                </a:solidFill>
              </a:rPr>
              <a:t>filesrc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40" name="Rectangle 39"/>
          <p:cNvSpPr/>
          <p:nvPr/>
        </p:nvSpPr>
        <p:spPr>
          <a:xfrm>
            <a:off x="1839742" y="3883952"/>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sp>
        <p:nvSpPr>
          <p:cNvPr id="41" name="Rounded Rectangle 40"/>
          <p:cNvSpPr/>
          <p:nvPr/>
        </p:nvSpPr>
        <p:spPr>
          <a:xfrm>
            <a:off x="2819400" y="36589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accent1"/>
                </a:solidFill>
              </a:rPr>
              <a:t>subparse</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42" name="Rectangle 41"/>
          <p:cNvSpPr/>
          <p:nvPr/>
        </p:nvSpPr>
        <p:spPr>
          <a:xfrm>
            <a:off x="3505200" y="3883818"/>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sp>
        <p:nvSpPr>
          <p:cNvPr id="43" name="Rectangle 42"/>
          <p:cNvSpPr/>
          <p:nvPr/>
        </p:nvSpPr>
        <p:spPr>
          <a:xfrm>
            <a:off x="2819400" y="38830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cxnSp>
        <p:nvCxnSpPr>
          <p:cNvPr id="47" name="Straight Arrow Connector 46"/>
          <p:cNvCxnSpPr>
            <a:stCxn id="40" idx="3"/>
            <a:endCxn id="43" idx="1"/>
          </p:cNvCxnSpPr>
          <p:nvPr/>
        </p:nvCxnSpPr>
        <p:spPr>
          <a:xfrm flipV="1">
            <a:off x="2286000" y="4009803"/>
            <a:ext cx="533400" cy="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51" name="Elbow Connector 50"/>
          <p:cNvCxnSpPr>
            <a:stCxn id="42" idx="3"/>
            <a:endCxn id="22" idx="1"/>
          </p:cNvCxnSpPr>
          <p:nvPr/>
        </p:nvCxnSpPr>
        <p:spPr>
          <a:xfrm flipV="1">
            <a:off x="3951458" y="3246483"/>
            <a:ext cx="3127522" cy="764113"/>
          </a:xfrm>
          <a:prstGeom prst="bentConnector3">
            <a:avLst>
              <a:gd name="adj1" fmla="val 95241"/>
            </a:avLst>
          </a:prstGeom>
          <a:ln>
            <a:tailEnd type="arrow"/>
          </a:ln>
        </p:spPr>
        <p:style>
          <a:lnRef idx="1">
            <a:schemeClr val="accent1"/>
          </a:lnRef>
          <a:fillRef idx="0">
            <a:schemeClr val="accent1"/>
          </a:fillRef>
          <a:effectRef idx="0">
            <a:schemeClr val="accent1"/>
          </a:effectRef>
          <a:fontRef idx="minor">
            <a:schemeClr val="tx1"/>
          </a:fontRef>
        </p:style>
      </p:cxnSp>
      <p:sp>
        <p:nvSpPr>
          <p:cNvPr id="53" name="Right Arrow Callout 52"/>
          <p:cNvSpPr/>
          <p:nvPr/>
        </p:nvSpPr>
        <p:spPr>
          <a:xfrm>
            <a:off x="222806" y="2990258"/>
            <a:ext cx="996394" cy="407923"/>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Video</a:t>
            </a:r>
            <a:endParaRPr lang="en-US" sz="1200" b="1" dirty="0"/>
          </a:p>
        </p:txBody>
      </p:sp>
      <p:sp>
        <p:nvSpPr>
          <p:cNvPr id="54" name="Right Arrow Callout 53"/>
          <p:cNvSpPr/>
          <p:nvPr/>
        </p:nvSpPr>
        <p:spPr>
          <a:xfrm>
            <a:off x="209350" y="3836184"/>
            <a:ext cx="996394" cy="278616"/>
          </a:xfrm>
          <a:prstGeom prst="right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Text</a:t>
            </a:r>
            <a:endParaRPr lang="en-US" sz="1200" b="1" dirty="0"/>
          </a:p>
        </p:txBody>
      </p:sp>
      <p:sp>
        <p:nvSpPr>
          <p:cNvPr id="55" name="TextBox 54"/>
          <p:cNvSpPr txBox="1"/>
          <p:nvPr/>
        </p:nvSpPr>
        <p:spPr>
          <a:xfrm>
            <a:off x="7620000" y="423208"/>
            <a:ext cx="4343400" cy="1938992"/>
          </a:xfrm>
          <a:prstGeom prst="rect">
            <a:avLst/>
          </a:prstGeom>
          <a:solidFill>
            <a:schemeClr val="accent3">
              <a:lumMod val="20000"/>
              <a:lumOff val="80000"/>
            </a:schemeClr>
          </a:solidFill>
          <a:ln>
            <a:solidFill>
              <a:schemeClr val="tx1"/>
            </a:solidFill>
          </a:ln>
        </p:spPr>
        <p:txBody>
          <a:bodyPr wrap="square" rtlCol="0">
            <a:spAutoFit/>
          </a:bodyPr>
          <a:lstStyle/>
          <a:p>
            <a:r>
              <a:rPr lang="en-US" sz="1200" dirty="0" smtClean="0"/>
              <a:t>Sub file:</a:t>
            </a:r>
          </a:p>
          <a:p>
            <a:r>
              <a:rPr lang="en-US" sz="1200" dirty="0" smtClean="0"/>
              <a:t>1</a:t>
            </a:r>
          </a:p>
          <a:p>
            <a:r>
              <a:rPr lang="en-US" sz="1200" dirty="0" smtClean="0"/>
              <a:t>00:00:03,000 </a:t>
            </a:r>
            <a:r>
              <a:rPr lang="en-US" sz="1200" dirty="0"/>
              <a:t>--&gt; 00:00:05,000 Hello? (</a:t>
            </a:r>
            <a:r>
              <a:rPr lang="en-US" sz="1200" dirty="0" smtClean="0"/>
              <a:t>3-5s)</a:t>
            </a:r>
          </a:p>
          <a:p>
            <a:r>
              <a:rPr lang="en-US" sz="1200" dirty="0" smtClean="0"/>
              <a:t>2</a:t>
            </a:r>
          </a:p>
          <a:p>
            <a:r>
              <a:rPr lang="en-US" sz="1200" dirty="0" smtClean="0"/>
              <a:t>00:00:08,000 </a:t>
            </a:r>
            <a:r>
              <a:rPr lang="en-US" sz="1200" dirty="0"/>
              <a:t>--&gt; 00:00:13,000 Yes, this is a subtitle. </a:t>
            </a:r>
            <a:r>
              <a:rPr lang="en-US" sz="1200" dirty="0" smtClean="0"/>
              <a:t>Do </a:t>
            </a:r>
            <a:r>
              <a:rPr lang="en-US" sz="1200" dirty="0"/>
              <a:t>you like it? (8-13s) </a:t>
            </a:r>
            <a:endParaRPr lang="en-US" sz="1200" dirty="0" smtClean="0"/>
          </a:p>
          <a:p>
            <a:r>
              <a:rPr lang="en-US" sz="1200" dirty="0" smtClean="0"/>
              <a:t>3 </a:t>
            </a:r>
          </a:p>
          <a:p>
            <a:r>
              <a:rPr lang="en-US" sz="1200" dirty="0" smtClean="0"/>
              <a:t>00:00:18,826 </a:t>
            </a:r>
            <a:r>
              <a:rPr lang="en-US" sz="1200" dirty="0"/>
              <a:t>--&gt; 00:01:02,886 Uh? What are you talking about? I don't understand (18-62s</a:t>
            </a:r>
            <a:r>
              <a:rPr lang="en-US" sz="1200" dirty="0" smtClean="0"/>
              <a:t>)</a:t>
            </a:r>
          </a:p>
          <a:p>
            <a:r>
              <a:rPr lang="en-US" sz="1200" dirty="0" smtClean="0"/>
              <a:t>…</a:t>
            </a:r>
            <a:endParaRPr lang="en-US" sz="1200" dirty="0"/>
          </a:p>
        </p:txBody>
      </p:sp>
    </p:spTree>
    <p:extLst>
      <p:ext uri="{BB962C8B-B14F-4D97-AF65-F5344CB8AC3E}">
        <p14:creationId xmlns:p14="http://schemas.microsoft.com/office/powerpoint/2010/main" val="201346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err="1" smtClean="0"/>
              <a:t>Gstreamer</a:t>
            </a:r>
            <a:r>
              <a:rPr lang="en-US" dirty="0" smtClean="0"/>
              <a:t> – </a:t>
            </a:r>
            <a:r>
              <a:rPr lang="en-US" dirty="0" err="1" smtClean="0"/>
              <a:t>textRENDER</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66</a:t>
            </a:fld>
            <a:endParaRPr lang="de-DE" dirty="0"/>
          </a:p>
        </p:txBody>
      </p:sp>
      <p:sp>
        <p:nvSpPr>
          <p:cNvPr id="4" name="Content Placeholder 3"/>
          <p:cNvSpPr>
            <a:spLocks noGrp="1"/>
          </p:cNvSpPr>
          <p:nvPr>
            <p:ph idx="1"/>
          </p:nvPr>
        </p:nvSpPr>
        <p:spPr>
          <a:xfrm>
            <a:off x="1080000" y="1800000"/>
            <a:ext cx="9000000" cy="3453253"/>
          </a:xfrm>
        </p:spPr>
        <p:txBody>
          <a:bodyPr/>
          <a:lstStyle/>
          <a:p>
            <a:r>
              <a:rPr lang="en-US" dirty="0" smtClean="0"/>
              <a:t>Overlay Time on </a:t>
            </a:r>
            <a:r>
              <a:rPr lang="en-US" dirty="0" err="1" smtClean="0"/>
              <a:t>on</a:t>
            </a:r>
            <a:r>
              <a:rPr lang="en-US" dirty="0" smtClean="0"/>
              <a:t> frame/screen: Time change at second</a:t>
            </a:r>
          </a:p>
          <a:p>
            <a:pPr marL="285750" indent="-285750">
              <a:buFont typeface="Wingdings" panose="05000000000000000000" pitchFamily="2" charset="2"/>
              <a:buChar char="§"/>
            </a:pPr>
            <a:r>
              <a:rPr lang="en-US" dirty="0" smtClean="0"/>
              <a:t>Example pipeline:</a:t>
            </a:r>
          </a:p>
          <a:p>
            <a:pPr marL="285750" indent="-285750">
              <a:buFont typeface="Wingdings" panose="05000000000000000000" pitchFamily="2" charset="2"/>
              <a:buChar char="§"/>
            </a:pPr>
            <a:endParaRPr lang="en-US" dirty="0"/>
          </a:p>
          <a:p>
            <a:pPr marL="285750" indent="-285750">
              <a:buFont typeface="Wingdings" panose="05000000000000000000" pitchFamily="2" charset="2"/>
              <a:buChar char="§"/>
            </a:pPr>
            <a:endParaRPr lang="en-US" dirty="0" smtClean="0"/>
          </a:p>
          <a:p>
            <a:pPr marL="285750" indent="-285750">
              <a:buFont typeface="Wingdings" panose="05000000000000000000" pitchFamily="2" charset="2"/>
              <a:buChar char="§"/>
            </a:pPr>
            <a:r>
              <a:rPr lang="en-US" dirty="0" smtClean="0"/>
              <a:t>Current RZG Performance (</a:t>
            </a:r>
            <a:r>
              <a:rPr lang="en-US" dirty="0" err="1" smtClean="0"/>
              <a:t>iWave</a:t>
            </a:r>
            <a:r>
              <a:rPr lang="en-US" dirty="0" smtClean="0"/>
              <a:t> RZG1M)</a:t>
            </a:r>
          </a:p>
          <a:p>
            <a:pPr marL="412750" lvl="2" indent="-285750">
              <a:spcAft>
                <a:spcPts val="1800"/>
              </a:spcAft>
              <a:tabLst>
                <a:tab pos="7177088" algn="r"/>
              </a:tabLst>
            </a:pPr>
            <a:r>
              <a:rPr lang="en-US" dirty="0" smtClean="0"/>
              <a:t>Render </a:t>
            </a:r>
            <a:r>
              <a:rPr lang="en-US" dirty="0"/>
              <a:t>text on screen with framerate </a:t>
            </a:r>
            <a:r>
              <a:rPr lang="en-US" dirty="0" smtClean="0"/>
              <a:t>30fps (use while loop): </a:t>
            </a:r>
            <a:r>
              <a:rPr lang="en-US" dirty="0"/>
              <a:t>CPU ~50</a:t>
            </a:r>
            <a:r>
              <a:rPr lang="en-US" dirty="0" smtClean="0"/>
              <a:t>%</a:t>
            </a:r>
          </a:p>
          <a:p>
            <a:pPr marL="412750" lvl="2" indent="-285750">
              <a:spcAft>
                <a:spcPts val="1800"/>
              </a:spcAft>
              <a:tabLst>
                <a:tab pos="7177088" algn="r"/>
              </a:tabLst>
            </a:pPr>
            <a:r>
              <a:rPr lang="en-US" dirty="0" smtClean="0"/>
              <a:t>Render </a:t>
            </a:r>
            <a:r>
              <a:rPr lang="en-US" dirty="0"/>
              <a:t>text on screen with framerate </a:t>
            </a:r>
            <a:r>
              <a:rPr lang="en-US" dirty="0" smtClean="0"/>
              <a:t>15fps (</a:t>
            </a:r>
            <a:r>
              <a:rPr lang="en-US" dirty="0"/>
              <a:t>use while loop)</a:t>
            </a:r>
            <a:r>
              <a:rPr lang="en-US" dirty="0" smtClean="0"/>
              <a:t>: </a:t>
            </a:r>
            <a:r>
              <a:rPr lang="en-US" dirty="0"/>
              <a:t>CPU ~25%</a:t>
            </a:r>
          </a:p>
        </p:txBody>
      </p:sp>
      <p:sp>
        <p:nvSpPr>
          <p:cNvPr id="5" name="TextBox 4"/>
          <p:cNvSpPr txBox="1"/>
          <p:nvPr/>
        </p:nvSpPr>
        <p:spPr>
          <a:xfrm>
            <a:off x="87789" y="76200"/>
            <a:ext cx="902811" cy="369332"/>
          </a:xfrm>
          <a:prstGeom prst="rect">
            <a:avLst/>
          </a:prstGeom>
          <a:noFill/>
        </p:spPr>
        <p:txBody>
          <a:bodyPr wrap="none" rtlCol="0">
            <a:spAutoFit/>
          </a:bodyPr>
          <a:lstStyle/>
          <a:p>
            <a:r>
              <a:rPr lang="en-US" smtClean="0"/>
              <a:t>Extend</a:t>
            </a:r>
          </a:p>
        </p:txBody>
      </p:sp>
      <p:grpSp>
        <p:nvGrpSpPr>
          <p:cNvPr id="6" name="Group 5"/>
          <p:cNvGrpSpPr/>
          <p:nvPr/>
        </p:nvGrpSpPr>
        <p:grpSpPr>
          <a:xfrm>
            <a:off x="990600" y="2667000"/>
            <a:ext cx="6248400" cy="990600"/>
            <a:chOff x="990600" y="2133600"/>
            <a:chExt cx="6248400" cy="990600"/>
          </a:xfrm>
        </p:grpSpPr>
        <p:sp>
          <p:nvSpPr>
            <p:cNvPr id="7" name="Rounded Rectangle 6"/>
            <p:cNvSpPr/>
            <p:nvPr/>
          </p:nvSpPr>
          <p:spPr>
            <a:xfrm>
              <a:off x="990600" y="2133600"/>
              <a:ext cx="6248400" cy="990600"/>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b="1" dirty="0" smtClean="0">
                  <a:solidFill>
                    <a:schemeClr val="accent1"/>
                  </a:solidFill>
                </a:rPr>
                <a:t>Pipeline</a:t>
              </a:r>
            </a:p>
            <a:p>
              <a:endParaRPr lang="en-US" sz="1400" b="1" dirty="0" smtClean="0">
                <a:solidFill>
                  <a:schemeClr val="accent1"/>
                </a:solidFill>
              </a:endParaRPr>
            </a:p>
            <a:p>
              <a:endParaRPr lang="en-US" sz="1400" b="1" dirty="0">
                <a:solidFill>
                  <a:schemeClr val="accent1"/>
                </a:solidFill>
              </a:endParaRPr>
            </a:p>
            <a:p>
              <a:endParaRPr lang="en-US" sz="1400" b="1" dirty="0">
                <a:solidFill>
                  <a:schemeClr val="accent1"/>
                </a:solidFill>
              </a:endParaRPr>
            </a:p>
          </p:txBody>
        </p:sp>
        <p:grpSp>
          <p:nvGrpSpPr>
            <p:cNvPr id="8" name="Group 7"/>
            <p:cNvGrpSpPr/>
            <p:nvPr/>
          </p:nvGrpSpPr>
          <p:grpSpPr>
            <a:xfrm>
              <a:off x="1143000" y="2450222"/>
              <a:ext cx="1143000" cy="586740"/>
              <a:chOff x="1143000" y="2450222"/>
              <a:chExt cx="1143000" cy="586740"/>
            </a:xfrm>
          </p:grpSpPr>
          <p:sp>
            <p:nvSpPr>
              <p:cNvPr id="37" name="Rounded Rectangle 36"/>
              <p:cNvSpPr/>
              <p:nvPr/>
            </p:nvSpPr>
            <p:spPr>
              <a:xfrm>
                <a:off x="1143000" y="2450222"/>
                <a:ext cx="1143000" cy="586740"/>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accent1"/>
                    </a:solidFill>
                  </a:rPr>
                  <a:t>fdsrc</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38" name="Rectangle 37"/>
              <p:cNvSpPr/>
              <p:nvPr/>
            </p:nvSpPr>
            <p:spPr>
              <a:xfrm>
                <a:off x="1839742" y="2664752"/>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grpSp>
          <p:nvGrpSpPr>
            <p:cNvPr id="9" name="Group 8"/>
            <p:cNvGrpSpPr/>
            <p:nvPr/>
          </p:nvGrpSpPr>
          <p:grpSpPr>
            <a:xfrm>
              <a:off x="2819400" y="2439720"/>
              <a:ext cx="1143000" cy="597241"/>
              <a:chOff x="2819400" y="2439720"/>
              <a:chExt cx="1143000" cy="597241"/>
            </a:xfrm>
          </p:grpSpPr>
          <p:grpSp>
            <p:nvGrpSpPr>
              <p:cNvPr id="33" name="Group 32"/>
              <p:cNvGrpSpPr/>
              <p:nvPr/>
            </p:nvGrpSpPr>
            <p:grpSpPr>
              <a:xfrm>
                <a:off x="2819400" y="2439720"/>
                <a:ext cx="1143000" cy="597241"/>
                <a:chOff x="1143000" y="2439720"/>
                <a:chExt cx="1143000" cy="597241"/>
              </a:xfrm>
            </p:grpSpPr>
            <p:sp>
              <p:nvSpPr>
                <p:cNvPr id="35" name="Rounded Rectangle 34"/>
                <p:cNvSpPr/>
                <p:nvPr/>
              </p:nvSpPr>
              <p:spPr>
                <a:xfrm>
                  <a:off x="11430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rgbClr val="FF0000"/>
                      </a:solidFill>
                    </a:rPr>
                    <a:t>textrender</a:t>
                  </a:r>
                  <a:endParaRPr lang="en-US" sz="1200" dirty="0" smtClean="0">
                    <a:solidFill>
                      <a:srgbClr val="FF0000"/>
                    </a:solidFill>
                  </a:endParaRPr>
                </a:p>
                <a:p>
                  <a:endParaRPr lang="en-US" sz="1400" dirty="0" smtClean="0">
                    <a:solidFill>
                      <a:schemeClr val="accent1"/>
                    </a:solidFill>
                  </a:endParaRPr>
                </a:p>
                <a:p>
                  <a:endParaRPr lang="en-US" sz="1400" dirty="0">
                    <a:solidFill>
                      <a:schemeClr val="accent1"/>
                    </a:solidFill>
                  </a:endParaRPr>
                </a:p>
              </p:txBody>
            </p:sp>
            <p:sp>
              <p:nvSpPr>
                <p:cNvPr id="36" name="Rectangle 35"/>
                <p:cNvSpPr/>
                <p:nvPr/>
              </p:nvSpPr>
              <p:spPr>
                <a:xfrm>
                  <a:off x="1828800" y="2664618"/>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34" name="Rectangle 33"/>
              <p:cNvSpPr/>
              <p:nvPr/>
            </p:nvSpPr>
            <p:spPr>
              <a:xfrm>
                <a:off x="28194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1" name="Group 10"/>
            <p:cNvGrpSpPr/>
            <p:nvPr/>
          </p:nvGrpSpPr>
          <p:grpSpPr>
            <a:xfrm>
              <a:off x="4343400" y="2438400"/>
              <a:ext cx="1143000" cy="597241"/>
              <a:chOff x="1447800" y="2439720"/>
              <a:chExt cx="1143000" cy="597241"/>
            </a:xfrm>
          </p:grpSpPr>
          <p:grpSp>
            <p:nvGrpSpPr>
              <p:cNvPr id="25" name="Group 24"/>
              <p:cNvGrpSpPr/>
              <p:nvPr/>
            </p:nvGrpSpPr>
            <p:grpSpPr>
              <a:xfrm>
                <a:off x="1447800" y="2439720"/>
                <a:ext cx="1143000" cy="597241"/>
                <a:chOff x="-228600" y="2439720"/>
                <a:chExt cx="1143000" cy="597241"/>
              </a:xfrm>
            </p:grpSpPr>
            <p:sp>
              <p:nvSpPr>
                <p:cNvPr id="27" name="Rounded Rectangle 26"/>
                <p:cNvSpPr/>
                <p:nvPr/>
              </p:nvSpPr>
              <p:spPr>
                <a:xfrm>
                  <a:off x="-228600" y="2439720"/>
                  <a:ext cx="114300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accent1"/>
                      </a:solidFill>
                    </a:rPr>
                    <a:t>videoconvert</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28" name="Rectangle 27"/>
                <p:cNvSpPr/>
                <p:nvPr/>
              </p:nvSpPr>
              <p:spPr>
                <a:xfrm>
                  <a:off x="4681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6" name="Rectangle 25"/>
              <p:cNvSpPr/>
              <p:nvPr/>
            </p:nvSpPr>
            <p:spPr>
              <a:xfrm>
                <a:off x="144780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grpSp>
          <p:nvGrpSpPr>
            <p:cNvPr id="12" name="Group 11"/>
            <p:cNvGrpSpPr/>
            <p:nvPr/>
          </p:nvGrpSpPr>
          <p:grpSpPr>
            <a:xfrm>
              <a:off x="5703570" y="2438400"/>
              <a:ext cx="1383030" cy="597241"/>
              <a:chOff x="1360170" y="2439720"/>
              <a:chExt cx="1383030" cy="597241"/>
            </a:xfrm>
          </p:grpSpPr>
          <p:grpSp>
            <p:nvGrpSpPr>
              <p:cNvPr id="21" name="Group 20"/>
              <p:cNvGrpSpPr/>
              <p:nvPr/>
            </p:nvGrpSpPr>
            <p:grpSpPr>
              <a:xfrm>
                <a:off x="1360170" y="2439720"/>
                <a:ext cx="1383030" cy="597241"/>
                <a:chOff x="-316230" y="2439720"/>
                <a:chExt cx="1383030" cy="597241"/>
              </a:xfrm>
            </p:grpSpPr>
            <p:sp>
              <p:nvSpPr>
                <p:cNvPr id="23" name="Rounded Rectangle 22"/>
                <p:cNvSpPr/>
                <p:nvPr/>
              </p:nvSpPr>
              <p:spPr>
                <a:xfrm>
                  <a:off x="-316230" y="2439720"/>
                  <a:ext cx="1383030" cy="597241"/>
                </a:xfrm>
                <a:prstGeom prst="roundRect">
                  <a:avLst/>
                </a:prstGeom>
                <a:solidFill>
                  <a:schemeClr val="accent1">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err="1">
                      <a:solidFill>
                        <a:schemeClr val="accent1"/>
                      </a:solidFill>
                    </a:rPr>
                    <a:t>waylandsink</a:t>
                  </a:r>
                  <a:endParaRPr lang="en-US" sz="1200" dirty="0" smtClean="0">
                    <a:solidFill>
                      <a:schemeClr val="accent1"/>
                    </a:solidFill>
                  </a:endParaRPr>
                </a:p>
                <a:p>
                  <a:endParaRPr lang="en-US" sz="1400" dirty="0" smtClean="0">
                    <a:solidFill>
                      <a:schemeClr val="accent1"/>
                    </a:solidFill>
                  </a:endParaRPr>
                </a:p>
                <a:p>
                  <a:endParaRPr lang="en-US" sz="1400" dirty="0">
                    <a:solidFill>
                      <a:schemeClr val="accent1"/>
                    </a:solidFill>
                  </a:endParaRPr>
                </a:p>
              </p:txBody>
            </p:sp>
            <p:sp>
              <p:nvSpPr>
                <p:cNvPr id="24" name="Rectangle 23"/>
                <p:cNvSpPr/>
                <p:nvPr/>
              </p:nvSpPr>
              <p:spPr>
                <a:xfrm>
                  <a:off x="620542" y="2667000"/>
                  <a:ext cx="446258"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err="1" smtClean="0"/>
                    <a:t>src</a:t>
                  </a:r>
                  <a:endParaRPr lang="en-US" b="1" dirty="0"/>
                </a:p>
              </p:txBody>
            </p:sp>
          </p:grpSp>
          <p:sp>
            <p:nvSpPr>
              <p:cNvPr id="22" name="Rectangle 21"/>
              <p:cNvSpPr/>
              <p:nvPr/>
            </p:nvSpPr>
            <p:spPr>
              <a:xfrm>
                <a:off x="1363980" y="2663825"/>
                <a:ext cx="490884" cy="253556"/>
              </a:xfrm>
              <a:prstGeom prst="rect">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b="1" dirty="0" smtClean="0"/>
                  <a:t>sink</a:t>
                </a:r>
                <a:endParaRPr lang="en-US" b="1" dirty="0"/>
              </a:p>
            </p:txBody>
          </p:sp>
        </p:grpSp>
        <p:cxnSp>
          <p:nvCxnSpPr>
            <p:cNvPr id="14" name="Straight Arrow Connector 13"/>
            <p:cNvCxnSpPr>
              <a:stCxn id="38" idx="3"/>
              <a:endCxn id="34" idx="1"/>
            </p:cNvCxnSpPr>
            <p:nvPr/>
          </p:nvCxnSpPr>
          <p:spPr>
            <a:xfrm flipV="1">
              <a:off x="2286000" y="2790603"/>
              <a:ext cx="533400" cy="927"/>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28" idx="3"/>
              <a:endCxn id="22" idx="1"/>
            </p:cNvCxnSpPr>
            <p:nvPr/>
          </p:nvCxnSpPr>
          <p:spPr>
            <a:xfrm flipV="1">
              <a:off x="5486400" y="2789283"/>
              <a:ext cx="220980" cy="3175"/>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Straight Arrow Connector 17"/>
            <p:cNvCxnSpPr>
              <a:stCxn id="36" idx="3"/>
              <a:endCxn id="26" idx="1"/>
            </p:cNvCxnSpPr>
            <p:nvPr/>
          </p:nvCxnSpPr>
          <p:spPr>
            <a:xfrm flipV="1">
              <a:off x="3951458" y="2789283"/>
              <a:ext cx="391942" cy="2113"/>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17803567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a:t>RZG Overall </a:t>
            </a:r>
            <a:r>
              <a:rPr lang="en-US" altLang="ja-JP" sz="1200" dirty="0" smtClean="0"/>
              <a:t>Picture</a:t>
            </a:r>
            <a:endParaRPr lang="en-US" altLang="ja-JP" sz="1200" dirty="0"/>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dirty="0" smtClean="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b="1" dirty="0" smtClean="0"/>
              <a:t>Practice: </a:t>
            </a:r>
            <a:r>
              <a:rPr lang="en-US" altLang="ja-JP" sz="1200" b="1" dirty="0" err="1" smtClean="0"/>
              <a:t>GStreamer</a:t>
            </a:r>
            <a:r>
              <a:rPr lang="en-US" altLang="ja-JP" sz="1200" b="1"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endParaRPr lang="en-US" altLang="ja-JP" sz="1200"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67</a:t>
            </a:fld>
            <a:endParaRPr lang="de-DE" dirty="0"/>
          </a:p>
        </p:txBody>
      </p:sp>
    </p:spTree>
    <p:extLst>
      <p:ext uri="{BB962C8B-B14F-4D97-AF65-F5344CB8AC3E}">
        <p14:creationId xmlns:p14="http://schemas.microsoft.com/office/powerpoint/2010/main" val="3011884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GST Practice </a:t>
            </a:r>
            <a:r>
              <a:rPr lang="en-US" dirty="0" smtClean="0"/>
              <a:t>– </a:t>
            </a:r>
            <a:r>
              <a:rPr lang="en-US" dirty="0" err="1"/>
              <a:t>gst</a:t>
            </a:r>
            <a:r>
              <a:rPr lang="en-US" dirty="0"/>
              <a:t>-launch</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68</a:t>
            </a:fld>
            <a:endParaRPr lang="de-DE" dirty="0"/>
          </a:p>
        </p:txBody>
      </p:sp>
      <p:sp>
        <p:nvSpPr>
          <p:cNvPr id="4" name="Content Placeholder 3"/>
          <p:cNvSpPr>
            <a:spLocks noGrp="1"/>
          </p:cNvSpPr>
          <p:nvPr>
            <p:ph idx="1"/>
          </p:nvPr>
        </p:nvSpPr>
        <p:spPr>
          <a:xfrm>
            <a:off x="1080000" y="1800000"/>
            <a:ext cx="9000000" cy="3867725"/>
          </a:xfrm>
        </p:spPr>
        <p:txBody>
          <a:bodyPr/>
          <a:lstStyle/>
          <a:p>
            <a:r>
              <a:rPr lang="en-US" sz="1400" dirty="0"/>
              <a:t>Function: construct pipelines based on a command-line syntax.</a:t>
            </a:r>
          </a:p>
          <a:p>
            <a:r>
              <a:rPr lang="en-US" sz="1400" dirty="0" smtClean="0"/>
              <a:t>Synopsis</a:t>
            </a:r>
            <a:endParaRPr lang="en-US" sz="1400" dirty="0"/>
          </a:p>
          <a:p>
            <a:endParaRPr lang="en-US" sz="1400" dirty="0"/>
          </a:p>
          <a:p>
            <a:r>
              <a:rPr lang="en-US" sz="1400" dirty="0"/>
              <a:t>Description</a:t>
            </a:r>
          </a:p>
          <a:p>
            <a:pPr lvl="2">
              <a:spcAft>
                <a:spcPts val="600"/>
              </a:spcAft>
            </a:pPr>
            <a:r>
              <a:rPr lang="en-US" sz="1200" dirty="0"/>
              <a:t>Elements: a PIPELINE-DESCRIPTION is a list of element types separated by exclamation marks (!)</a:t>
            </a:r>
          </a:p>
          <a:p>
            <a:pPr lvl="2"/>
            <a:endParaRPr lang="en-US" sz="1200" dirty="0"/>
          </a:p>
          <a:p>
            <a:pPr lvl="2">
              <a:spcAft>
                <a:spcPts val="600"/>
              </a:spcAft>
            </a:pPr>
            <a:r>
              <a:rPr lang="en-US" sz="1200" dirty="0"/>
              <a:t>Properties: may be appended to elements, in the form property=value (multiple properties can be specified, separated by spaces</a:t>
            </a:r>
            <a:r>
              <a:rPr lang="en-US" sz="1200" dirty="0" smtClean="0"/>
              <a:t>)</a:t>
            </a:r>
          </a:p>
          <a:p>
            <a:pPr marL="127000" lvl="2" indent="0">
              <a:buNone/>
            </a:pPr>
            <a:endParaRPr lang="en-US" sz="1200" dirty="0" smtClean="0"/>
          </a:p>
          <a:p>
            <a:pPr lvl="2"/>
            <a:r>
              <a:rPr lang="en-US" sz="1200" dirty="0" smtClean="0"/>
              <a:t>Named </a:t>
            </a:r>
            <a:r>
              <a:rPr lang="en-US" sz="1200" dirty="0"/>
              <a:t>elements: Elements can be named using the name property, to create complex pipelines involving branches. Named elements are referred to using their name followed by a dot</a:t>
            </a:r>
            <a:r>
              <a:rPr lang="en-US" sz="1200" dirty="0" smtClean="0"/>
              <a:t>.</a:t>
            </a:r>
            <a:endParaRPr lang="en-US" sz="1200" dirty="0"/>
          </a:p>
        </p:txBody>
      </p:sp>
      <p:sp>
        <p:nvSpPr>
          <p:cNvPr id="5" name="Rectangle 4"/>
          <p:cNvSpPr/>
          <p:nvPr/>
        </p:nvSpPr>
        <p:spPr>
          <a:xfrm>
            <a:off x="1314448" y="266700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-launch </a:t>
            </a:r>
            <a:r>
              <a:rPr lang="en-US" sz="1300" dirty="0">
                <a:solidFill>
                  <a:schemeClr val="tx1"/>
                </a:solidFill>
                <a:latin typeface="Courier New" panose="02070309020205020404" pitchFamily="49" charset="0"/>
                <a:ea typeface="MS Mincho"/>
                <a:cs typeface="Courier New" panose="02070309020205020404" pitchFamily="49" charset="0"/>
              </a:rPr>
              <a:t>[OPTION...] PIPELINE-DESCRIPTION</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6" name="Rectangle 5"/>
          <p:cNvSpPr/>
          <p:nvPr/>
        </p:nvSpPr>
        <p:spPr>
          <a:xfrm>
            <a:off x="1447800" y="403103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gst-launch-1.0 </a:t>
            </a:r>
            <a:r>
              <a:rPr lang="en-US" sz="1300" b="1" dirty="0" err="1">
                <a:solidFill>
                  <a:srgbClr val="0070C0"/>
                </a:solidFill>
                <a:latin typeface="Courier New" panose="02070309020205020404" pitchFamily="49" charset="0"/>
                <a:ea typeface="MS Mincho"/>
                <a:cs typeface="Courier New" panose="02070309020205020404" pitchFamily="49" charset="0"/>
              </a:rPr>
              <a:t>audiotestsrc</a:t>
            </a:r>
            <a:r>
              <a:rPr lang="en-US" sz="1300" dirty="0">
                <a:solidFill>
                  <a:srgbClr val="0070C0"/>
                </a:solidFill>
                <a:latin typeface="Courier New" panose="02070309020205020404" pitchFamily="49" charset="0"/>
                <a:ea typeface="MS Mincho"/>
                <a:cs typeface="Courier New" panose="02070309020205020404" pitchFamily="49" charset="0"/>
              </a:rPr>
              <a:t>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err="1">
                <a:solidFill>
                  <a:srgbClr val="0070C0"/>
                </a:solidFill>
                <a:latin typeface="Courier New" panose="02070309020205020404" pitchFamily="49" charset="0"/>
                <a:ea typeface="MS Mincho"/>
                <a:cs typeface="Courier New" panose="02070309020205020404" pitchFamily="49" charset="0"/>
              </a:rPr>
              <a:t>alsasink</a:t>
            </a:r>
            <a:endParaRPr lang="en-US" sz="1300" b="1" dirty="0">
              <a:solidFill>
                <a:srgbClr val="0070C0"/>
              </a:solidFill>
              <a:latin typeface="Courier New" panose="02070309020205020404" pitchFamily="49" charset="0"/>
              <a:ea typeface="MS Mincho"/>
              <a:cs typeface="Courier New" panose="02070309020205020404" pitchFamily="49" charset="0"/>
            </a:endParaRPr>
          </a:p>
        </p:txBody>
      </p:sp>
      <p:sp>
        <p:nvSpPr>
          <p:cNvPr id="7" name="Rectangle 6"/>
          <p:cNvSpPr/>
          <p:nvPr/>
        </p:nvSpPr>
        <p:spPr>
          <a:xfrm>
            <a:off x="1419225" y="4843205"/>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location=file.mp4</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 omxh264dec !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8" name="Rectangle 7"/>
          <p:cNvSpPr/>
          <p:nvPr/>
        </p:nvSpPr>
        <p:spPr>
          <a:xfrm>
            <a:off x="1447800" y="5669498"/>
            <a:ext cx="7972425"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location=file.mp4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name=</a:t>
            </a:r>
            <a:r>
              <a:rPr lang="en-US" sz="1300" b="1" dirty="0" err="1">
                <a:solidFill>
                  <a:srgbClr val="0070C0"/>
                </a:solidFill>
                <a:latin typeface="Courier New" panose="02070309020205020404" pitchFamily="49" charset="0"/>
                <a:ea typeface="MS Mincho"/>
                <a:cs typeface="Courier New" panose="02070309020205020404" pitchFamily="49" charset="0"/>
              </a:rPr>
              <a:t>demuxer</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smtClean="0">
                <a:solidFill>
                  <a:schemeClr val="tx1"/>
                </a:solidFill>
                <a:latin typeface="Courier New" panose="02070309020205020404" pitchFamily="49" charset="0"/>
                <a:ea typeface="MS Mincho"/>
                <a:cs typeface="Courier New" panose="02070309020205020404" pitchFamily="49" charset="0"/>
              </a:rPr>
              <a:t>queue ! omxh264dec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err="1">
                <a:solidFill>
                  <a:srgbClr val="0070C0"/>
                </a:solidFill>
                <a:latin typeface="Courier New" panose="02070309020205020404" pitchFamily="49" charset="0"/>
                <a:ea typeface="MS Mincho"/>
                <a:cs typeface="Courier New" panose="02070309020205020404" pitchFamily="49" charset="0"/>
              </a:rPr>
              <a:t>demuxer</a:t>
            </a:r>
            <a:r>
              <a:rPr lang="en-US" sz="1300" b="1" dirty="0">
                <a:solidFill>
                  <a:srgbClr val="0070C0"/>
                </a:solidFill>
                <a:latin typeface="Courier New" panose="02070309020205020404" pitchFamily="49" charset="0"/>
                <a:ea typeface="MS Mincho"/>
                <a:cs typeface="Courier New" panose="02070309020205020404" pitchFamily="49" charset="0"/>
              </a:rPr>
              <a:t>.</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smtClean="0">
                <a:solidFill>
                  <a:schemeClr val="tx1"/>
                </a:solidFill>
                <a:latin typeface="Courier New" panose="02070309020205020404" pitchFamily="49" charset="0"/>
                <a:ea typeface="MS Mincho"/>
                <a:cs typeface="Courier New" panose="02070309020205020404" pitchFamily="49" charset="0"/>
              </a:rPr>
              <a:t>queue ! </a:t>
            </a:r>
            <a:r>
              <a:rPr lang="en-US" sz="1300" dirty="0" err="1" smtClean="0">
                <a:solidFill>
                  <a:schemeClr val="tx1"/>
                </a:solidFill>
                <a:latin typeface="Courier New" panose="02070309020205020404" pitchFamily="49" charset="0"/>
                <a:ea typeface="MS Mincho"/>
                <a:cs typeface="Courier New" panose="02070309020205020404" pitchFamily="49" charset="0"/>
              </a:rPr>
              <a:t>faad</a:t>
            </a:r>
            <a:r>
              <a:rPr lang="en-US" sz="1300" dirty="0" smtClean="0">
                <a:solidFill>
                  <a:schemeClr val="tx1"/>
                </a:solidFill>
                <a:latin typeface="Courier New" panose="02070309020205020404" pitchFamily="49" charset="0"/>
                <a:ea typeface="MS Mincho"/>
                <a:cs typeface="Courier New" panose="02070309020205020404" pitchFamily="49" charset="0"/>
              </a:rPr>
              <a:t>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a:solidFill>
                  <a:schemeClr val="tx1"/>
                </a:solidFill>
                <a:latin typeface="Courier New" panose="02070309020205020404" pitchFamily="49" charset="0"/>
                <a:ea typeface="MS Mincho"/>
                <a:cs typeface="Courier New" panose="02070309020205020404" pitchFamily="49" charset="0"/>
              </a:rPr>
              <a:t>alsasink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9" name="TextBox 1"/>
          <p:cNvSpPr txBox="1">
            <a:spLocks noChangeArrowheads="1"/>
          </p:cNvSpPr>
          <p:nvPr/>
        </p:nvSpPr>
        <p:spPr bwMode="auto">
          <a:xfrm>
            <a:off x="4419600" y="37171"/>
            <a:ext cx="765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://GStreamer.freedesktop.org/data/doc/GStreamer/head/manual/manual.pdf</a:t>
            </a: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docs.GStreamer.com/display/GstSDK/gst-launch</a:t>
            </a: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docs.GStreamer.com/display/GstSDK/Basic+tutorial+10%3A+GStreamer+tools</a:t>
            </a:r>
            <a:endParaRPr lang="en-US" sz="1200" dirty="0">
              <a:solidFill>
                <a:schemeClr val="bg1">
                  <a:lumMod val="50000"/>
                </a:schemeClr>
              </a:solidFill>
            </a:endParaRPr>
          </a:p>
        </p:txBody>
      </p:sp>
    </p:spTree>
    <p:extLst>
      <p:ext uri="{BB962C8B-B14F-4D97-AF65-F5344CB8AC3E}">
        <p14:creationId xmlns:p14="http://schemas.microsoft.com/office/powerpoint/2010/main" val="380580035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GST Practice </a:t>
            </a:r>
            <a:r>
              <a:rPr lang="en-US" dirty="0" smtClean="0"/>
              <a:t>– </a:t>
            </a:r>
            <a:r>
              <a:rPr lang="en-US" dirty="0" err="1"/>
              <a:t>gst</a:t>
            </a:r>
            <a:r>
              <a:rPr lang="en-US" dirty="0"/>
              <a:t>-launch</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69</a:t>
            </a:fld>
            <a:endParaRPr lang="de-DE" dirty="0"/>
          </a:p>
        </p:txBody>
      </p:sp>
      <p:sp>
        <p:nvSpPr>
          <p:cNvPr id="4" name="Content Placeholder 3"/>
          <p:cNvSpPr>
            <a:spLocks noGrp="1"/>
          </p:cNvSpPr>
          <p:nvPr>
            <p:ph idx="1"/>
          </p:nvPr>
        </p:nvSpPr>
        <p:spPr>
          <a:xfrm>
            <a:off x="1080000" y="1800000"/>
            <a:ext cx="9000000" cy="4015458"/>
          </a:xfrm>
        </p:spPr>
        <p:txBody>
          <a:bodyPr/>
          <a:lstStyle/>
          <a:p>
            <a:r>
              <a:rPr lang="en-US" sz="1400" dirty="0"/>
              <a:t>Description</a:t>
            </a:r>
          </a:p>
          <a:p>
            <a:pPr lvl="2"/>
            <a:r>
              <a:rPr lang="en-US" sz="1200" dirty="0"/>
              <a:t>Pads: specify the Pads directly instead of letting </a:t>
            </a:r>
            <a:r>
              <a:rPr lang="en-US" sz="1200" dirty="0" err="1" smtClean="0"/>
              <a:t>GStreamer</a:t>
            </a:r>
            <a:r>
              <a:rPr lang="en-US" sz="1200" dirty="0" smtClean="0"/>
              <a:t> </a:t>
            </a:r>
            <a:r>
              <a:rPr lang="en-US" sz="1200" dirty="0"/>
              <a:t>choose which Pad to use when linking two elements, by adding a dot plus the Pad name after the name of the element (it must be a named element).</a:t>
            </a:r>
          </a:p>
          <a:p>
            <a:pPr lvl="2"/>
            <a:endParaRPr lang="en-US" sz="1200" dirty="0"/>
          </a:p>
          <a:p>
            <a:pPr lvl="2"/>
            <a:endParaRPr lang="en-US" sz="1200" dirty="0"/>
          </a:p>
          <a:p>
            <a:pPr lvl="2"/>
            <a:r>
              <a:rPr lang="en-US" sz="1200" dirty="0"/>
              <a:t>Caps filters: remove ambiguity when linking an element with an element that has more than one output pad.</a:t>
            </a:r>
          </a:p>
          <a:p>
            <a:pPr lvl="2"/>
            <a:endParaRPr lang="en-US" sz="1200" dirty="0"/>
          </a:p>
          <a:p>
            <a:pPr marL="495285" lvl="1" indent="0">
              <a:buNone/>
            </a:pPr>
            <a:endParaRPr lang="en-US" sz="1200" dirty="0"/>
          </a:p>
          <a:p>
            <a:r>
              <a:rPr lang="en-US" sz="1400" dirty="0"/>
              <a:t>Options</a:t>
            </a:r>
          </a:p>
          <a:p>
            <a:pPr lvl="2"/>
            <a:r>
              <a:rPr lang="en-US" sz="1200" dirty="0"/>
              <a:t>-v, --verbose: Output status information and property notifications</a:t>
            </a:r>
          </a:p>
          <a:p>
            <a:pPr lvl="2"/>
            <a:r>
              <a:rPr lang="en-US" sz="1200" dirty="0"/>
              <a:t>-</a:t>
            </a:r>
            <a:r>
              <a:rPr lang="en-US" sz="1200" dirty="0" err="1"/>
              <a:t>rp</a:t>
            </a:r>
            <a:r>
              <a:rPr lang="en-US" sz="1200" dirty="0"/>
              <a:t>: monitor </a:t>
            </a:r>
            <a:r>
              <a:rPr lang="en-US" sz="1200" dirty="0" err="1"/>
              <a:t>framerate</a:t>
            </a:r>
            <a:r>
              <a:rPr lang="en-US" sz="1200" dirty="0"/>
              <a:t> of each element (with patch)</a:t>
            </a:r>
          </a:p>
          <a:p>
            <a:endParaRPr lang="en-US" sz="1200" dirty="0"/>
          </a:p>
        </p:txBody>
      </p:sp>
      <p:sp>
        <p:nvSpPr>
          <p:cNvPr id="5" name="Rectangle 4"/>
          <p:cNvSpPr/>
          <p:nvPr/>
        </p:nvSpPr>
        <p:spPr>
          <a:xfrm>
            <a:off x="1447801" y="2793873"/>
            <a:ext cx="8534399"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location=file.mp4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name=</a:t>
            </a:r>
            <a:r>
              <a:rPr lang="en-US" sz="1300" dirty="0" err="1">
                <a:solidFill>
                  <a:schemeClr val="tx1"/>
                </a:solidFill>
                <a:latin typeface="Courier New" panose="02070309020205020404" pitchFamily="49" charset="0"/>
                <a:ea typeface="MS Mincho"/>
                <a:cs typeface="Courier New" panose="02070309020205020404" pitchFamily="49" charset="0"/>
              </a:rPr>
              <a:t>demuxer</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b="1" dirty="0">
                <a:solidFill>
                  <a:srgbClr val="0070C0"/>
                </a:solidFill>
                <a:latin typeface="Courier New" panose="02070309020205020404" pitchFamily="49" charset="0"/>
                <a:ea typeface="MS Mincho"/>
                <a:cs typeface="Courier New" panose="02070309020205020404" pitchFamily="49" charset="0"/>
              </a:rPr>
              <a:t>demuxer.video_0</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smtClean="0">
                <a:solidFill>
                  <a:schemeClr val="tx1"/>
                </a:solidFill>
                <a:latin typeface="Courier New" panose="02070309020205020404" pitchFamily="49" charset="0"/>
                <a:ea typeface="MS Mincho"/>
                <a:cs typeface="Courier New" panose="02070309020205020404" pitchFamily="49" charset="0"/>
              </a:rPr>
              <a:t>! omxh264dec </a:t>
            </a: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6" name="Rectangle 5"/>
          <p:cNvSpPr/>
          <p:nvPr/>
        </p:nvSpPr>
        <p:spPr>
          <a:xfrm>
            <a:off x="1447799" y="3810000"/>
            <a:ext cx="8534399" cy="502702"/>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smtClean="0">
                <a:solidFill>
                  <a:schemeClr val="tx1"/>
                </a:solidFill>
                <a:latin typeface="Courier New" panose="02070309020205020404" pitchFamily="49" charset="0"/>
                <a:ea typeface="MS Mincho"/>
                <a:cs typeface="Courier New" panose="02070309020205020404" pitchFamily="49" charset="0"/>
              </a:rPr>
              <a:t>$ gst-launch-1.0 </a:t>
            </a:r>
            <a:r>
              <a:rPr lang="en-US" sz="1300" dirty="0" err="1">
                <a:solidFill>
                  <a:schemeClr val="tx1"/>
                </a:solidFill>
                <a:latin typeface="Courier New" panose="02070309020205020404" pitchFamily="49" charset="0"/>
                <a:ea typeface="MS Mincho"/>
                <a:cs typeface="Courier New" panose="02070309020205020404" pitchFamily="49" charset="0"/>
              </a:rPr>
              <a:t>filesrc</a:t>
            </a:r>
            <a:r>
              <a:rPr lang="en-US" sz="1300" dirty="0">
                <a:solidFill>
                  <a:schemeClr val="tx1"/>
                </a:solidFill>
                <a:latin typeface="Courier New" panose="02070309020205020404" pitchFamily="49" charset="0"/>
                <a:ea typeface="MS Mincho"/>
                <a:cs typeface="Courier New" panose="02070309020205020404" pitchFamily="49" charset="0"/>
              </a:rPr>
              <a:t> location=file.mp4 ! </a:t>
            </a:r>
            <a:r>
              <a:rPr lang="en-US" sz="1300" dirty="0" err="1">
                <a:solidFill>
                  <a:schemeClr val="tx1"/>
                </a:solidFill>
                <a:latin typeface="Courier New" panose="02070309020205020404" pitchFamily="49" charset="0"/>
                <a:ea typeface="MS Mincho"/>
                <a:cs typeface="Courier New" panose="02070309020205020404" pitchFamily="49" charset="0"/>
              </a:rPr>
              <a:t>qtdemux</a:t>
            </a:r>
            <a:r>
              <a:rPr lang="en-US" sz="1300" dirty="0">
                <a:solidFill>
                  <a:schemeClr val="tx1"/>
                </a:solidFill>
                <a:latin typeface="Courier New" panose="02070309020205020404" pitchFamily="49" charset="0"/>
                <a:ea typeface="MS Mincho"/>
                <a:cs typeface="Courier New" panose="02070309020205020404" pitchFamily="49" charset="0"/>
              </a:rPr>
              <a:t> ! omxh264dec ! </a:t>
            </a:r>
            <a:r>
              <a:rPr lang="en-US" sz="1300" b="1" dirty="0">
                <a:solidFill>
                  <a:srgbClr val="0070C0"/>
                </a:solidFill>
                <a:latin typeface="Courier New" panose="02070309020205020404" pitchFamily="49" charset="0"/>
                <a:ea typeface="MS Mincho"/>
                <a:cs typeface="Courier New" panose="02070309020205020404" pitchFamily="49" charset="0"/>
              </a:rPr>
              <a:t>video/x-raw</a:t>
            </a:r>
            <a:r>
              <a:rPr lang="en-US" sz="1300" dirty="0">
                <a:solidFill>
                  <a:schemeClr val="tx1"/>
                </a:solidFill>
                <a:latin typeface="Courier New" panose="02070309020205020404" pitchFamily="49" charset="0"/>
                <a:ea typeface="MS Mincho"/>
                <a:cs typeface="Courier New" panose="02070309020205020404" pitchFamily="49" charset="0"/>
              </a:rPr>
              <a:t> ! </a:t>
            </a:r>
            <a:r>
              <a:rPr lang="en-US" sz="1300" dirty="0" err="1">
                <a:solidFill>
                  <a:schemeClr val="tx1"/>
                </a:solidFill>
                <a:latin typeface="Courier New" panose="02070309020205020404" pitchFamily="49" charset="0"/>
                <a:ea typeface="MS Mincho"/>
                <a:cs typeface="Courier New" panose="02070309020205020404" pitchFamily="49" charset="0"/>
              </a:rPr>
              <a:t>waylandsink</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7" name="TextBox 1"/>
          <p:cNvSpPr txBox="1">
            <a:spLocks noChangeArrowheads="1"/>
          </p:cNvSpPr>
          <p:nvPr/>
        </p:nvSpPr>
        <p:spPr bwMode="auto">
          <a:xfrm>
            <a:off x="4419600" y="76200"/>
            <a:ext cx="765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https://socrm.dgn.renesas.com/issues/73079#change-556563</a:t>
            </a:r>
            <a:endParaRPr lang="en-US" sz="1200" dirty="0" smtClean="0">
              <a:solidFill>
                <a:schemeClr val="bg1">
                  <a:lumMod val="50000"/>
                </a:schemeClr>
              </a:solidFill>
            </a:endParaRP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docs.GStreamer.com/display/GstSDK/gst-launch</a:t>
            </a: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docs.GStreamer.com/display/GstSDK/Basic+tutorial+10%3A+GStreamer+tools</a:t>
            </a:r>
            <a:endParaRPr lang="en-US" sz="1200" dirty="0">
              <a:solidFill>
                <a:schemeClr val="bg1">
                  <a:lumMod val="50000"/>
                </a:schemeClr>
              </a:solidFill>
            </a:endParaRPr>
          </a:p>
        </p:txBody>
      </p:sp>
    </p:spTree>
    <p:extLst>
      <p:ext uri="{BB962C8B-B14F-4D97-AF65-F5344CB8AC3E}">
        <p14:creationId xmlns:p14="http://schemas.microsoft.com/office/powerpoint/2010/main" val="348634870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886756"/>
            <a:ext cx="8520000" cy="492443"/>
          </a:xfrm>
        </p:spPr>
        <p:txBody>
          <a:bodyPr/>
          <a:lstStyle/>
          <a:p>
            <a:pPr>
              <a:lnSpc>
                <a:spcPct val="100000"/>
              </a:lnSpc>
            </a:pPr>
            <a:r>
              <a:rPr lang="en-US" altLang="ja-JP" dirty="0" smtClean="0"/>
              <a:t>Training content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a:t>
            </a:fld>
            <a:endParaRPr lang="de-DE" dirty="0"/>
          </a:p>
        </p:txBody>
      </p:sp>
      <p:sp>
        <p:nvSpPr>
          <p:cNvPr id="4" name="Content Placeholder 3"/>
          <p:cNvSpPr>
            <a:spLocks noGrp="1"/>
          </p:cNvSpPr>
          <p:nvPr>
            <p:ph idx="1"/>
          </p:nvPr>
        </p:nvSpPr>
        <p:spPr>
          <a:xfrm>
            <a:off x="1080000" y="1800000"/>
            <a:ext cx="9000000" cy="795089"/>
          </a:xfrm>
        </p:spPr>
        <p:txBody>
          <a:bodyPr>
            <a:spAutoFit/>
          </a:bodyPr>
          <a:lstStyle/>
          <a:p>
            <a:pPr marL="0">
              <a:lnSpc>
                <a:spcPct val="100000"/>
              </a:lnSpc>
              <a:spcAft>
                <a:spcPts val="600"/>
              </a:spcAft>
            </a:pPr>
            <a:r>
              <a:rPr lang="en-US" altLang="ja-JP" sz="1400" dirty="0"/>
              <a:t>Goal</a:t>
            </a:r>
          </a:p>
          <a:p>
            <a:pPr lvl="2">
              <a:lnSpc>
                <a:spcPct val="100000"/>
              </a:lnSpc>
            </a:pPr>
            <a:r>
              <a:rPr lang="en-US" altLang="ja-JP" sz="1200" dirty="0"/>
              <a:t>FAE/AE members can get familiar with RZ/G SW platform in BSP, MMPKG, MMPOC, and Qt.</a:t>
            </a:r>
          </a:p>
          <a:p>
            <a:pPr>
              <a:lnSpc>
                <a:spcPct val="100000"/>
              </a:lnSpc>
            </a:pPr>
            <a:r>
              <a:rPr lang="en-US" altLang="ja-JP" sz="1400" dirty="0" smtClean="0"/>
              <a:t>Time table</a:t>
            </a:r>
            <a:endParaRPr lang="en-US" altLang="ja-JP" sz="1400" dirty="0"/>
          </a:p>
        </p:txBody>
      </p:sp>
      <p:graphicFrame>
        <p:nvGraphicFramePr>
          <p:cNvPr id="6" name="Table 5"/>
          <p:cNvGraphicFramePr>
            <a:graphicFrameLocks noGrp="1"/>
          </p:cNvGraphicFramePr>
          <p:nvPr>
            <p:extLst>
              <p:ext uri="{D42A27DB-BD31-4B8C-83A1-F6EECF244321}">
                <p14:modId xmlns:p14="http://schemas.microsoft.com/office/powerpoint/2010/main" val="1752810860"/>
              </p:ext>
            </p:extLst>
          </p:nvPr>
        </p:nvGraphicFramePr>
        <p:xfrm>
          <a:off x="1066801" y="2743200"/>
          <a:ext cx="9296398" cy="2904877"/>
        </p:xfrm>
        <a:graphic>
          <a:graphicData uri="http://schemas.openxmlformats.org/drawingml/2006/table">
            <a:tbl>
              <a:tblPr firstRow="1" bandRow="1">
                <a:tableStyleId>{5C22544A-7EE6-4342-B048-85BDC9FD1C3A}</a:tableStyleId>
              </a:tblPr>
              <a:tblGrid>
                <a:gridCol w="959603"/>
                <a:gridCol w="2774196"/>
                <a:gridCol w="2362200"/>
                <a:gridCol w="3200399"/>
              </a:tblGrid>
              <a:tr h="254441">
                <a:tc>
                  <a:txBody>
                    <a:bodyPr/>
                    <a:lstStyle/>
                    <a:p>
                      <a:endParaRPr lang="en-US" sz="1400" dirty="0">
                        <a:solidFill>
                          <a:srgbClr val="FF0000"/>
                        </a:solidFill>
                      </a:endParaRPr>
                    </a:p>
                  </a:txBody>
                  <a:tcPr/>
                </a:tc>
                <a:tc>
                  <a:txBody>
                    <a:bodyPr/>
                    <a:lstStyle/>
                    <a:p>
                      <a:r>
                        <a:rPr lang="en-US" sz="1400" dirty="0" smtClean="0">
                          <a:solidFill>
                            <a:schemeClr val="bg1"/>
                          </a:solidFill>
                        </a:rPr>
                        <a:t>Day 01</a:t>
                      </a:r>
                      <a:endParaRPr lang="en-US" sz="1400" dirty="0">
                        <a:solidFill>
                          <a:schemeClr val="bg1"/>
                        </a:solidFill>
                      </a:endParaRPr>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rPr>
                        <a:t>Day 02</a:t>
                      </a:r>
                    </a:p>
                  </a:txBody>
                  <a:tcP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400" dirty="0" smtClean="0">
                          <a:solidFill>
                            <a:schemeClr val="bg1"/>
                          </a:solidFill>
                        </a:rPr>
                        <a:t>Day</a:t>
                      </a:r>
                      <a:r>
                        <a:rPr lang="en-US" sz="1400" baseline="0" dirty="0" smtClean="0">
                          <a:solidFill>
                            <a:schemeClr val="bg1"/>
                          </a:solidFill>
                        </a:rPr>
                        <a:t> 03</a:t>
                      </a:r>
                      <a:endParaRPr lang="en-US" sz="1400" dirty="0" smtClean="0">
                        <a:solidFill>
                          <a:schemeClr val="bg1"/>
                        </a:solidFill>
                      </a:endParaRPr>
                    </a:p>
                  </a:txBody>
                  <a:tcPr/>
                </a:tc>
              </a:tr>
              <a:tr h="1229801">
                <a:tc>
                  <a:txBody>
                    <a:bodyPr/>
                    <a:lstStyle/>
                    <a:p>
                      <a:r>
                        <a:rPr kumimoji="1" lang="en-US" sz="1400" kern="1200" dirty="0" smtClean="0">
                          <a:solidFill>
                            <a:schemeClr val="tx1"/>
                          </a:solidFill>
                          <a:latin typeface="+mn-lt"/>
                          <a:ea typeface="+mn-ea"/>
                          <a:cs typeface="+mn-cs"/>
                        </a:rPr>
                        <a:t>9:00-12:00</a:t>
                      </a:r>
                      <a:endParaRPr kumimoji="1" lang="en-US" sz="1400" kern="1200" dirty="0">
                        <a:solidFill>
                          <a:schemeClr val="tx1"/>
                        </a:solidFill>
                        <a:latin typeface="+mn-lt"/>
                        <a:ea typeface="+mn-ea"/>
                        <a:cs typeface="+mn-cs"/>
                      </a:endParaRPr>
                    </a:p>
                  </a:txBody>
                  <a:tcPr/>
                </a:tc>
                <a:tc>
                  <a:txBody>
                    <a:bodyPr/>
                    <a:lstStyle/>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sz="1400" dirty="0" smtClean="0"/>
                        <a:t>Hardware requirement &amp; configuration</a:t>
                      </a:r>
                    </a:p>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Linux &amp; Development environment</a:t>
                      </a:r>
                      <a:endParaRPr kumimoji="1" lang="en-US" sz="1400" kern="1200" dirty="0" smtClean="0">
                        <a:solidFill>
                          <a:schemeClr val="tx1"/>
                        </a:solidFill>
                        <a:latin typeface="+mn-lt"/>
                        <a:ea typeface="+mn-ea"/>
                        <a:cs typeface="+mn-cs"/>
                      </a:endParaRPr>
                    </a:p>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RZG Overall Picture</a:t>
                      </a:r>
                    </a:p>
                  </a:txBody>
                  <a:tcPr/>
                </a:tc>
                <a:tc>
                  <a:txBody>
                    <a:bodyPr/>
                    <a:lstStyle/>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err="1" smtClean="0"/>
                        <a:t>GStreamer</a:t>
                      </a:r>
                      <a:endParaRPr lang="en-US" altLang="ja-JP" sz="1400" dirty="0" smtClean="0"/>
                    </a:p>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Practice: Setup &amp; Run </a:t>
                      </a:r>
                      <a:r>
                        <a:rPr lang="en-US" altLang="ja-JP" sz="1400" dirty="0" err="1" smtClean="0"/>
                        <a:t>GStreamer</a:t>
                      </a:r>
                      <a:endParaRPr kumimoji="1" lang="en-US" sz="1400" kern="1200" dirty="0" smtClean="0">
                        <a:solidFill>
                          <a:schemeClr val="tx1"/>
                        </a:solidFill>
                        <a:latin typeface="+mn-lt"/>
                        <a:ea typeface="+mn-ea"/>
                        <a:cs typeface="+mn-cs"/>
                      </a:endParaRPr>
                    </a:p>
                  </a:txBody>
                  <a:tcPr/>
                </a:tc>
                <a:tc>
                  <a:txBody>
                    <a:bodyPr/>
                    <a:lstStyle/>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err="1" smtClean="0"/>
                        <a:t>Qt</a:t>
                      </a:r>
                      <a:r>
                        <a:rPr lang="en-US" altLang="ja-JP" sz="1400" baseline="0" dirty="0" smtClean="0"/>
                        <a:t> </a:t>
                      </a:r>
                      <a:r>
                        <a:rPr lang="en-US" altLang="ja-JP" sz="1400" dirty="0" smtClean="0"/>
                        <a:t>Demonstrations:</a:t>
                      </a:r>
                      <a:r>
                        <a:rPr lang="en-US" altLang="ja-JP" sz="1400" baseline="0" dirty="0" smtClean="0"/>
                        <a:t> Introduction &amp; Demo</a:t>
                      </a:r>
                    </a:p>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sz="1400" baseline="0" dirty="0" err="1" smtClean="0"/>
                        <a:t>Doorphone</a:t>
                      </a:r>
                      <a:r>
                        <a:rPr lang="en-US" sz="1400" baseline="0" dirty="0" smtClean="0"/>
                        <a:t> Demonstrations.</a:t>
                      </a:r>
                      <a:endParaRPr lang="en-US" sz="1400" dirty="0" smtClean="0"/>
                    </a:p>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Practice: Setup &amp; Run Demonstrations</a:t>
                      </a:r>
                    </a:p>
                  </a:txBody>
                  <a:tcPr/>
                </a:tc>
              </a:tr>
              <a:tr h="400878">
                <a:tc>
                  <a:txBody>
                    <a:bodyPr/>
                    <a:lstStyle/>
                    <a:p>
                      <a:r>
                        <a:rPr kumimoji="1" lang="en-US" sz="1400" kern="1200" dirty="0" smtClean="0">
                          <a:solidFill>
                            <a:schemeClr val="tx1"/>
                          </a:solidFill>
                          <a:latin typeface="+mn-lt"/>
                          <a:ea typeface="+mn-ea"/>
                          <a:cs typeface="+mn-cs"/>
                        </a:rPr>
                        <a:t>12:00-13:00</a:t>
                      </a:r>
                      <a:endParaRPr kumimoji="1" lang="en-US" sz="1400" kern="1200" dirty="0">
                        <a:solidFill>
                          <a:schemeClr val="tx1"/>
                        </a:solidFill>
                        <a:latin typeface="+mn-lt"/>
                        <a:ea typeface="+mn-ea"/>
                        <a:cs typeface="+mn-cs"/>
                      </a:endParaRPr>
                    </a:p>
                  </a:txBody>
                  <a:tcPr/>
                </a:tc>
                <a:tc gridSpan="2">
                  <a:txBody>
                    <a:bodyPr/>
                    <a:lstStyle/>
                    <a:p>
                      <a:pPr algn="ctr"/>
                      <a:r>
                        <a:rPr kumimoji="1" lang="en-US" sz="1400" kern="1200" dirty="0" smtClean="0">
                          <a:solidFill>
                            <a:schemeClr val="tx1"/>
                          </a:solidFill>
                          <a:latin typeface="+mn-lt"/>
                          <a:ea typeface="+mn-ea"/>
                          <a:cs typeface="+mn-cs"/>
                        </a:rPr>
                        <a:t>LUNCH</a:t>
                      </a:r>
                      <a:endParaRPr kumimoji="1" lang="en-US" sz="1400" kern="1200" dirty="0">
                        <a:solidFill>
                          <a:schemeClr val="tx1"/>
                        </a:solidFill>
                        <a:latin typeface="+mn-lt"/>
                        <a:ea typeface="+mn-ea"/>
                        <a:cs typeface="+mn-cs"/>
                      </a:endParaRPr>
                    </a:p>
                  </a:txBody>
                  <a:tcPr>
                    <a:solidFill>
                      <a:schemeClr val="bg1">
                        <a:lumMod val="75000"/>
                      </a:schemeClr>
                    </a:solidFill>
                  </a:tcPr>
                </a:tc>
                <a:tc hMerge="1">
                  <a:txBody>
                    <a:bodyPr/>
                    <a:lstStyle/>
                    <a:p>
                      <a:endParaRPr lang="en-US"/>
                    </a:p>
                  </a:txBody>
                  <a:tcPr/>
                </a:tc>
                <a:tc>
                  <a:txBody>
                    <a:bodyPr/>
                    <a:lstStyle/>
                    <a:p>
                      <a:pPr algn="ctr"/>
                      <a:endParaRPr kumimoji="1" lang="en-US" sz="1400" kern="1200" dirty="0">
                        <a:solidFill>
                          <a:schemeClr val="tx1"/>
                        </a:solidFill>
                        <a:latin typeface="+mn-lt"/>
                        <a:ea typeface="+mn-ea"/>
                        <a:cs typeface="+mn-cs"/>
                      </a:endParaRPr>
                    </a:p>
                  </a:txBody>
                  <a:tcPr>
                    <a:solidFill>
                      <a:schemeClr val="bg1">
                        <a:lumMod val="75000"/>
                      </a:schemeClr>
                    </a:solidFill>
                  </a:tcPr>
                </a:tc>
              </a:tr>
              <a:tr h="852116">
                <a:tc>
                  <a:txBody>
                    <a:bodyPr/>
                    <a:lstStyle/>
                    <a:p>
                      <a:r>
                        <a:rPr kumimoji="1" lang="en-US" sz="1400" kern="1200" dirty="0" smtClean="0">
                          <a:solidFill>
                            <a:schemeClr val="tx1"/>
                          </a:solidFill>
                          <a:latin typeface="+mn-lt"/>
                          <a:ea typeface="+mn-ea"/>
                          <a:cs typeface="+mn-cs"/>
                        </a:rPr>
                        <a:t>13:00-17:00</a:t>
                      </a:r>
                      <a:endParaRPr kumimoji="1" lang="en-US" sz="1400" kern="1200" dirty="0">
                        <a:solidFill>
                          <a:schemeClr val="tx1"/>
                        </a:solidFill>
                        <a:latin typeface="+mn-lt"/>
                        <a:ea typeface="+mn-ea"/>
                        <a:cs typeface="+mn-cs"/>
                      </a:endParaRPr>
                    </a:p>
                  </a:txBody>
                  <a:tcPr/>
                </a:tc>
                <a:tc>
                  <a:txBody>
                    <a:bodyPr/>
                    <a:lstStyle/>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BSP &amp; </a:t>
                      </a:r>
                      <a:r>
                        <a:rPr lang="en-US" altLang="ja-JP" sz="1400" dirty="0" err="1" smtClean="0"/>
                        <a:t>Yocto</a:t>
                      </a:r>
                      <a:r>
                        <a:rPr lang="en-US" altLang="ja-JP" sz="1400" dirty="0" smtClean="0"/>
                        <a:t> build System</a:t>
                      </a:r>
                    </a:p>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Practice: </a:t>
                      </a:r>
                      <a:r>
                        <a:rPr lang="en-US" altLang="ja-JP" sz="1400" dirty="0" err="1" smtClean="0"/>
                        <a:t>Yocto</a:t>
                      </a:r>
                      <a:r>
                        <a:rPr lang="en-US" altLang="ja-JP" sz="1400" dirty="0" smtClean="0"/>
                        <a:t> Building</a:t>
                      </a:r>
                      <a:endParaRPr kumimoji="1" lang="en-US" sz="1400" kern="1200" dirty="0" smtClean="0">
                        <a:solidFill>
                          <a:schemeClr val="tx1"/>
                        </a:solidFill>
                        <a:latin typeface="+mn-lt"/>
                        <a:ea typeface="+mn-ea"/>
                        <a:cs typeface="+mn-cs"/>
                      </a:endParaRPr>
                    </a:p>
                  </a:txBody>
                  <a:tcPr/>
                </a:tc>
                <a:tc>
                  <a:txBody>
                    <a:bodyPr/>
                    <a:lstStyle/>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err="1" smtClean="0"/>
                        <a:t>Qt</a:t>
                      </a:r>
                      <a:r>
                        <a:rPr lang="en-US" altLang="ja-JP" sz="1400" dirty="0" smtClean="0"/>
                        <a:t> framework</a:t>
                      </a:r>
                    </a:p>
                    <a:p>
                      <a:pPr marL="285750" marR="0"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HMI: </a:t>
                      </a:r>
                      <a:r>
                        <a:rPr lang="en-US" altLang="ja-JP" sz="1400" baseline="0" dirty="0" smtClean="0"/>
                        <a:t>Introduction &amp; Demo.</a:t>
                      </a:r>
                    </a:p>
                  </a:txBody>
                  <a:tcPr/>
                </a:tc>
                <a:tc>
                  <a:txBody>
                    <a:bodyPr/>
                    <a:lstStyle/>
                    <a:p>
                      <a:pPr marL="285750" marR="0" lvl="2" indent="-285750" algn="l" defTabSz="990570" rtl="0" eaLnBrk="1" fontAlgn="auto" latinLnBrk="0" hangingPunct="1">
                        <a:lnSpc>
                          <a:spcPct val="100000"/>
                        </a:lnSpc>
                        <a:spcBef>
                          <a:spcPts val="0"/>
                        </a:spcBef>
                        <a:spcAft>
                          <a:spcPts val="0"/>
                        </a:spcAft>
                        <a:buClrTx/>
                        <a:buSzTx/>
                        <a:buFontTx/>
                        <a:buChar char="-"/>
                        <a:tabLst/>
                        <a:defRPr/>
                      </a:pPr>
                      <a:r>
                        <a:rPr lang="en-US" altLang="ja-JP" sz="1400" dirty="0" smtClean="0"/>
                        <a:t>F2F Technical Discussion.</a:t>
                      </a:r>
                    </a:p>
                  </a:txBody>
                  <a:tcPr/>
                </a:tc>
              </a:tr>
            </a:tbl>
          </a:graphicData>
        </a:graphic>
      </p:graphicFrame>
    </p:spTree>
    <p:extLst>
      <p:ext uri="{BB962C8B-B14F-4D97-AF65-F5344CB8AC3E}">
        <p14:creationId xmlns:p14="http://schemas.microsoft.com/office/powerpoint/2010/main" val="2999152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GST Practice </a:t>
            </a:r>
            <a:r>
              <a:rPr lang="en-US" dirty="0" smtClean="0"/>
              <a:t>– </a:t>
            </a:r>
            <a:r>
              <a:rPr lang="en-US" dirty="0" err="1"/>
              <a:t>gst</a:t>
            </a:r>
            <a:r>
              <a:rPr lang="en-US" dirty="0"/>
              <a:t>-inspect</a:t>
            </a:r>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70</a:t>
            </a:fld>
            <a:endParaRPr lang="de-DE" dirty="0"/>
          </a:p>
        </p:txBody>
      </p:sp>
      <p:sp>
        <p:nvSpPr>
          <p:cNvPr id="4" name="Content Placeholder 3"/>
          <p:cNvSpPr>
            <a:spLocks noGrp="1"/>
          </p:cNvSpPr>
          <p:nvPr>
            <p:ph idx="1"/>
          </p:nvPr>
        </p:nvSpPr>
        <p:spPr>
          <a:xfrm>
            <a:off x="1080000" y="1800000"/>
            <a:ext cx="9000000" cy="4114973"/>
          </a:xfrm>
        </p:spPr>
        <p:txBody>
          <a:bodyPr/>
          <a:lstStyle/>
          <a:p>
            <a:r>
              <a:rPr lang="en-US" sz="1400" dirty="0"/>
              <a:t>Function: query a plugin or an element about its properties. </a:t>
            </a:r>
          </a:p>
          <a:p>
            <a:pPr lvl="2"/>
            <a:r>
              <a:rPr lang="en-US" sz="1400" dirty="0"/>
              <a:t>Synopsis</a:t>
            </a:r>
          </a:p>
          <a:p>
            <a:endParaRPr lang="en-US" sz="1400" dirty="0"/>
          </a:p>
          <a:p>
            <a:r>
              <a:rPr lang="en-US" sz="1400" dirty="0"/>
              <a:t>Options</a:t>
            </a:r>
          </a:p>
          <a:p>
            <a:pPr lvl="2">
              <a:spcAft>
                <a:spcPts val="600"/>
              </a:spcAft>
            </a:pPr>
            <a:r>
              <a:rPr lang="en-US" sz="1200" dirty="0"/>
              <a:t>Without arguments, it lists all available elements types, this is, the types you can use to instantiate new elements.</a:t>
            </a:r>
          </a:p>
          <a:p>
            <a:pPr lvl="2"/>
            <a:endParaRPr lang="en-US" sz="1200" dirty="0"/>
          </a:p>
          <a:p>
            <a:pPr lvl="2">
              <a:spcAft>
                <a:spcPts val="600"/>
              </a:spcAft>
            </a:pPr>
            <a:r>
              <a:rPr lang="en-US" sz="1200" dirty="0"/>
              <a:t>PLUGIN: With a file name as an argument, it treats the file as a </a:t>
            </a:r>
            <a:r>
              <a:rPr lang="en-US" sz="1200" dirty="0" err="1" smtClean="0"/>
              <a:t>GStreamer</a:t>
            </a:r>
            <a:r>
              <a:rPr lang="en-US" sz="1200" dirty="0" smtClean="0"/>
              <a:t> </a:t>
            </a:r>
            <a:r>
              <a:rPr lang="en-US" sz="1200" dirty="0"/>
              <a:t>plugin, tries to open it, and lists all the elements described inside.</a:t>
            </a:r>
          </a:p>
          <a:p>
            <a:pPr lvl="2">
              <a:spcAft>
                <a:spcPts val="600"/>
              </a:spcAft>
            </a:pPr>
            <a:endParaRPr lang="en-US" sz="1200" dirty="0"/>
          </a:p>
          <a:p>
            <a:pPr lvl="2">
              <a:spcAft>
                <a:spcPts val="600"/>
              </a:spcAft>
            </a:pPr>
            <a:r>
              <a:rPr lang="en-US" sz="1200" dirty="0"/>
              <a:t>ELEMENT: With a </a:t>
            </a:r>
            <a:r>
              <a:rPr lang="en-US" sz="1200" dirty="0" err="1" smtClean="0"/>
              <a:t>GStreamer</a:t>
            </a:r>
            <a:r>
              <a:rPr lang="en-US" sz="1200" dirty="0" smtClean="0"/>
              <a:t> </a:t>
            </a:r>
            <a:r>
              <a:rPr lang="en-US" sz="1200" dirty="0"/>
              <a:t>element name as an argument, it lists all information regarding that element.</a:t>
            </a:r>
          </a:p>
          <a:p>
            <a:pPr lvl="2"/>
            <a:endParaRPr lang="en-US" sz="1200" dirty="0"/>
          </a:p>
          <a:p>
            <a:pPr lvl="2"/>
            <a:r>
              <a:rPr lang="en-US" sz="1200" dirty="0"/>
              <a:t>-a, --print-all: Print all plugins and elements</a:t>
            </a:r>
          </a:p>
        </p:txBody>
      </p:sp>
      <p:sp>
        <p:nvSpPr>
          <p:cNvPr id="5" name="Rectangle 4"/>
          <p:cNvSpPr/>
          <p:nvPr/>
        </p:nvSpPr>
        <p:spPr>
          <a:xfrm>
            <a:off x="1447807" y="2582037"/>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err="1">
                <a:solidFill>
                  <a:schemeClr val="tx1"/>
                </a:solidFill>
                <a:latin typeface="Courier New" panose="02070309020205020404" pitchFamily="49" charset="0"/>
                <a:ea typeface="MS Mincho"/>
                <a:cs typeface="Courier New" panose="02070309020205020404" pitchFamily="49" charset="0"/>
              </a:rPr>
              <a:t>gst</a:t>
            </a:r>
            <a:r>
              <a:rPr lang="en-US" sz="1300" dirty="0">
                <a:solidFill>
                  <a:schemeClr val="tx1"/>
                </a:solidFill>
                <a:latin typeface="Courier New" panose="02070309020205020404" pitchFamily="49" charset="0"/>
                <a:ea typeface="MS Mincho"/>
                <a:cs typeface="Courier New" panose="02070309020205020404" pitchFamily="49" charset="0"/>
              </a:rPr>
              <a:t>-inspect [OPTION...] [PLUGIN|ELEMENT]</a:t>
            </a:r>
            <a:endParaRPr lang="en-US" sz="1300" dirty="0">
              <a:solidFill>
                <a:schemeClr val="tx1"/>
              </a:solidFill>
              <a:effectLst/>
              <a:latin typeface="Courier New" panose="02070309020205020404" pitchFamily="49" charset="0"/>
              <a:ea typeface="MS Mincho"/>
              <a:cs typeface="Courier New" panose="02070309020205020404" pitchFamily="49" charset="0"/>
            </a:endParaRPr>
          </a:p>
        </p:txBody>
      </p:sp>
      <p:sp>
        <p:nvSpPr>
          <p:cNvPr id="6" name="Rectangle 5"/>
          <p:cNvSpPr/>
          <p:nvPr/>
        </p:nvSpPr>
        <p:spPr>
          <a:xfrm>
            <a:off x="1447804" y="5322233"/>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-inspect </a:t>
            </a:r>
            <a:r>
              <a:rPr lang="en-US" sz="1300" b="1" dirty="0" err="1">
                <a:solidFill>
                  <a:srgbClr val="0070C0"/>
                </a:solidFill>
                <a:latin typeface="Courier New" panose="02070309020205020404" pitchFamily="49" charset="0"/>
                <a:ea typeface="MS Mincho"/>
                <a:cs typeface="Courier New" panose="02070309020205020404" pitchFamily="49" charset="0"/>
              </a:rPr>
              <a:t>audiotestsrc</a:t>
            </a:r>
            <a:endParaRPr lang="en-US" sz="1300" b="1" dirty="0">
              <a:solidFill>
                <a:srgbClr val="0070C0"/>
              </a:solidFill>
              <a:effectLst/>
              <a:latin typeface="Courier New" panose="02070309020205020404" pitchFamily="49" charset="0"/>
              <a:ea typeface="MS Mincho"/>
              <a:cs typeface="Courier New" panose="02070309020205020404" pitchFamily="49" charset="0"/>
            </a:endParaRPr>
          </a:p>
        </p:txBody>
      </p:sp>
      <p:sp>
        <p:nvSpPr>
          <p:cNvPr id="7" name="Rectangle 6"/>
          <p:cNvSpPr/>
          <p:nvPr/>
        </p:nvSpPr>
        <p:spPr>
          <a:xfrm>
            <a:off x="1447800" y="3864908"/>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-inspect</a:t>
            </a:r>
            <a:endParaRPr lang="en-US" sz="1300" b="1" dirty="0">
              <a:solidFill>
                <a:srgbClr val="0070C0"/>
              </a:solidFill>
              <a:effectLst/>
              <a:latin typeface="Courier New" panose="02070309020205020404" pitchFamily="49" charset="0"/>
              <a:ea typeface="MS Mincho"/>
              <a:cs typeface="Courier New" panose="02070309020205020404" pitchFamily="49" charset="0"/>
            </a:endParaRPr>
          </a:p>
        </p:txBody>
      </p:sp>
      <p:sp>
        <p:nvSpPr>
          <p:cNvPr id="8" name="Rectangle 7"/>
          <p:cNvSpPr/>
          <p:nvPr/>
        </p:nvSpPr>
        <p:spPr>
          <a:xfrm>
            <a:off x="1447801" y="5943600"/>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-inspect </a:t>
            </a:r>
            <a:r>
              <a:rPr lang="en-US" sz="1300" b="1" dirty="0" smtClean="0">
                <a:solidFill>
                  <a:srgbClr val="0070C0"/>
                </a:solidFill>
                <a:latin typeface="Courier New" panose="02070309020205020404" pitchFamily="49" charset="0"/>
                <a:ea typeface="MS Mincho"/>
                <a:cs typeface="Courier New" panose="02070309020205020404" pitchFamily="49" charset="0"/>
              </a:rPr>
              <a:t>-a</a:t>
            </a:r>
            <a:endParaRPr lang="en-US" sz="1300" b="1" dirty="0">
              <a:solidFill>
                <a:srgbClr val="0070C0"/>
              </a:solidFill>
              <a:effectLst/>
              <a:latin typeface="Courier New" panose="02070309020205020404" pitchFamily="49" charset="0"/>
              <a:ea typeface="MS Mincho"/>
              <a:cs typeface="Courier New" panose="02070309020205020404" pitchFamily="49" charset="0"/>
            </a:endParaRPr>
          </a:p>
        </p:txBody>
      </p:sp>
      <p:sp>
        <p:nvSpPr>
          <p:cNvPr id="9" name="Rectangle 8"/>
          <p:cNvSpPr/>
          <p:nvPr/>
        </p:nvSpPr>
        <p:spPr>
          <a:xfrm>
            <a:off x="1447800" y="4693583"/>
            <a:ext cx="7972425" cy="297517"/>
          </a:xfrm>
          <a:prstGeom prst="rect">
            <a:avLst/>
          </a:prstGeom>
          <a:solidFill>
            <a:schemeClr val="bg1">
              <a:lumMod val="95000"/>
            </a:schemeClr>
          </a:solidFill>
          <a:ln>
            <a:noFill/>
          </a:ln>
          <a:effectLst/>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spAutoFit/>
          </a:bodyPr>
          <a:lstStyle/>
          <a:p>
            <a:pPr>
              <a:lnSpc>
                <a:spcPts val="1600"/>
              </a:lnSpc>
            </a:pPr>
            <a:r>
              <a:rPr lang="en-US" sz="1300" dirty="0">
                <a:solidFill>
                  <a:schemeClr val="tx1"/>
                </a:solidFill>
                <a:latin typeface="Courier New" panose="02070309020205020404" pitchFamily="49" charset="0"/>
                <a:ea typeface="MS Mincho"/>
                <a:cs typeface="Courier New" panose="02070309020205020404" pitchFamily="49" charset="0"/>
              </a:rPr>
              <a:t>$ </a:t>
            </a:r>
            <a:r>
              <a:rPr lang="en-US" sz="1300" dirty="0" err="1" smtClean="0">
                <a:solidFill>
                  <a:schemeClr val="tx1"/>
                </a:solidFill>
                <a:latin typeface="Courier New" panose="02070309020205020404" pitchFamily="49" charset="0"/>
                <a:ea typeface="MS Mincho"/>
                <a:cs typeface="Courier New" panose="02070309020205020404" pitchFamily="49" charset="0"/>
              </a:rPr>
              <a:t>gst</a:t>
            </a:r>
            <a:r>
              <a:rPr lang="en-US" sz="1300" dirty="0" smtClean="0">
                <a:solidFill>
                  <a:schemeClr val="tx1"/>
                </a:solidFill>
                <a:latin typeface="Courier New" panose="02070309020205020404" pitchFamily="49" charset="0"/>
                <a:ea typeface="MS Mincho"/>
                <a:cs typeface="Courier New" panose="02070309020205020404" pitchFamily="49" charset="0"/>
              </a:rPr>
              <a:t>-inspect </a:t>
            </a:r>
            <a:r>
              <a:rPr lang="en-US" sz="1300" b="1" dirty="0">
                <a:solidFill>
                  <a:srgbClr val="0070C0"/>
                </a:solidFill>
                <a:latin typeface="Courier New" panose="02070309020205020404" pitchFamily="49" charset="0"/>
                <a:ea typeface="MS Mincho"/>
                <a:cs typeface="Courier New" panose="02070309020205020404" pitchFamily="49" charset="0"/>
              </a:rPr>
              <a:t>/</a:t>
            </a:r>
            <a:r>
              <a:rPr lang="en-US" sz="1300" b="1" dirty="0" smtClean="0">
                <a:solidFill>
                  <a:srgbClr val="0070C0"/>
                </a:solidFill>
                <a:latin typeface="Courier New" panose="02070309020205020404" pitchFamily="49" charset="0"/>
                <a:ea typeface="MS Mincho"/>
                <a:cs typeface="Courier New" panose="02070309020205020404" pitchFamily="49" charset="0"/>
              </a:rPr>
              <a:t>usr/lib/GStreamer-1.0/libgstaudiotestsrc.so</a:t>
            </a:r>
            <a:endParaRPr lang="en-US" sz="1300" b="1" dirty="0">
              <a:solidFill>
                <a:srgbClr val="0070C0"/>
              </a:solidFill>
              <a:effectLst/>
              <a:latin typeface="Courier New" panose="02070309020205020404" pitchFamily="49" charset="0"/>
              <a:ea typeface="MS Mincho"/>
              <a:cs typeface="Courier New" panose="02070309020205020404" pitchFamily="49" charset="0"/>
            </a:endParaRPr>
          </a:p>
        </p:txBody>
      </p:sp>
      <p:sp>
        <p:nvSpPr>
          <p:cNvPr id="10" name="TextBox 1"/>
          <p:cNvSpPr txBox="1">
            <a:spLocks noChangeArrowheads="1"/>
          </p:cNvSpPr>
          <p:nvPr/>
        </p:nvSpPr>
        <p:spPr bwMode="auto">
          <a:xfrm>
            <a:off x="4419600" y="76200"/>
            <a:ext cx="765816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://GStreamer.freedesktop.org/data/doc/GStreamer/head/manual/html/section-programs-gst-inspect.html </a:t>
            </a:r>
            <a:r>
              <a:rPr lang="en-US" sz="1200" dirty="0">
                <a:solidFill>
                  <a:schemeClr val="bg1">
                    <a:lumMod val="50000"/>
                  </a:schemeClr>
                </a:solidFill>
              </a:rPr>
              <a:t>http://</a:t>
            </a:r>
            <a:r>
              <a:rPr lang="en-US" sz="1200" dirty="0" smtClean="0">
                <a:solidFill>
                  <a:schemeClr val="bg1">
                    <a:lumMod val="50000"/>
                  </a:schemeClr>
                </a:solidFill>
              </a:rPr>
              <a:t>docs.GStreamer.com/display/GstSDK/Basic+tutorial+10%3A+GStreamer+tools</a:t>
            </a:r>
          </a:p>
          <a:p>
            <a:pPr algn="r" eaLnBrk="1" hangingPunct="1">
              <a:spcBef>
                <a:spcPct val="0"/>
              </a:spcBef>
              <a:buClrTx/>
              <a:buFontTx/>
              <a:buNone/>
              <a:defRPr/>
            </a:pPr>
            <a:r>
              <a:rPr lang="en-US" sz="1200" dirty="0">
                <a:solidFill>
                  <a:schemeClr val="bg1">
                    <a:lumMod val="50000"/>
                  </a:schemeClr>
                </a:solidFill>
              </a:rPr>
              <a:t>http://</a:t>
            </a:r>
            <a:r>
              <a:rPr lang="en-US" sz="1200" dirty="0" smtClean="0">
                <a:solidFill>
                  <a:schemeClr val="bg1">
                    <a:lumMod val="50000"/>
                  </a:schemeClr>
                </a:solidFill>
              </a:rPr>
              <a:t>docs.GStreamer.com/display/GstSDK/gst-inspect</a:t>
            </a:r>
            <a:endParaRPr lang="en-US" sz="1200" dirty="0">
              <a:solidFill>
                <a:schemeClr val="bg1">
                  <a:lumMod val="50000"/>
                </a:schemeClr>
              </a:solidFill>
            </a:endParaRPr>
          </a:p>
        </p:txBody>
      </p:sp>
    </p:spTree>
    <p:extLst>
      <p:ext uri="{BB962C8B-B14F-4D97-AF65-F5344CB8AC3E}">
        <p14:creationId xmlns:p14="http://schemas.microsoft.com/office/powerpoint/2010/main" val="85274602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dirty="0" smtClean="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b="1" dirty="0" err="1"/>
              <a:t>Qt</a:t>
            </a:r>
            <a:r>
              <a:rPr lang="en-US" altLang="ja-JP" sz="1200" b="1" dirty="0"/>
              <a:t> framework</a:t>
            </a:r>
            <a:endParaRPr lang="en-US" altLang="ja-JP" sz="1200" b="1"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71</a:t>
            </a:fld>
            <a:endParaRPr lang="de-DE" dirty="0"/>
          </a:p>
        </p:txBody>
      </p:sp>
    </p:spTree>
    <p:extLst>
      <p:ext uri="{BB962C8B-B14F-4D97-AF65-F5344CB8AC3E}">
        <p14:creationId xmlns:p14="http://schemas.microsoft.com/office/powerpoint/2010/main" val="45397745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QT in RZG Overall picture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72</a:t>
            </a:fld>
            <a:endParaRPr lang="de-DE" dirty="0"/>
          </a:p>
        </p:txBody>
      </p:sp>
      <p:sp>
        <p:nvSpPr>
          <p:cNvPr id="4" name="Content Placeholder 3"/>
          <p:cNvSpPr>
            <a:spLocks noGrp="1"/>
          </p:cNvSpPr>
          <p:nvPr>
            <p:ph idx="1"/>
          </p:nvPr>
        </p:nvSpPr>
        <p:spPr>
          <a:xfrm>
            <a:off x="1080000" y="1800000"/>
            <a:ext cx="9000000" cy="582724"/>
          </a:xfrm>
        </p:spPr>
        <p:txBody>
          <a:bodyPr/>
          <a:lstStyle/>
          <a:p>
            <a:r>
              <a:rPr lang="en-US" dirty="0" err="1" smtClean="0"/>
              <a:t>Qt</a:t>
            </a:r>
            <a:r>
              <a:rPr lang="en-US" dirty="0" smtClean="0"/>
              <a:t> on RZG platform: </a:t>
            </a:r>
          </a:p>
          <a:p>
            <a:pPr lvl="2">
              <a:lnSpc>
                <a:spcPct val="100000"/>
              </a:lnSpc>
            </a:pPr>
            <a:r>
              <a:rPr lang="en-US" sz="1200" dirty="0">
                <a:cs typeface="Courier New" panose="02070309020205020404" pitchFamily="49" charset="0"/>
              </a:rPr>
              <a:t>RZG has supported Qt5.6</a:t>
            </a:r>
          </a:p>
        </p:txBody>
      </p:sp>
      <p:sp>
        <p:nvSpPr>
          <p:cNvPr id="5" name="Rounded Rectangle 4"/>
          <p:cNvSpPr/>
          <p:nvPr/>
        </p:nvSpPr>
        <p:spPr>
          <a:xfrm>
            <a:off x="6096000" y="1524000"/>
            <a:ext cx="5471160" cy="4572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Qt</a:t>
            </a:r>
            <a:r>
              <a:rPr lang="en-US" dirty="0" smtClean="0"/>
              <a:t> Apps/Tool</a:t>
            </a:r>
            <a:endParaRPr lang="en-US" dirty="0"/>
          </a:p>
        </p:txBody>
      </p:sp>
      <p:sp>
        <p:nvSpPr>
          <p:cNvPr id="6" name="Rounded Rectangle 5"/>
          <p:cNvSpPr/>
          <p:nvPr/>
        </p:nvSpPr>
        <p:spPr>
          <a:xfrm>
            <a:off x="6096000" y="2695575"/>
            <a:ext cx="4419600" cy="838200"/>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GStreamer</a:t>
            </a:r>
            <a:r>
              <a:rPr lang="en-US" dirty="0" smtClean="0"/>
              <a:t> Framework</a:t>
            </a:r>
          </a:p>
          <a:p>
            <a:pPr algn="ctr"/>
            <a:endParaRPr lang="en-US" dirty="0" smtClean="0"/>
          </a:p>
          <a:p>
            <a:pPr algn="ctr"/>
            <a:endParaRPr lang="en-US" dirty="0"/>
          </a:p>
        </p:txBody>
      </p:sp>
      <p:sp>
        <p:nvSpPr>
          <p:cNvPr id="7" name="Rounded Rectangle 6"/>
          <p:cNvSpPr/>
          <p:nvPr/>
        </p:nvSpPr>
        <p:spPr>
          <a:xfrm>
            <a:off x="6172200" y="3152775"/>
            <a:ext cx="4191000" cy="381000"/>
          </a:xfrm>
          <a:prstGeom prst="roundRect">
            <a:avLst/>
          </a:prstGeom>
          <a:solidFill>
            <a:schemeClr val="accent3">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err="1" smtClean="0">
                <a:solidFill>
                  <a:sysClr val="windowText" lastClr="000000"/>
                </a:solidFill>
              </a:rPr>
              <a:t>Gst</a:t>
            </a:r>
            <a:r>
              <a:rPr lang="en-US" sz="1050" dirty="0" smtClean="0">
                <a:solidFill>
                  <a:sysClr val="windowText" lastClr="000000"/>
                </a:solidFill>
              </a:rPr>
              <a:t> plugins</a:t>
            </a:r>
          </a:p>
          <a:p>
            <a:pPr algn="ctr"/>
            <a:r>
              <a:rPr lang="en-US" sz="1050" dirty="0" smtClean="0">
                <a:solidFill>
                  <a:sysClr val="windowText" lastClr="000000"/>
                </a:solidFill>
              </a:rPr>
              <a:t>(</a:t>
            </a:r>
            <a:r>
              <a:rPr lang="en-US" sz="1050" dirty="0" err="1" smtClean="0">
                <a:solidFill>
                  <a:sysClr val="windowText" lastClr="000000"/>
                </a:solidFill>
              </a:rPr>
              <a:t>Gst-omx</a:t>
            </a:r>
            <a:r>
              <a:rPr lang="en-US" sz="1050" dirty="0" smtClean="0">
                <a:solidFill>
                  <a:sysClr val="windowText" lastClr="000000"/>
                </a:solidFill>
              </a:rPr>
              <a:t> plugin, </a:t>
            </a:r>
            <a:r>
              <a:rPr lang="en-US" sz="1050" dirty="0" err="1" smtClean="0">
                <a:solidFill>
                  <a:sysClr val="windowText" lastClr="000000"/>
                </a:solidFill>
              </a:rPr>
              <a:t>gst</a:t>
            </a:r>
            <a:r>
              <a:rPr lang="en-US" sz="1050" dirty="0">
                <a:solidFill>
                  <a:sysClr val="windowText" lastClr="000000"/>
                </a:solidFill>
              </a:rPr>
              <a:t> </a:t>
            </a:r>
            <a:r>
              <a:rPr lang="en-US" sz="1050" dirty="0" smtClean="0">
                <a:solidFill>
                  <a:sysClr val="windowText" lastClr="000000"/>
                </a:solidFill>
              </a:rPr>
              <a:t>plugin base/bad/good, ..)</a:t>
            </a:r>
            <a:endParaRPr lang="en-US" sz="1050" dirty="0">
              <a:solidFill>
                <a:sysClr val="windowText" lastClr="000000"/>
              </a:solidFill>
            </a:endParaRPr>
          </a:p>
        </p:txBody>
      </p:sp>
      <p:sp>
        <p:nvSpPr>
          <p:cNvPr id="10" name="Rounded Rectangle 9"/>
          <p:cNvSpPr/>
          <p:nvPr/>
        </p:nvSpPr>
        <p:spPr>
          <a:xfrm>
            <a:off x="6172200" y="3952875"/>
            <a:ext cx="10668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V4l2,VSP,… I/F</a:t>
            </a:r>
            <a:endParaRPr lang="en-US" sz="1050" b="1" dirty="0">
              <a:solidFill>
                <a:sysClr val="windowText" lastClr="000000"/>
              </a:solidFill>
            </a:endParaRPr>
          </a:p>
        </p:txBody>
      </p:sp>
      <p:cxnSp>
        <p:nvCxnSpPr>
          <p:cNvPr id="14" name="Straight Connector 13"/>
          <p:cNvCxnSpPr/>
          <p:nvPr/>
        </p:nvCxnSpPr>
        <p:spPr>
          <a:xfrm>
            <a:off x="6096000" y="4419600"/>
            <a:ext cx="4724400" cy="0"/>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6096000" y="5029200"/>
            <a:ext cx="4724400" cy="0"/>
          </a:xfrm>
          <a:prstGeom prst="line">
            <a:avLst/>
          </a:prstGeom>
          <a:ln w="9525">
            <a:prstDash val="solid"/>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6172200" y="5191125"/>
            <a:ext cx="10668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VIN</a:t>
            </a:r>
            <a:endParaRPr lang="en-US" sz="1050" dirty="0">
              <a:solidFill>
                <a:sysClr val="windowText" lastClr="000000"/>
              </a:solidFill>
            </a:endParaRPr>
          </a:p>
        </p:txBody>
      </p:sp>
      <p:sp>
        <p:nvSpPr>
          <p:cNvPr id="20" name="TextBox 19"/>
          <p:cNvSpPr txBox="1"/>
          <p:nvPr/>
        </p:nvSpPr>
        <p:spPr>
          <a:xfrm>
            <a:off x="4433421" y="3124200"/>
            <a:ext cx="1390124" cy="369332"/>
          </a:xfrm>
          <a:prstGeom prst="rect">
            <a:avLst/>
          </a:prstGeom>
          <a:noFill/>
        </p:spPr>
        <p:txBody>
          <a:bodyPr wrap="none" rtlCol="0">
            <a:spAutoFit/>
          </a:bodyPr>
          <a:lstStyle/>
          <a:p>
            <a:r>
              <a:rPr lang="en-US" dirty="0" smtClean="0"/>
              <a:t>User Space</a:t>
            </a:r>
            <a:endParaRPr lang="en-US" dirty="0"/>
          </a:p>
        </p:txBody>
      </p:sp>
      <p:sp>
        <p:nvSpPr>
          <p:cNvPr id="21" name="TextBox 20"/>
          <p:cNvSpPr txBox="1"/>
          <p:nvPr/>
        </p:nvSpPr>
        <p:spPr>
          <a:xfrm>
            <a:off x="4433421" y="4500086"/>
            <a:ext cx="1569660" cy="369332"/>
          </a:xfrm>
          <a:prstGeom prst="rect">
            <a:avLst/>
          </a:prstGeom>
          <a:noFill/>
        </p:spPr>
        <p:txBody>
          <a:bodyPr wrap="none" rtlCol="0">
            <a:spAutoFit/>
          </a:bodyPr>
          <a:lstStyle/>
          <a:p>
            <a:r>
              <a:rPr lang="en-US" dirty="0" smtClean="0"/>
              <a:t>Kernel Space</a:t>
            </a:r>
            <a:endParaRPr lang="en-US" dirty="0"/>
          </a:p>
        </p:txBody>
      </p:sp>
      <p:sp>
        <p:nvSpPr>
          <p:cNvPr id="22" name="TextBox 21"/>
          <p:cNvSpPr txBox="1"/>
          <p:nvPr/>
        </p:nvSpPr>
        <p:spPr>
          <a:xfrm>
            <a:off x="4433421" y="5257800"/>
            <a:ext cx="851515" cy="369332"/>
          </a:xfrm>
          <a:prstGeom prst="rect">
            <a:avLst/>
          </a:prstGeom>
          <a:noFill/>
        </p:spPr>
        <p:txBody>
          <a:bodyPr wrap="none" rtlCol="0">
            <a:spAutoFit/>
          </a:bodyPr>
          <a:lstStyle/>
          <a:p>
            <a:r>
              <a:rPr lang="en-US" dirty="0" smtClean="0"/>
              <a:t>HW IP</a:t>
            </a:r>
            <a:endParaRPr lang="en-US" dirty="0"/>
          </a:p>
        </p:txBody>
      </p:sp>
      <p:sp>
        <p:nvSpPr>
          <p:cNvPr id="24" name="Rounded Rectangle 23"/>
          <p:cNvSpPr/>
          <p:nvPr/>
        </p:nvSpPr>
        <p:spPr>
          <a:xfrm>
            <a:off x="7315200" y="3952875"/>
            <a:ext cx="102870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OMX Lib I/F</a:t>
            </a:r>
          </a:p>
        </p:txBody>
      </p:sp>
      <p:sp>
        <p:nvSpPr>
          <p:cNvPr id="26" name="Rounded Rectangle 25"/>
          <p:cNvSpPr/>
          <p:nvPr/>
        </p:nvSpPr>
        <p:spPr>
          <a:xfrm>
            <a:off x="7315200" y="4514850"/>
            <a:ext cx="10287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VSP Mgr.</a:t>
            </a:r>
            <a:endParaRPr lang="en-US" sz="1050" b="1" dirty="0">
              <a:solidFill>
                <a:schemeClr val="bg1"/>
              </a:solidFill>
            </a:endParaRPr>
          </a:p>
        </p:txBody>
      </p:sp>
      <p:sp>
        <p:nvSpPr>
          <p:cNvPr id="27" name="Rounded Rectangle 26"/>
          <p:cNvSpPr/>
          <p:nvPr/>
        </p:nvSpPr>
        <p:spPr>
          <a:xfrm>
            <a:off x="7315200" y="5181600"/>
            <a:ext cx="10287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a:t>
            </a:r>
            <a:endParaRPr lang="en-US" sz="1050" dirty="0">
              <a:solidFill>
                <a:sysClr val="windowText" lastClr="000000"/>
              </a:solidFill>
            </a:endParaRPr>
          </a:p>
        </p:txBody>
      </p:sp>
      <p:sp>
        <p:nvSpPr>
          <p:cNvPr id="30" name="Up-Down Arrow 29"/>
          <p:cNvSpPr/>
          <p:nvPr/>
        </p:nvSpPr>
        <p:spPr>
          <a:xfrm>
            <a:off x="6753225" y="3533775"/>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ounded Rectangle 31"/>
          <p:cNvSpPr/>
          <p:nvPr/>
        </p:nvSpPr>
        <p:spPr>
          <a:xfrm>
            <a:off x="6172200" y="4488418"/>
            <a:ext cx="1066800"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V4L2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33" name="Up-Down Arrow 32"/>
          <p:cNvSpPr/>
          <p:nvPr/>
        </p:nvSpPr>
        <p:spPr>
          <a:xfrm>
            <a:off x="6506210" y="48694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Up-Down Arrow 36"/>
          <p:cNvSpPr/>
          <p:nvPr/>
        </p:nvSpPr>
        <p:spPr>
          <a:xfrm>
            <a:off x="7677785" y="4896590"/>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3138611" y="3205116"/>
            <a:ext cx="556563" cy="369332"/>
          </a:xfrm>
          <a:prstGeom prst="rect">
            <a:avLst/>
          </a:prstGeom>
          <a:noFill/>
        </p:spPr>
        <p:txBody>
          <a:bodyPr wrap="none" rtlCol="0">
            <a:spAutoFit/>
          </a:bodyPr>
          <a:lstStyle/>
          <a:p>
            <a:r>
              <a:rPr lang="en-US" dirty="0" smtClean="0"/>
              <a:t>SW</a:t>
            </a:r>
            <a:endParaRPr lang="en-US" dirty="0"/>
          </a:p>
        </p:txBody>
      </p:sp>
      <p:sp>
        <p:nvSpPr>
          <p:cNvPr id="52" name="TextBox 51"/>
          <p:cNvSpPr txBox="1"/>
          <p:nvPr/>
        </p:nvSpPr>
        <p:spPr>
          <a:xfrm>
            <a:off x="3097212" y="5257800"/>
            <a:ext cx="569387" cy="369332"/>
          </a:xfrm>
          <a:prstGeom prst="rect">
            <a:avLst/>
          </a:prstGeom>
          <a:noFill/>
        </p:spPr>
        <p:txBody>
          <a:bodyPr wrap="none" rtlCol="0">
            <a:spAutoFit/>
          </a:bodyPr>
          <a:lstStyle/>
          <a:p>
            <a:r>
              <a:rPr lang="en-US" dirty="0" smtClean="0"/>
              <a:t>HW</a:t>
            </a:r>
            <a:endParaRPr lang="en-US" dirty="0"/>
          </a:p>
        </p:txBody>
      </p:sp>
      <p:sp>
        <p:nvSpPr>
          <p:cNvPr id="53" name="Left Brace 52"/>
          <p:cNvSpPr/>
          <p:nvPr/>
        </p:nvSpPr>
        <p:spPr>
          <a:xfrm>
            <a:off x="3827622" y="1752601"/>
            <a:ext cx="605799" cy="315274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4" name="Left Brace 53"/>
          <p:cNvSpPr/>
          <p:nvPr/>
        </p:nvSpPr>
        <p:spPr>
          <a:xfrm>
            <a:off x="3827622" y="5016367"/>
            <a:ext cx="605799" cy="829962"/>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5" name="Rounded Rectangle 54"/>
          <p:cNvSpPr/>
          <p:nvPr/>
        </p:nvSpPr>
        <p:spPr>
          <a:xfrm>
            <a:off x="8397240" y="3952875"/>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a:solidFill>
                  <a:sysClr val="windowText" lastClr="000000"/>
                </a:solidFill>
              </a:rPr>
              <a:t>Wayland/Weston</a:t>
            </a:r>
          </a:p>
        </p:txBody>
      </p:sp>
      <p:sp>
        <p:nvSpPr>
          <p:cNvPr id="45" name="Rounded Rectangle 44"/>
          <p:cNvSpPr/>
          <p:nvPr/>
        </p:nvSpPr>
        <p:spPr>
          <a:xfrm>
            <a:off x="9448800" y="3962400"/>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ysClr val="windowText" lastClr="000000"/>
                </a:solidFill>
              </a:rPr>
              <a:t>…</a:t>
            </a:r>
            <a:endParaRPr lang="en-US" sz="1050" b="1" dirty="0">
              <a:solidFill>
                <a:sysClr val="windowText" lastClr="000000"/>
              </a:solidFill>
            </a:endParaRPr>
          </a:p>
        </p:txBody>
      </p:sp>
      <p:sp>
        <p:nvSpPr>
          <p:cNvPr id="46" name="Rounded Rectangle 45"/>
          <p:cNvSpPr/>
          <p:nvPr/>
        </p:nvSpPr>
        <p:spPr>
          <a:xfrm>
            <a:off x="10591800" y="3952875"/>
            <a:ext cx="975360" cy="3810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err="1" smtClean="0">
                <a:solidFill>
                  <a:sysClr val="windowText" lastClr="000000"/>
                </a:solidFill>
              </a:rPr>
              <a:t>Opengl</a:t>
            </a:r>
            <a:r>
              <a:rPr lang="en-US" sz="1050" b="1" dirty="0" smtClean="0">
                <a:solidFill>
                  <a:sysClr val="windowText" lastClr="000000"/>
                </a:solidFill>
              </a:rPr>
              <a:t> ES</a:t>
            </a:r>
            <a:endParaRPr lang="en-US" sz="1050" b="1" dirty="0">
              <a:solidFill>
                <a:sysClr val="windowText" lastClr="000000"/>
              </a:solidFill>
            </a:endParaRPr>
          </a:p>
        </p:txBody>
      </p:sp>
      <p:sp>
        <p:nvSpPr>
          <p:cNvPr id="47" name="Rounded Rectangle 46"/>
          <p:cNvSpPr/>
          <p:nvPr/>
        </p:nvSpPr>
        <p:spPr>
          <a:xfrm>
            <a:off x="6096000" y="2077720"/>
            <a:ext cx="5471160" cy="457200"/>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smtClean="0"/>
              <a:t>Qt</a:t>
            </a:r>
            <a:r>
              <a:rPr lang="en-US" dirty="0" smtClean="0"/>
              <a:t> Framework</a:t>
            </a:r>
            <a:endParaRPr lang="en-US" dirty="0"/>
          </a:p>
        </p:txBody>
      </p:sp>
      <p:sp>
        <p:nvSpPr>
          <p:cNvPr id="29" name="Up-Down Arrow 28"/>
          <p:cNvSpPr/>
          <p:nvPr/>
        </p:nvSpPr>
        <p:spPr>
          <a:xfrm>
            <a:off x="8831580" y="1905000"/>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Up-Down Arrow 47"/>
          <p:cNvSpPr/>
          <p:nvPr/>
        </p:nvSpPr>
        <p:spPr>
          <a:xfrm>
            <a:off x="8849994" y="2436495"/>
            <a:ext cx="209550" cy="3048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Up-Down Arrow 48"/>
          <p:cNvSpPr/>
          <p:nvPr/>
        </p:nvSpPr>
        <p:spPr>
          <a:xfrm>
            <a:off x="10974705" y="2531745"/>
            <a:ext cx="209550" cy="142113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Up-Down Arrow 57"/>
          <p:cNvSpPr/>
          <p:nvPr/>
        </p:nvSpPr>
        <p:spPr>
          <a:xfrm>
            <a:off x="7724775" y="352845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Up-Down Arrow 59"/>
          <p:cNvSpPr/>
          <p:nvPr/>
        </p:nvSpPr>
        <p:spPr>
          <a:xfrm>
            <a:off x="8780145" y="3528457"/>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Up-Down Arrow 60"/>
          <p:cNvSpPr/>
          <p:nvPr/>
        </p:nvSpPr>
        <p:spPr>
          <a:xfrm>
            <a:off x="9831705" y="3533140"/>
            <a:ext cx="209550" cy="419100"/>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ounded Rectangle 69"/>
          <p:cNvSpPr/>
          <p:nvPr/>
        </p:nvSpPr>
        <p:spPr>
          <a:xfrm>
            <a:off x="8458200" y="5191125"/>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VSPD</a:t>
            </a:r>
            <a:endParaRPr lang="en-US" sz="1050" dirty="0">
              <a:solidFill>
                <a:sysClr val="windowText" lastClr="000000"/>
              </a:solidFill>
            </a:endParaRPr>
          </a:p>
        </p:txBody>
      </p:sp>
      <p:sp>
        <p:nvSpPr>
          <p:cNvPr id="71" name="Rounded Rectangle 70"/>
          <p:cNvSpPr/>
          <p:nvPr/>
        </p:nvSpPr>
        <p:spPr>
          <a:xfrm>
            <a:off x="8458200" y="5876925"/>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DU</a:t>
            </a:r>
            <a:endParaRPr lang="en-US" sz="1050" dirty="0">
              <a:solidFill>
                <a:sysClr val="windowText" lastClr="000000"/>
              </a:solidFill>
            </a:endParaRPr>
          </a:p>
        </p:txBody>
      </p:sp>
      <p:sp>
        <p:nvSpPr>
          <p:cNvPr id="73" name="Up-Down Arrow 72"/>
          <p:cNvSpPr/>
          <p:nvPr/>
        </p:nvSpPr>
        <p:spPr>
          <a:xfrm>
            <a:off x="8782050" y="5562599"/>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ounded Rectangle 73"/>
          <p:cNvSpPr/>
          <p:nvPr/>
        </p:nvSpPr>
        <p:spPr>
          <a:xfrm>
            <a:off x="8434705" y="4524349"/>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DU/VSPD </a:t>
            </a:r>
            <a:r>
              <a:rPr lang="en-US" sz="1050" b="1" dirty="0" err="1" smtClean="0">
                <a:solidFill>
                  <a:schemeClr val="bg1"/>
                </a:solidFill>
              </a:rPr>
              <a:t>Drv</a:t>
            </a:r>
            <a:r>
              <a:rPr lang="en-US" sz="1050" b="1" dirty="0">
                <a:solidFill>
                  <a:schemeClr val="bg1"/>
                </a:solidFill>
              </a:rPr>
              <a:t>.</a:t>
            </a:r>
          </a:p>
        </p:txBody>
      </p:sp>
      <p:sp>
        <p:nvSpPr>
          <p:cNvPr id="75" name="Rounded Rectangle 74"/>
          <p:cNvSpPr/>
          <p:nvPr/>
        </p:nvSpPr>
        <p:spPr>
          <a:xfrm>
            <a:off x="9509760" y="5181626"/>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a:t>
            </a:r>
            <a:endParaRPr lang="en-US" sz="1050" dirty="0">
              <a:solidFill>
                <a:sysClr val="windowText" lastClr="000000"/>
              </a:solidFill>
            </a:endParaRPr>
          </a:p>
        </p:txBody>
      </p:sp>
      <p:sp>
        <p:nvSpPr>
          <p:cNvPr id="77" name="Rounded Rectangle 76"/>
          <p:cNvSpPr/>
          <p:nvPr/>
        </p:nvSpPr>
        <p:spPr>
          <a:xfrm>
            <a:off x="9486265" y="4514850"/>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a:t>
            </a:r>
            <a:endParaRPr lang="en-US" sz="1050" b="1" dirty="0">
              <a:solidFill>
                <a:schemeClr val="bg1"/>
              </a:solidFill>
            </a:endParaRPr>
          </a:p>
        </p:txBody>
      </p:sp>
      <p:sp>
        <p:nvSpPr>
          <p:cNvPr id="78" name="Rounded Rectangle 77"/>
          <p:cNvSpPr/>
          <p:nvPr/>
        </p:nvSpPr>
        <p:spPr>
          <a:xfrm>
            <a:off x="10615295" y="5172101"/>
            <a:ext cx="914400" cy="3810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dirty="0" smtClean="0">
                <a:solidFill>
                  <a:sysClr val="windowText" lastClr="000000"/>
                </a:solidFill>
              </a:rPr>
              <a:t>SGX</a:t>
            </a:r>
            <a:endParaRPr lang="en-US" sz="1050" dirty="0">
              <a:solidFill>
                <a:sysClr val="windowText" lastClr="000000"/>
              </a:solidFill>
            </a:endParaRPr>
          </a:p>
        </p:txBody>
      </p:sp>
      <p:sp>
        <p:nvSpPr>
          <p:cNvPr id="80" name="Rounded Rectangle 79"/>
          <p:cNvSpPr/>
          <p:nvPr/>
        </p:nvSpPr>
        <p:spPr>
          <a:xfrm>
            <a:off x="10591800" y="4505325"/>
            <a:ext cx="937895" cy="3810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0" b="1" dirty="0" smtClean="0">
                <a:solidFill>
                  <a:schemeClr val="bg1"/>
                </a:solidFill>
              </a:rPr>
              <a:t>SGX </a:t>
            </a:r>
            <a:r>
              <a:rPr lang="en-US" sz="1050" b="1" dirty="0" err="1" smtClean="0">
                <a:solidFill>
                  <a:schemeClr val="bg1"/>
                </a:solidFill>
              </a:rPr>
              <a:t>Drv</a:t>
            </a:r>
            <a:r>
              <a:rPr lang="en-US" sz="1050" b="1" dirty="0" smtClean="0">
                <a:solidFill>
                  <a:schemeClr val="bg1"/>
                </a:solidFill>
              </a:rPr>
              <a:t>.</a:t>
            </a:r>
            <a:endParaRPr lang="en-US" sz="1050" b="1" dirty="0">
              <a:solidFill>
                <a:schemeClr val="bg1"/>
              </a:solidFill>
            </a:endParaRPr>
          </a:p>
        </p:txBody>
      </p:sp>
      <p:sp>
        <p:nvSpPr>
          <p:cNvPr id="72" name="Up-Down Arrow 71"/>
          <p:cNvSpPr/>
          <p:nvPr/>
        </p:nvSpPr>
        <p:spPr>
          <a:xfrm>
            <a:off x="8782050" y="4886325"/>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Up-Down Arrow 75"/>
          <p:cNvSpPr/>
          <p:nvPr/>
        </p:nvSpPr>
        <p:spPr>
          <a:xfrm>
            <a:off x="9833610" y="487682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Up-Down Arrow 78"/>
          <p:cNvSpPr/>
          <p:nvPr/>
        </p:nvSpPr>
        <p:spPr>
          <a:xfrm>
            <a:off x="10939145" y="4867301"/>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Up-Down Arrow 49"/>
          <p:cNvSpPr/>
          <p:nvPr/>
        </p:nvSpPr>
        <p:spPr>
          <a:xfrm>
            <a:off x="6496050" y="4258746"/>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Up-Down Arrow 55"/>
          <p:cNvSpPr/>
          <p:nvPr/>
        </p:nvSpPr>
        <p:spPr>
          <a:xfrm>
            <a:off x="7667625" y="4285918"/>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Up-Down Arrow 56"/>
          <p:cNvSpPr/>
          <p:nvPr/>
        </p:nvSpPr>
        <p:spPr>
          <a:xfrm>
            <a:off x="8771890" y="4275653"/>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Up-Down Arrow 58"/>
          <p:cNvSpPr/>
          <p:nvPr/>
        </p:nvSpPr>
        <p:spPr>
          <a:xfrm>
            <a:off x="9823450" y="4266154"/>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Up-Down Arrow 61"/>
          <p:cNvSpPr/>
          <p:nvPr/>
        </p:nvSpPr>
        <p:spPr>
          <a:xfrm>
            <a:off x="10928985" y="4256629"/>
            <a:ext cx="209550" cy="321707"/>
          </a:xfrm>
          <a:prstGeom prst="upDownArrow">
            <a:avLst/>
          </a:prstGeom>
          <a:solidFill>
            <a:srgbClr val="00B0F0"/>
          </a:solidFill>
          <a:ln w="3175">
            <a:solidFill>
              <a:schemeClr val="tx1"/>
            </a:solid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0779957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What is it?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73</a:t>
            </a:fld>
            <a:endParaRPr lang="de-DE" dirty="0"/>
          </a:p>
        </p:txBody>
      </p:sp>
      <p:sp>
        <p:nvSpPr>
          <p:cNvPr id="4" name="Content Placeholder 3"/>
          <p:cNvSpPr>
            <a:spLocks noGrp="1"/>
          </p:cNvSpPr>
          <p:nvPr>
            <p:ph idx="1"/>
          </p:nvPr>
        </p:nvSpPr>
        <p:spPr>
          <a:xfrm>
            <a:off x="1080000" y="1800000"/>
            <a:ext cx="10654800" cy="3795911"/>
          </a:xfrm>
        </p:spPr>
        <p:txBody>
          <a:bodyPr/>
          <a:lstStyle/>
          <a:p>
            <a:pPr>
              <a:lnSpc>
                <a:spcPct val="100000"/>
              </a:lnSpc>
              <a:spcBef>
                <a:spcPts val="600"/>
              </a:spcBef>
              <a:spcAft>
                <a:spcPts val="600"/>
              </a:spcAft>
            </a:pPr>
            <a:r>
              <a:rPr lang="en-US" sz="1400" dirty="0" smtClean="0">
                <a:cs typeface="Courier New" panose="02070309020205020404" pitchFamily="49" charset="0"/>
              </a:rPr>
              <a:t>Concept:</a:t>
            </a:r>
          </a:p>
          <a:p>
            <a:pPr lvl="2">
              <a:lnSpc>
                <a:spcPct val="100000"/>
              </a:lnSpc>
              <a:spcBef>
                <a:spcPts val="600"/>
              </a:spcBef>
            </a:pPr>
            <a:r>
              <a:rPr lang="en-US" sz="1200" dirty="0" err="1">
                <a:cs typeface="Courier New" panose="02070309020205020404" pitchFamily="49" charset="0"/>
              </a:rPr>
              <a:t>Qt</a:t>
            </a:r>
            <a:r>
              <a:rPr lang="en-US" sz="1200" dirty="0">
                <a:cs typeface="Courier New" panose="02070309020205020404" pitchFamily="49" charset="0"/>
              </a:rPr>
              <a:t> is a cross-platform application development framework for desktop, embedded and </a:t>
            </a:r>
            <a:r>
              <a:rPr lang="en-US" sz="1200" dirty="0" smtClean="0">
                <a:cs typeface="Courier New" panose="02070309020205020404" pitchFamily="49" charset="0"/>
              </a:rPr>
              <a:t>mobile.</a:t>
            </a:r>
          </a:p>
          <a:p>
            <a:pPr lvl="2">
              <a:lnSpc>
                <a:spcPct val="100000"/>
              </a:lnSpc>
              <a:spcBef>
                <a:spcPts val="600"/>
              </a:spcBef>
            </a:pPr>
            <a:r>
              <a:rPr lang="en-US" sz="1200" dirty="0" smtClean="0">
                <a:cs typeface="Courier New" panose="02070309020205020404" pitchFamily="49" charset="0"/>
              </a:rPr>
              <a:t>Mainly &amp; Quickly </a:t>
            </a:r>
            <a:r>
              <a:rPr lang="en-US" sz="1200" dirty="0">
                <a:cs typeface="Courier New" panose="02070309020205020404" pitchFamily="49" charset="0"/>
              </a:rPr>
              <a:t>for developing application software with graphical user interfaces (GUIs)</a:t>
            </a:r>
            <a:endParaRPr lang="en-US" sz="1200" dirty="0" smtClean="0">
              <a:cs typeface="Courier New" panose="02070309020205020404" pitchFamily="49" charset="0"/>
            </a:endParaRPr>
          </a:p>
          <a:p>
            <a:pPr lvl="2">
              <a:lnSpc>
                <a:spcPct val="100000"/>
              </a:lnSpc>
              <a:spcBef>
                <a:spcPts val="600"/>
              </a:spcBef>
            </a:pPr>
            <a:r>
              <a:rPr lang="en-US" sz="1200" dirty="0">
                <a:hlinkClick r:id="rId2" tooltip="Supported Platforms"/>
              </a:rPr>
              <a:t>Supported Platforms</a:t>
            </a:r>
            <a:r>
              <a:rPr lang="en-US" sz="1200" dirty="0"/>
              <a:t> include Linux, OS X, Windows, </a:t>
            </a:r>
            <a:r>
              <a:rPr lang="en-US" sz="1200" dirty="0" err="1"/>
              <a:t>VxWorks</a:t>
            </a:r>
            <a:r>
              <a:rPr lang="en-US" sz="1200" dirty="0"/>
              <a:t>, QNX, Android, </a:t>
            </a:r>
            <a:r>
              <a:rPr lang="en-US" sz="1200" dirty="0" err="1"/>
              <a:t>iOS</a:t>
            </a:r>
            <a:r>
              <a:rPr lang="en-US" sz="1200" dirty="0"/>
              <a:t>, BlackBerry, Sailfish OS and others. </a:t>
            </a:r>
            <a:endParaRPr lang="en-US" sz="1200" dirty="0">
              <a:cs typeface="Courier New" panose="02070309020205020404" pitchFamily="49" charset="0"/>
            </a:endParaRPr>
          </a:p>
          <a:p>
            <a:pPr>
              <a:lnSpc>
                <a:spcPct val="100000"/>
              </a:lnSpc>
              <a:spcBef>
                <a:spcPts val="600"/>
              </a:spcBef>
              <a:spcAft>
                <a:spcPts val="600"/>
              </a:spcAft>
            </a:pPr>
            <a:r>
              <a:rPr lang="en-US" sz="1400" dirty="0" smtClean="0">
                <a:cs typeface="Courier New" panose="02070309020205020404" pitchFamily="49" charset="0"/>
              </a:rPr>
              <a:t>Advantage:</a:t>
            </a:r>
          </a:p>
          <a:p>
            <a:pPr lvl="2">
              <a:lnSpc>
                <a:spcPct val="100000"/>
              </a:lnSpc>
            </a:pPr>
            <a:r>
              <a:rPr lang="en-US" sz="1200" dirty="0" smtClean="0">
                <a:cs typeface="Courier New" panose="02070309020205020404" pitchFamily="49" charset="0"/>
              </a:rPr>
              <a:t>Coding </a:t>
            </a:r>
            <a:r>
              <a:rPr lang="en-US" sz="1200" dirty="0">
                <a:cs typeface="Courier New" panose="02070309020205020404" pitchFamily="49" charset="0"/>
              </a:rPr>
              <a:t>in one machine but use for many supported </a:t>
            </a:r>
            <a:r>
              <a:rPr lang="en-US" sz="1200" dirty="0" smtClean="0">
                <a:cs typeface="Courier New" panose="02070309020205020404" pitchFamily="49" charset="0"/>
              </a:rPr>
              <a:t>machine/platform</a:t>
            </a:r>
          </a:p>
          <a:p>
            <a:pPr lvl="2">
              <a:lnSpc>
                <a:spcPct val="100000"/>
              </a:lnSpc>
            </a:pPr>
            <a:r>
              <a:rPr lang="en-US" sz="1200" dirty="0" err="1" smtClean="0">
                <a:cs typeface="Courier New" panose="02070309020205020404" pitchFamily="49" charset="0"/>
              </a:rPr>
              <a:t>Qt</a:t>
            </a:r>
            <a:r>
              <a:rPr lang="en-US" sz="1200" dirty="0" smtClean="0">
                <a:cs typeface="Courier New" panose="02070309020205020404" pitchFamily="49" charset="0"/>
              </a:rPr>
              <a:t> Creator included: a very capable IDE which works on many supported platform, provide a completely development environment. Support quickly &amp; attractively GUI design for application.</a:t>
            </a:r>
          </a:p>
          <a:p>
            <a:pPr lvl="2">
              <a:lnSpc>
                <a:spcPct val="100000"/>
              </a:lnSpc>
            </a:pPr>
            <a:r>
              <a:rPr lang="en-US" sz="1200" dirty="0" smtClean="0">
                <a:cs typeface="Courier New" panose="02070309020205020404" pitchFamily="49" charset="0"/>
              </a:rPr>
              <a:t>Support many available tools, multimedia &amp; graphics (include 3D) demos &amp; functionality for quickly demon the ability of system.</a:t>
            </a:r>
            <a:endParaRPr lang="en-US" sz="1200" dirty="0">
              <a:cs typeface="Courier New" panose="02070309020205020404" pitchFamily="49" charset="0"/>
            </a:endParaRPr>
          </a:p>
          <a:p>
            <a:pPr>
              <a:lnSpc>
                <a:spcPct val="100000"/>
              </a:lnSpc>
              <a:spcBef>
                <a:spcPts val="600"/>
              </a:spcBef>
              <a:spcAft>
                <a:spcPts val="600"/>
              </a:spcAft>
            </a:pPr>
            <a:r>
              <a:rPr lang="en-US" sz="1400" dirty="0" smtClean="0">
                <a:cs typeface="Courier New" panose="02070309020205020404" pitchFamily="49" charset="0"/>
              </a:rPr>
              <a:t>License:</a:t>
            </a:r>
          </a:p>
          <a:p>
            <a:pPr lvl="2">
              <a:lnSpc>
                <a:spcPct val="100000"/>
              </a:lnSpc>
              <a:spcBef>
                <a:spcPts val="600"/>
              </a:spcBef>
            </a:pPr>
            <a:r>
              <a:rPr lang="en-US" sz="1200" dirty="0" smtClean="0">
                <a:cs typeface="Courier New" panose="02070309020205020404" pitchFamily="49" charset="0"/>
              </a:rPr>
              <a:t>Community </a:t>
            </a:r>
            <a:r>
              <a:rPr lang="en-US" sz="1200" dirty="0">
                <a:cs typeface="Courier New" panose="02070309020205020404" pitchFamily="49" charset="0"/>
              </a:rPr>
              <a:t>version: </a:t>
            </a:r>
            <a:r>
              <a:rPr lang="en-US" sz="1200" dirty="0">
                <a:hlinkClick r:id="rId3"/>
              </a:rPr>
              <a:t>free software</a:t>
            </a:r>
            <a:r>
              <a:rPr lang="en-US" sz="1200" dirty="0"/>
              <a:t> under several versions of the GPL and the LGPL (</a:t>
            </a:r>
            <a:r>
              <a:rPr lang="en-US" sz="1200" dirty="0">
                <a:hlinkClick r:id="rId4"/>
              </a:rPr>
              <a:t>Licensing FAQ</a:t>
            </a:r>
            <a:r>
              <a:rPr lang="en-US" sz="1200" dirty="0"/>
              <a:t>). </a:t>
            </a:r>
            <a:endParaRPr lang="en-US" sz="1200" dirty="0" smtClean="0"/>
          </a:p>
          <a:p>
            <a:pPr lvl="2">
              <a:lnSpc>
                <a:spcPct val="100000"/>
              </a:lnSpc>
              <a:spcBef>
                <a:spcPts val="600"/>
              </a:spcBef>
            </a:pPr>
            <a:r>
              <a:rPr lang="en-US" sz="1200" dirty="0" smtClean="0">
                <a:cs typeface="Courier New" panose="02070309020205020404" pitchFamily="49" charset="0"/>
              </a:rPr>
              <a:t>Commercial </a:t>
            </a:r>
            <a:r>
              <a:rPr lang="en-US" sz="1200" dirty="0">
                <a:cs typeface="Courier New" panose="02070309020205020404" pitchFamily="49" charset="0"/>
              </a:rPr>
              <a:t>versions which contain additional functionality and libraries: sold by the </a:t>
            </a:r>
            <a:r>
              <a:rPr lang="en-US" sz="1200" dirty="0" err="1">
                <a:cs typeface="Courier New" panose="02070309020205020404" pitchFamily="49" charset="0"/>
              </a:rPr>
              <a:t>Qt</a:t>
            </a:r>
            <a:r>
              <a:rPr lang="en-US" sz="1200" dirty="0">
                <a:cs typeface="Courier New" panose="02070309020205020404" pitchFamily="49" charset="0"/>
              </a:rPr>
              <a:t> </a:t>
            </a:r>
            <a:r>
              <a:rPr lang="en-US" sz="1200" dirty="0" smtClean="0">
                <a:cs typeface="Courier New" panose="02070309020205020404" pitchFamily="49" charset="0"/>
              </a:rPr>
              <a:t>Company</a:t>
            </a:r>
            <a:endParaRPr lang="en-US" sz="1200" dirty="0">
              <a:cs typeface="Courier New" panose="02070309020205020404" pitchFamily="49" charset="0"/>
            </a:endParaRPr>
          </a:p>
        </p:txBody>
      </p:sp>
    </p:spTree>
    <p:extLst>
      <p:ext uri="{BB962C8B-B14F-4D97-AF65-F5344CB8AC3E}">
        <p14:creationId xmlns:p14="http://schemas.microsoft.com/office/powerpoint/2010/main" val="59431807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Qt5 Key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74</a:t>
            </a:fld>
            <a:endParaRPr lang="de-DE" dirty="0"/>
          </a:p>
        </p:txBody>
      </p:sp>
      <p:sp>
        <p:nvSpPr>
          <p:cNvPr id="4" name="Content Placeholder 3"/>
          <p:cNvSpPr>
            <a:spLocks noGrp="1"/>
          </p:cNvSpPr>
          <p:nvPr>
            <p:ph idx="1"/>
          </p:nvPr>
        </p:nvSpPr>
        <p:spPr>
          <a:xfrm>
            <a:off x="1080000" y="1800000"/>
            <a:ext cx="9000000" cy="1580946"/>
          </a:xfrm>
        </p:spPr>
        <p:txBody>
          <a:bodyPr/>
          <a:lstStyle/>
          <a:p>
            <a:r>
              <a:rPr lang="en-US" sz="1400" dirty="0">
                <a:cs typeface="Courier New" panose="02070309020205020404" pitchFamily="49" charset="0"/>
              </a:rPr>
              <a:t>Amazing Graphics Capability and Performance</a:t>
            </a:r>
          </a:p>
          <a:p>
            <a:pPr lvl="2"/>
            <a:r>
              <a:rPr lang="en-US" sz="1200" dirty="0">
                <a:cs typeface="Courier New" panose="02070309020205020404" pitchFamily="49" charset="0"/>
              </a:rPr>
              <a:t>OpenGL-based scene graph to accelerate the graphics of </a:t>
            </a:r>
            <a:r>
              <a:rPr lang="en-US" sz="1200" dirty="0" err="1">
                <a:cs typeface="Courier New" panose="02070309020205020404" pitchFamily="49" charset="0"/>
              </a:rPr>
              <a:t>Qt</a:t>
            </a:r>
            <a:r>
              <a:rPr lang="en-US" sz="1200" dirty="0">
                <a:cs typeface="Courier New" panose="02070309020205020404" pitchFamily="49" charset="0"/>
              </a:rPr>
              <a:t> Quick, </a:t>
            </a:r>
            <a:r>
              <a:rPr lang="en-US" sz="1200" dirty="0" smtClean="0">
                <a:cs typeface="Courier New" panose="02070309020205020404" pitchFamily="49" charset="0"/>
              </a:rPr>
              <a:t>providing velvet </a:t>
            </a:r>
            <a:r>
              <a:rPr lang="en-US" sz="1200" dirty="0" err="1" smtClean="0">
                <a:cs typeface="Courier New" panose="02070309020205020404" pitchFamily="49" charset="0"/>
              </a:rPr>
              <a:t>aminations</a:t>
            </a:r>
            <a:r>
              <a:rPr lang="en-US" sz="1200" dirty="0" smtClean="0">
                <a:cs typeface="Courier New" panose="02070309020205020404" pitchFamily="49" charset="0"/>
              </a:rPr>
              <a:t>. Particles and impressive graphical effects.</a:t>
            </a:r>
          </a:p>
          <a:p>
            <a:pPr lvl="2"/>
            <a:r>
              <a:rPr lang="en-US" sz="1200" dirty="0" smtClean="0">
                <a:cs typeface="Courier New" panose="02070309020205020404" pitchFamily="49" charset="0"/>
              </a:rPr>
              <a:t>Multimedia – Audio, Video, Camera support on all major platform</a:t>
            </a:r>
            <a:endParaRPr lang="en-US" sz="1200" dirty="0">
              <a:cs typeface="Courier New" panose="02070309020205020404" pitchFamily="49" charset="0"/>
            </a:endParaRPr>
          </a:p>
          <a:p>
            <a:pPr lvl="2"/>
            <a:r>
              <a:rPr lang="en-US" sz="1200" dirty="0" err="1" smtClean="0">
                <a:cs typeface="Courier New" panose="02070309020205020404" pitchFamily="49" charset="0"/>
              </a:rPr>
              <a:t>Webengine</a:t>
            </a:r>
            <a:r>
              <a:rPr lang="en-US" sz="1200" dirty="0" smtClean="0">
                <a:cs typeface="Courier New" panose="02070309020205020404" pitchFamily="49" charset="0"/>
              </a:rPr>
              <a:t>, full HTML5 support from the world’s most popular web engine.</a:t>
            </a:r>
            <a:endParaRPr lang="en-US" sz="1200" dirty="0">
              <a:cs typeface="Courier New" panose="02070309020205020404" pitchFamily="49" charset="0"/>
            </a:endParaRPr>
          </a:p>
        </p:txBody>
      </p:sp>
      <p:pic>
        <p:nvPicPr>
          <p:cNvPr id="5" name="Picture 2" descr="http://doc.qt.io/qt-5/images/qt5_shadereffec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98167" y="3485968"/>
            <a:ext cx="2236822" cy="1258213"/>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1"/>
          <p:cNvSpPr txBox="1">
            <a:spLocks noChangeArrowheads="1"/>
          </p:cNvSpPr>
          <p:nvPr/>
        </p:nvSpPr>
        <p:spPr bwMode="auto">
          <a:xfrm>
            <a:off x="4798167" y="4750526"/>
            <a:ext cx="223682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ctr" eaLnBrk="1" hangingPunct="1">
              <a:spcBef>
                <a:spcPct val="0"/>
              </a:spcBef>
              <a:buClrTx/>
              <a:buFontTx/>
              <a:buNone/>
              <a:defRPr/>
            </a:pPr>
            <a:r>
              <a:rPr lang="en-US" sz="1200" dirty="0" err="1"/>
              <a:t>ShaderEffect</a:t>
            </a:r>
            <a:r>
              <a:rPr lang="en-US" sz="1200" dirty="0"/>
              <a:t> on an Image</a:t>
            </a:r>
          </a:p>
        </p:txBody>
      </p:sp>
      <p:sp>
        <p:nvSpPr>
          <p:cNvPr id="8" name="TextBox 1"/>
          <p:cNvSpPr txBox="1">
            <a:spLocks noChangeArrowheads="1"/>
          </p:cNvSpPr>
          <p:nvPr/>
        </p:nvSpPr>
        <p:spPr bwMode="auto">
          <a:xfrm>
            <a:off x="1118264" y="5984200"/>
            <a:ext cx="2667000"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ctr" eaLnBrk="1" hangingPunct="1">
              <a:spcBef>
                <a:spcPct val="0"/>
              </a:spcBef>
              <a:buClrTx/>
              <a:buFontTx/>
              <a:buNone/>
              <a:defRPr/>
            </a:pPr>
            <a:r>
              <a:rPr lang="en-US" sz="1200" dirty="0" err="1">
                <a:cs typeface="Courier New" panose="02070309020205020404" pitchFamily="49" charset="0"/>
              </a:rPr>
              <a:t>Qt</a:t>
            </a:r>
            <a:r>
              <a:rPr lang="en-US" sz="1200" dirty="0">
                <a:cs typeface="Courier New" panose="02070309020205020404" pitchFamily="49" charset="0"/>
              </a:rPr>
              <a:t> Quick's Particle System</a:t>
            </a:r>
            <a:endParaRPr lang="en-US" sz="1200" dirty="0"/>
          </a:p>
        </p:txBody>
      </p:sp>
      <p:pic>
        <p:nvPicPr>
          <p:cNvPr id="9" name="Picture 4" descr="http://doc.qt.io/qt-5/images/qt5_graphicaleffects.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82000" y="4698461"/>
            <a:ext cx="2236822" cy="1258213"/>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1"/>
          <p:cNvSpPr txBox="1">
            <a:spLocks noChangeArrowheads="1"/>
          </p:cNvSpPr>
          <p:nvPr/>
        </p:nvSpPr>
        <p:spPr bwMode="auto">
          <a:xfrm>
            <a:off x="7254079" y="5953719"/>
            <a:ext cx="449266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ctr" eaLnBrk="1" hangingPunct="1">
              <a:spcBef>
                <a:spcPct val="0"/>
              </a:spcBef>
              <a:buClrTx/>
              <a:buFontTx/>
              <a:buNone/>
              <a:defRPr/>
            </a:pPr>
            <a:r>
              <a:rPr lang="en-US" sz="1200" dirty="0"/>
              <a:t>Excerpts from the </a:t>
            </a:r>
            <a:r>
              <a:rPr lang="en-US" sz="1200" dirty="0" err="1"/>
              <a:t>Qt</a:t>
            </a:r>
            <a:r>
              <a:rPr lang="en-US" sz="1200" dirty="0"/>
              <a:t> Graphical Effects module</a:t>
            </a:r>
          </a:p>
        </p:txBody>
      </p:sp>
      <p:sp>
        <p:nvSpPr>
          <p:cNvPr id="11"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http://doc.qt.io/qt-5/qt5-intro.html</a:t>
            </a:r>
          </a:p>
        </p:txBody>
      </p:sp>
      <p:pic>
        <p:nvPicPr>
          <p:cNvPr id="7170" name="Picture 2" descr="D:\01-project\04-technical-training\04-output\03_201603_Detailed_SW\Prepared for REIN Training\wcap-frame-2.png"/>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flipV="1">
            <a:off x="1333353" y="4695506"/>
            <a:ext cx="2236821" cy="12582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500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Qt5 Key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75</a:t>
            </a:fld>
            <a:endParaRPr lang="de-DE" dirty="0"/>
          </a:p>
        </p:txBody>
      </p:sp>
      <p:sp>
        <p:nvSpPr>
          <p:cNvPr id="4" name="Content Placeholder 3"/>
          <p:cNvSpPr>
            <a:spLocks noGrp="1"/>
          </p:cNvSpPr>
          <p:nvPr>
            <p:ph idx="1"/>
          </p:nvPr>
        </p:nvSpPr>
        <p:spPr>
          <a:xfrm>
            <a:off x="1080000" y="1800000"/>
            <a:ext cx="9000000" cy="690638"/>
          </a:xfrm>
        </p:spPr>
        <p:txBody>
          <a:bodyPr/>
          <a:lstStyle/>
          <a:p>
            <a:r>
              <a:rPr lang="en-US" sz="1400" dirty="0">
                <a:cs typeface="Courier New" panose="02070309020205020404" pitchFamily="49" charset="0"/>
              </a:rPr>
              <a:t>Multimedia</a:t>
            </a:r>
          </a:p>
          <a:p>
            <a:pPr lvl="2"/>
            <a:r>
              <a:rPr lang="en-US" sz="1200" dirty="0"/>
              <a:t>Handle multimedia content, access the camera and radio functionality.</a:t>
            </a:r>
          </a:p>
        </p:txBody>
      </p:sp>
      <p:sp>
        <p:nvSpPr>
          <p:cNvPr id="5" name="TextBox 1"/>
          <p:cNvSpPr txBox="1">
            <a:spLocks noChangeArrowheads="1"/>
          </p:cNvSpPr>
          <p:nvPr/>
        </p:nvSpPr>
        <p:spPr bwMode="auto">
          <a:xfrm>
            <a:off x="838302" y="4803909"/>
            <a:ext cx="5003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ctr" eaLnBrk="1" hangingPunct="1">
              <a:spcBef>
                <a:spcPct val="0"/>
              </a:spcBef>
              <a:buClrTx/>
              <a:buFontTx/>
              <a:buNone/>
              <a:defRPr/>
            </a:pPr>
            <a:r>
              <a:rPr lang="en-US" sz="1200" i="1" dirty="0"/>
              <a:t>Video embedded into a </a:t>
            </a:r>
            <a:r>
              <a:rPr lang="en-US" sz="1200" i="1" dirty="0" err="1"/>
              <a:t>Qt</a:t>
            </a:r>
            <a:r>
              <a:rPr lang="en-US" sz="1200" i="1" dirty="0"/>
              <a:t> Quick application with a displacement effect</a:t>
            </a:r>
          </a:p>
        </p:txBody>
      </p:sp>
      <p:pic>
        <p:nvPicPr>
          <p:cNvPr id="6" name="Picture 6" descr="http://doc.qt.io/qt-5/images/qt5_video.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5245" y="2660784"/>
            <a:ext cx="3810000" cy="214312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http://doc.qt.io/qt-5/qt5-intro.html</a:t>
            </a:r>
          </a:p>
        </p:txBody>
      </p:sp>
      <p:pic>
        <p:nvPicPr>
          <p:cNvPr id="6146" name="Picture 2" descr="D:\01-project\04-technical-training\04-output\03_201603_Detailed_SW\Prepared for REIN Training\wcap-frame-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0800000" flipH="1">
            <a:off x="7543800" y="2655069"/>
            <a:ext cx="3581400" cy="214884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p:cNvSpPr txBox="1">
            <a:spLocks noChangeArrowheads="1"/>
          </p:cNvSpPr>
          <p:nvPr/>
        </p:nvSpPr>
        <p:spPr bwMode="auto">
          <a:xfrm>
            <a:off x="8167326" y="4803908"/>
            <a:ext cx="2334349"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ctr" eaLnBrk="1" hangingPunct="1">
              <a:spcBef>
                <a:spcPct val="0"/>
              </a:spcBef>
              <a:buClrTx/>
              <a:buFontTx/>
              <a:buNone/>
              <a:defRPr/>
            </a:pPr>
            <a:r>
              <a:rPr lang="en-US" sz="1200" i="1" dirty="0" smtClean="0"/>
              <a:t>Camera demo with zoom effect</a:t>
            </a:r>
            <a:endParaRPr lang="en-US" sz="1200" i="1" dirty="0"/>
          </a:p>
        </p:txBody>
      </p:sp>
    </p:spTree>
    <p:extLst>
      <p:ext uri="{BB962C8B-B14F-4D97-AF65-F5344CB8AC3E}">
        <p14:creationId xmlns:p14="http://schemas.microsoft.com/office/powerpoint/2010/main" val="26677903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 QML application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76</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a:cs typeface="Courier New" panose="02070309020205020404" pitchFamily="49" charset="0"/>
              </a:rPr>
              <a:t>3D graphics examples in </a:t>
            </a:r>
            <a:r>
              <a:rPr lang="en-US" sz="1400" dirty="0" err="1">
                <a:cs typeface="Courier New" panose="02070309020205020404" pitchFamily="49" charset="0"/>
              </a:rPr>
              <a:t>Qt</a:t>
            </a:r>
            <a:r>
              <a:rPr lang="en-US" sz="1400" dirty="0">
                <a:cs typeface="Courier New" panose="02070309020205020404" pitchFamily="49" charset="0"/>
              </a:rPr>
              <a:t> </a:t>
            </a:r>
            <a:r>
              <a:rPr lang="en-US" sz="1400" dirty="0" smtClean="0">
                <a:cs typeface="Courier New" panose="02070309020205020404" pitchFamily="49" charset="0"/>
              </a:rPr>
              <a:t>framework</a:t>
            </a:r>
            <a:endParaRPr lang="en-US" sz="1200" dirty="0"/>
          </a:p>
        </p:txBody>
      </p:sp>
      <p:graphicFrame>
        <p:nvGraphicFramePr>
          <p:cNvPr id="5" name="Table 4"/>
          <p:cNvGraphicFramePr>
            <a:graphicFrameLocks noGrp="1"/>
          </p:cNvGraphicFramePr>
          <p:nvPr>
            <p:extLst>
              <p:ext uri="{D42A27DB-BD31-4B8C-83A1-F6EECF244321}">
                <p14:modId xmlns:p14="http://schemas.microsoft.com/office/powerpoint/2010/main" val="1023796809"/>
              </p:ext>
            </p:extLst>
          </p:nvPr>
        </p:nvGraphicFramePr>
        <p:xfrm>
          <a:off x="2035895" y="2131195"/>
          <a:ext cx="4898305" cy="3933536"/>
        </p:xfrm>
        <a:graphic>
          <a:graphicData uri="http://schemas.openxmlformats.org/drawingml/2006/table">
            <a:tbl>
              <a:tblPr firstRow="1" bandRow="1">
                <a:tableStyleId>{5C22544A-7EE6-4342-B048-85BDC9FD1C3A}</a:tableStyleId>
              </a:tblPr>
              <a:tblGrid>
                <a:gridCol w="2457253"/>
                <a:gridCol w="2441052"/>
              </a:tblGrid>
              <a:tr h="450537">
                <a:tc>
                  <a:txBody>
                    <a:bodyPr/>
                    <a:lstStyle/>
                    <a:p>
                      <a:pPr algn="ctr"/>
                      <a:r>
                        <a:rPr lang="en-US" altLang="ja-JP" sz="2000" dirty="0" err="1" smtClean="0"/>
                        <a:t>samegame</a:t>
                      </a:r>
                      <a:endParaRPr lang="en-US" dirty="0"/>
                    </a:p>
                  </a:txBody>
                  <a:tcPr/>
                </a:tc>
                <a:tc>
                  <a:txBody>
                    <a:bodyPr/>
                    <a:lstStyle/>
                    <a:p>
                      <a:pPr algn="ctr"/>
                      <a:r>
                        <a:rPr lang="en-US" altLang="ja-JP" sz="2000" dirty="0" smtClean="0"/>
                        <a:t>maroon</a:t>
                      </a:r>
                      <a:endParaRPr lang="en-US" dirty="0"/>
                    </a:p>
                  </a:txBody>
                  <a:tcPr/>
                </a:tc>
              </a:tr>
              <a:tr h="3482999">
                <a:tc>
                  <a:txBody>
                    <a:bodyPr/>
                    <a:lstStyle/>
                    <a:p>
                      <a:endParaRPr lang="en-US" dirty="0"/>
                    </a:p>
                  </a:txBody>
                  <a:tcPr/>
                </a:tc>
                <a:tc>
                  <a: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a:p>
                  </a:txBody>
                  <a:tcPr/>
                </a:tc>
              </a:tr>
            </a:tbl>
          </a:graphicData>
        </a:graphic>
      </p:graphicFrame>
      <p:pic>
        <p:nvPicPr>
          <p:cNvPr id="6" name="Picture 2" descr="C:\WorkSpace\03_Project\E2\Training\qtquick-demo-samegame-med-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41324" y="2667000"/>
            <a:ext cx="2133333" cy="32000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3" descr="C:\WorkSpace\03_Project\E2\Training\qtquick-demo-maroon-med-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467" y="2667000"/>
            <a:ext cx="2133333" cy="320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749442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 QML application</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77</a:t>
            </a:fld>
            <a:endParaRPr lang="de-DE" dirty="0"/>
          </a:p>
        </p:txBody>
      </p:sp>
      <p:sp>
        <p:nvSpPr>
          <p:cNvPr id="4" name="Content Placeholder 3"/>
          <p:cNvSpPr>
            <a:spLocks noGrp="1"/>
          </p:cNvSpPr>
          <p:nvPr>
            <p:ph idx="1"/>
          </p:nvPr>
        </p:nvSpPr>
        <p:spPr>
          <a:xfrm>
            <a:off x="1080000" y="1800000"/>
            <a:ext cx="9000000" cy="2354491"/>
          </a:xfrm>
        </p:spPr>
        <p:txBody>
          <a:bodyPr/>
          <a:lstStyle/>
          <a:p>
            <a:pPr>
              <a:lnSpc>
                <a:spcPct val="100000"/>
              </a:lnSpc>
              <a:spcAft>
                <a:spcPts val="1200"/>
              </a:spcAft>
            </a:pPr>
            <a:r>
              <a:rPr lang="en-US" sz="1400" dirty="0">
                <a:cs typeface="Courier New" panose="02070309020205020404" pitchFamily="49" charset="0"/>
              </a:rPr>
              <a:t>Multimedia examples in </a:t>
            </a:r>
            <a:r>
              <a:rPr lang="en-US" sz="1400" dirty="0" err="1">
                <a:cs typeface="Courier New" panose="02070309020205020404" pitchFamily="49" charset="0"/>
              </a:rPr>
              <a:t>Qt</a:t>
            </a:r>
            <a:r>
              <a:rPr lang="en-US" sz="1400" dirty="0">
                <a:cs typeface="Courier New" panose="02070309020205020404" pitchFamily="49" charset="0"/>
              </a:rPr>
              <a:t> framework</a:t>
            </a:r>
          </a:p>
          <a:p>
            <a:pPr lvl="2">
              <a:lnSpc>
                <a:spcPct val="100000"/>
              </a:lnSpc>
            </a:pPr>
            <a:r>
              <a:rPr lang="en-US" sz="1200" dirty="0"/>
              <a:t>QML Video Example</a:t>
            </a:r>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endParaRPr lang="en-US" sz="1200" dirty="0"/>
          </a:p>
          <a:p>
            <a:pPr lvl="2">
              <a:lnSpc>
                <a:spcPct val="100000"/>
              </a:lnSpc>
            </a:pPr>
            <a:r>
              <a:rPr lang="en-US" sz="1200" dirty="0"/>
              <a:t>QML Video </a:t>
            </a:r>
            <a:r>
              <a:rPr lang="en-US" sz="1200" dirty="0" err="1"/>
              <a:t>Shader</a:t>
            </a:r>
            <a:r>
              <a:rPr lang="en-US" sz="1200" dirty="0"/>
              <a:t> Effects </a:t>
            </a:r>
            <a:r>
              <a:rPr lang="en-US" sz="1200" dirty="0" smtClean="0"/>
              <a:t>Example</a:t>
            </a:r>
            <a:endParaRPr lang="en-US" sz="1200" dirty="0"/>
          </a:p>
        </p:txBody>
      </p:sp>
      <p:pic>
        <p:nvPicPr>
          <p:cNvPr id="5" name="Picture 2" descr="http://doc.qt.io/qt-5/images/qmlvideo-overlay.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371600" y="2438400"/>
            <a:ext cx="2438400" cy="1371600"/>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6" name="Table 5"/>
          <p:cNvGraphicFramePr>
            <a:graphicFrameLocks noGrp="1"/>
          </p:cNvGraphicFramePr>
          <p:nvPr>
            <p:extLst>
              <p:ext uri="{D42A27DB-BD31-4B8C-83A1-F6EECF244321}">
                <p14:modId xmlns:p14="http://schemas.microsoft.com/office/powerpoint/2010/main" val="3499591093"/>
              </p:ext>
            </p:extLst>
          </p:nvPr>
        </p:nvGraphicFramePr>
        <p:xfrm>
          <a:off x="1390650" y="4098291"/>
          <a:ext cx="7393024" cy="2216784"/>
        </p:xfrm>
        <a:graphic>
          <a:graphicData uri="http://schemas.openxmlformats.org/drawingml/2006/table">
            <a:tbl>
              <a:tblPr firstRow="1" bandRow="1">
                <a:tableStyleId>{5C22544A-7EE6-4342-B048-85BDC9FD1C3A}</a:tableStyleId>
              </a:tblPr>
              <a:tblGrid>
                <a:gridCol w="3696512"/>
                <a:gridCol w="3696512"/>
              </a:tblGrid>
              <a:tr h="394175">
                <a:tc>
                  <a:txBody>
                    <a:bodyPr/>
                    <a:lstStyle/>
                    <a:p>
                      <a:r>
                        <a:rPr lang="en-US" sz="1450" dirty="0" smtClean="0"/>
                        <a:t>page curl effect applied to video</a:t>
                      </a:r>
                      <a:endParaRPr lang="en-US" sz="1450" dirty="0"/>
                    </a:p>
                  </a:txBody>
                  <a:tcPr/>
                </a:tc>
                <a:tc>
                  <a:txBody>
                    <a:bodyPr/>
                    <a:lstStyle/>
                    <a:p>
                      <a:r>
                        <a:rPr lang="en-US" sz="1450" dirty="0" smtClean="0"/>
                        <a:t>'wobble' effect applied to camera</a:t>
                      </a:r>
                      <a:endParaRPr lang="en-US" sz="1450" dirty="0"/>
                    </a:p>
                  </a:txBody>
                  <a:tcPr/>
                </a:tc>
              </a:tr>
              <a:tr h="1822609">
                <a:tc>
                  <a:txBody>
                    <a:bodyPr/>
                    <a:lstStyle/>
                    <a:p>
                      <a:endParaRPr lang="en-US" sz="1450" dirty="0" smtClean="0"/>
                    </a:p>
                    <a:p>
                      <a:endParaRPr lang="en-US" sz="1450" dirty="0" smtClean="0"/>
                    </a:p>
                    <a:p>
                      <a:endParaRPr lang="en-US" sz="1450" dirty="0" smtClean="0"/>
                    </a:p>
                    <a:p>
                      <a:endParaRPr lang="en-US" sz="1450" dirty="0" smtClean="0"/>
                    </a:p>
                    <a:p>
                      <a:endParaRPr lang="en-US" sz="1450" dirty="0" smtClean="0"/>
                    </a:p>
                    <a:p>
                      <a:endParaRPr lang="en-US" sz="1450" dirty="0"/>
                    </a:p>
                  </a:txBody>
                  <a:tcPr/>
                </a:tc>
                <a:tc>
                  <a:txBody>
                    <a:bodyPr/>
                    <a:lstStyle/>
                    <a:p>
                      <a:endParaRPr lang="en-US" sz="1450" dirty="0"/>
                    </a:p>
                  </a:txBody>
                  <a:tcPr/>
                </a:tc>
              </a:tr>
            </a:tbl>
          </a:graphicData>
        </a:graphic>
      </p:graphicFrame>
      <p:pic>
        <p:nvPicPr>
          <p:cNvPr id="7" name="Picture 4" descr="http://doc.qt.io/qt-5/images/qmlvideofx-video-edgedetection.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03653" y="4586830"/>
            <a:ext cx="2748915" cy="16287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6" descr="http://doc.qt.io/qt-5/images/qmlvideofx-camera-wobble.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41644" y="4613454"/>
            <a:ext cx="2604211" cy="162763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1"/>
          <p:cNvSpPr txBox="1">
            <a:spLocks noChangeArrowheads="1"/>
          </p:cNvSpPr>
          <p:nvPr/>
        </p:nvSpPr>
        <p:spPr bwMode="auto">
          <a:xfrm>
            <a:off x="4416774" y="27802"/>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http://doc.qt.io/qt-5/qtmultimedia-video-qmlvideo-example.html</a:t>
            </a:r>
          </a:p>
          <a:p>
            <a:pPr algn="r" eaLnBrk="1" hangingPunct="1">
              <a:spcBef>
                <a:spcPct val="0"/>
              </a:spcBef>
              <a:buClrTx/>
              <a:buFontTx/>
              <a:buNone/>
              <a:defRPr/>
            </a:pPr>
            <a:r>
              <a:rPr lang="en-US" sz="1200" dirty="0">
                <a:solidFill>
                  <a:schemeClr val="bg1">
                    <a:lumMod val="50000"/>
                  </a:schemeClr>
                </a:solidFill>
              </a:rPr>
              <a:t>http://doc.qt.io/qt-5/qtmultimedia-video-qmlvideofx-example.html</a:t>
            </a:r>
          </a:p>
        </p:txBody>
      </p:sp>
    </p:spTree>
    <p:extLst>
      <p:ext uri="{BB962C8B-B14F-4D97-AF65-F5344CB8AC3E}">
        <p14:creationId xmlns:p14="http://schemas.microsoft.com/office/powerpoint/2010/main" val="223701997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 QML Applications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78</a:t>
            </a:fld>
            <a:endParaRPr lang="de-DE" dirty="0"/>
          </a:p>
        </p:txBody>
      </p:sp>
      <p:sp>
        <p:nvSpPr>
          <p:cNvPr id="4" name="Content Placeholder 3"/>
          <p:cNvSpPr>
            <a:spLocks noGrp="1"/>
          </p:cNvSpPr>
          <p:nvPr>
            <p:ph idx="1"/>
          </p:nvPr>
        </p:nvSpPr>
        <p:spPr>
          <a:xfrm>
            <a:off x="1080000" y="1800000"/>
            <a:ext cx="10654800" cy="4385816"/>
          </a:xfrm>
        </p:spPr>
        <p:txBody>
          <a:bodyPr/>
          <a:lstStyle/>
          <a:p>
            <a:pPr>
              <a:lnSpc>
                <a:spcPct val="100000"/>
              </a:lnSpc>
              <a:spcAft>
                <a:spcPts val="600"/>
              </a:spcAft>
            </a:pPr>
            <a:r>
              <a:rPr lang="en-US" sz="1400" dirty="0">
                <a:cs typeface="Courier New" panose="02070309020205020404" pitchFamily="49" charset="0"/>
              </a:rPr>
              <a:t>Overview</a:t>
            </a:r>
          </a:p>
          <a:p>
            <a:pPr lvl="2">
              <a:lnSpc>
                <a:spcPct val="100000"/>
              </a:lnSpc>
              <a:spcAft>
                <a:spcPts val="600"/>
              </a:spcAft>
            </a:pPr>
            <a:r>
              <a:rPr lang="en-US" sz="1200" dirty="0">
                <a:cs typeface="Courier New" panose="02070309020205020404" pitchFamily="49" charset="0"/>
              </a:rPr>
              <a:t>QML: </a:t>
            </a:r>
            <a:r>
              <a:rPr lang="en-US" sz="1200" dirty="0"/>
              <a:t>a user interface specification and programming language</a:t>
            </a:r>
            <a:endParaRPr lang="en-US" sz="1200" dirty="0">
              <a:cs typeface="Courier New" panose="02070309020205020404" pitchFamily="49" charset="0"/>
            </a:endParaRPr>
          </a:p>
          <a:p>
            <a:pPr lvl="2">
              <a:lnSpc>
                <a:spcPct val="100000"/>
              </a:lnSpc>
              <a:spcAft>
                <a:spcPts val="600"/>
              </a:spcAft>
            </a:pPr>
            <a:r>
              <a:rPr lang="en-US" sz="1200" dirty="0" err="1">
                <a:cs typeface="Courier New" panose="02070309020205020404" pitchFamily="49" charset="0"/>
              </a:rPr>
              <a:t>Qt</a:t>
            </a:r>
            <a:r>
              <a:rPr lang="en-US" sz="1200" dirty="0">
                <a:cs typeface="Courier New" panose="02070309020205020404" pitchFamily="49" charset="0"/>
              </a:rPr>
              <a:t> Quick: </a:t>
            </a:r>
            <a:r>
              <a:rPr lang="en-US" sz="1200" dirty="0"/>
              <a:t>the standard library of types and functionality for QML, including visual types, interactive types, animations, models and views, particle effects and </a:t>
            </a:r>
            <a:r>
              <a:rPr lang="en-US" sz="1200" dirty="0" err="1"/>
              <a:t>shader</a:t>
            </a:r>
            <a:r>
              <a:rPr lang="en-US" sz="1200" dirty="0"/>
              <a:t> effects. </a:t>
            </a:r>
            <a:endParaRPr lang="en-US" sz="1200" dirty="0">
              <a:cs typeface="Courier New" panose="02070309020205020404" pitchFamily="49" charset="0"/>
            </a:endParaRPr>
          </a:p>
          <a:p>
            <a:pPr>
              <a:lnSpc>
                <a:spcPct val="100000"/>
              </a:lnSpc>
              <a:spcAft>
                <a:spcPts val="600"/>
              </a:spcAft>
            </a:pPr>
            <a:r>
              <a:rPr lang="en-US" sz="1400" dirty="0">
                <a:cs typeface="Courier New" panose="02070309020205020404" pitchFamily="49" charset="0"/>
              </a:rPr>
              <a:t>QML User Interfaces</a:t>
            </a:r>
          </a:p>
          <a:p>
            <a:pPr lvl="2">
              <a:lnSpc>
                <a:spcPct val="100000"/>
              </a:lnSpc>
              <a:spcAft>
                <a:spcPts val="600"/>
              </a:spcAft>
            </a:pPr>
            <a:r>
              <a:rPr lang="en-US" sz="1200" dirty="0">
                <a:cs typeface="Courier New" panose="02070309020205020404" pitchFamily="49" charset="0"/>
              </a:rPr>
              <a:t>Basic UI controls: Buttons, Menus, and other Controls</a:t>
            </a:r>
          </a:p>
          <a:p>
            <a:pPr lvl="2">
              <a:lnSpc>
                <a:spcPct val="100000"/>
              </a:lnSpc>
              <a:spcAft>
                <a:spcPts val="600"/>
              </a:spcAft>
            </a:pPr>
            <a:r>
              <a:rPr lang="en-US" sz="1200" dirty="0" smtClean="0">
                <a:cs typeface="Courier New" panose="02070309020205020404" pitchFamily="49" charset="0"/>
              </a:rPr>
              <a:t>Special </a:t>
            </a:r>
            <a:r>
              <a:rPr lang="en-US" sz="1200" dirty="0">
                <a:cs typeface="Courier New" panose="02070309020205020404" pitchFamily="49" charset="0"/>
              </a:rPr>
              <a:t>Effects</a:t>
            </a:r>
          </a:p>
          <a:p>
            <a:pPr lvl="3">
              <a:lnSpc>
                <a:spcPct val="100000"/>
              </a:lnSpc>
              <a:spcAft>
                <a:spcPts val="600"/>
              </a:spcAft>
            </a:pPr>
            <a:r>
              <a:rPr lang="en-US" sz="1200" dirty="0">
                <a:cs typeface="Courier New" panose="02070309020205020404" pitchFamily="49" charset="0"/>
              </a:rPr>
              <a:t>Particle Effects: to simulate certain kinds of "fuzzy" phenomena</a:t>
            </a:r>
          </a:p>
          <a:p>
            <a:pPr lvl="3">
              <a:lnSpc>
                <a:spcPct val="100000"/>
              </a:lnSpc>
              <a:spcAft>
                <a:spcPts val="600"/>
              </a:spcAft>
            </a:pPr>
            <a:r>
              <a:rPr lang="en-US" sz="1200" dirty="0">
                <a:cs typeface="Courier New" panose="02070309020205020404" pitchFamily="49" charset="0"/>
              </a:rPr>
              <a:t>Graphical Effects: to creating image composition effects.</a:t>
            </a:r>
          </a:p>
          <a:p>
            <a:pPr lvl="2">
              <a:lnSpc>
                <a:spcPct val="100000"/>
              </a:lnSpc>
              <a:spcAft>
                <a:spcPts val="600"/>
              </a:spcAft>
            </a:pPr>
            <a:r>
              <a:rPr lang="en-US" sz="1200" dirty="0">
                <a:cs typeface="Courier New" panose="02070309020205020404" pitchFamily="49" charset="0"/>
              </a:rPr>
              <a:t>Viewing Web Content in QML Applications</a:t>
            </a:r>
          </a:p>
          <a:p>
            <a:pPr lvl="2">
              <a:lnSpc>
                <a:spcPct val="100000"/>
              </a:lnSpc>
              <a:spcAft>
                <a:spcPts val="600"/>
              </a:spcAft>
            </a:pPr>
            <a:r>
              <a:rPr lang="en-US" sz="1200" dirty="0" err="1" smtClean="0">
                <a:cs typeface="Courier New" panose="02070309020205020404" pitchFamily="49" charset="0"/>
              </a:rPr>
              <a:t>Sensorsa</a:t>
            </a:r>
            <a:r>
              <a:rPr lang="en-US" sz="1200" dirty="0" smtClean="0">
                <a:cs typeface="Courier New" panose="02070309020205020404" pitchFamily="49" charset="0"/>
              </a:rPr>
              <a:t>, </a:t>
            </a:r>
            <a:r>
              <a:rPr lang="en-US" sz="1200" dirty="0">
                <a:cs typeface="Courier New" panose="02070309020205020404" pitchFamily="49" charset="0"/>
              </a:rPr>
              <a:t>Gestures, and Touch Interfaces</a:t>
            </a:r>
          </a:p>
          <a:p>
            <a:pPr>
              <a:lnSpc>
                <a:spcPct val="100000"/>
              </a:lnSpc>
              <a:spcAft>
                <a:spcPts val="600"/>
              </a:spcAft>
            </a:pPr>
            <a:r>
              <a:rPr lang="en-US" sz="1400" dirty="0">
                <a:cs typeface="Courier New" panose="02070309020205020404" pitchFamily="49" charset="0"/>
              </a:rPr>
              <a:t>Multimedia Content</a:t>
            </a:r>
          </a:p>
          <a:p>
            <a:pPr lvl="2">
              <a:lnSpc>
                <a:spcPct val="100000"/>
              </a:lnSpc>
              <a:spcAft>
                <a:spcPts val="600"/>
              </a:spcAft>
            </a:pPr>
            <a:r>
              <a:rPr lang="en-US" sz="1200" dirty="0">
                <a:cs typeface="Courier New" panose="02070309020205020404" pitchFamily="49" charset="0"/>
              </a:rPr>
              <a:t>Audio: </a:t>
            </a:r>
            <a:r>
              <a:rPr lang="en-US" sz="1200" dirty="0"/>
              <a:t>audio input, output and processing</a:t>
            </a:r>
            <a:endParaRPr lang="en-US" sz="1200" dirty="0">
              <a:cs typeface="Courier New" panose="02070309020205020404" pitchFamily="49" charset="0"/>
            </a:endParaRPr>
          </a:p>
          <a:p>
            <a:pPr lvl="2">
              <a:lnSpc>
                <a:spcPct val="100000"/>
              </a:lnSpc>
              <a:spcAft>
                <a:spcPts val="600"/>
              </a:spcAft>
            </a:pPr>
            <a:r>
              <a:rPr lang="en-US" sz="1200" dirty="0">
                <a:cs typeface="Courier New" panose="02070309020205020404" pitchFamily="49" charset="0"/>
              </a:rPr>
              <a:t>Video: </a:t>
            </a:r>
            <a:r>
              <a:rPr lang="en-US" sz="1200" dirty="0"/>
              <a:t>playing and manipulating video data</a:t>
            </a:r>
          </a:p>
          <a:p>
            <a:pPr lvl="2">
              <a:lnSpc>
                <a:spcPct val="100000"/>
              </a:lnSpc>
              <a:spcAft>
                <a:spcPts val="600"/>
              </a:spcAft>
            </a:pPr>
            <a:r>
              <a:rPr lang="en-US" sz="1200" dirty="0">
                <a:cs typeface="Courier New" panose="02070309020205020404" pitchFamily="49" charset="0"/>
              </a:rPr>
              <a:t>Camera: </a:t>
            </a:r>
            <a:r>
              <a:rPr lang="en-US" sz="1200" dirty="0"/>
              <a:t>access images and videos from cameras</a:t>
            </a:r>
            <a:endParaRPr lang="en-US" sz="1200" dirty="0">
              <a:cs typeface="Courier New" panose="02070309020205020404" pitchFamily="49" charset="0"/>
            </a:endParaRPr>
          </a:p>
          <a:p>
            <a:pPr lvl="2">
              <a:lnSpc>
                <a:spcPct val="100000"/>
              </a:lnSpc>
              <a:spcAft>
                <a:spcPts val="600"/>
              </a:spcAft>
            </a:pPr>
            <a:r>
              <a:rPr lang="en-US" sz="1200" dirty="0">
                <a:cs typeface="Courier New" panose="02070309020205020404" pitchFamily="49" charset="0"/>
              </a:rPr>
              <a:t>Radio: </a:t>
            </a:r>
            <a:r>
              <a:rPr lang="en-US" sz="1200" dirty="0"/>
              <a:t>control over the radio tuner of the system and access RDS information</a:t>
            </a:r>
            <a:endParaRPr lang="en-US" sz="1200" dirty="0">
              <a:cs typeface="Courier New" panose="02070309020205020404" pitchFamily="49" charset="0"/>
            </a:endParaRPr>
          </a:p>
          <a:p>
            <a:pPr lvl="2">
              <a:lnSpc>
                <a:spcPct val="100000"/>
              </a:lnSpc>
              <a:spcAft>
                <a:spcPts val="600"/>
              </a:spcAft>
            </a:pPr>
            <a:r>
              <a:rPr lang="en-US" sz="1200" dirty="0" err="1">
                <a:cs typeface="Courier New" panose="02070309020205020404" pitchFamily="49" charset="0"/>
              </a:rPr>
              <a:t>Qt</a:t>
            </a:r>
            <a:r>
              <a:rPr lang="en-US" sz="1200" dirty="0">
                <a:cs typeface="Courier New" panose="02070309020205020404" pitchFamily="49" charset="0"/>
              </a:rPr>
              <a:t> Audio Engine: </a:t>
            </a:r>
            <a:r>
              <a:rPr lang="en-US" sz="1200" dirty="0"/>
              <a:t>3D positional audio playback and content management.</a:t>
            </a:r>
            <a:endParaRPr lang="en-US" sz="1200" dirty="0">
              <a:cs typeface="Courier New" panose="02070309020205020404" pitchFamily="49" charset="0"/>
            </a:endParaRPr>
          </a:p>
        </p:txBody>
      </p:sp>
      <p:sp>
        <p:nvSpPr>
          <p:cNvPr id="5" name="TextBox 1"/>
          <p:cNvSpPr txBox="1">
            <a:spLocks noChangeArrowheads="1"/>
          </p:cNvSpPr>
          <p:nvPr/>
        </p:nvSpPr>
        <p:spPr bwMode="auto">
          <a:xfrm>
            <a:off x="4419600" y="3165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a:solidFill>
                  <a:schemeClr val="bg1">
                    <a:lumMod val="50000"/>
                  </a:schemeClr>
                </a:solidFill>
              </a:rPr>
              <a:t>http://doc.qt.io/qt-5/qmlapplications.html</a:t>
            </a:r>
            <a:endParaRPr lang="en-US" sz="1200" dirty="0" smtClean="0">
              <a:solidFill>
                <a:schemeClr val="bg1">
                  <a:lumMod val="50000"/>
                </a:schemeClr>
              </a:solidFill>
            </a:endParaRPr>
          </a:p>
        </p:txBody>
      </p:sp>
    </p:spTree>
    <p:extLst>
      <p:ext uri="{BB962C8B-B14F-4D97-AF65-F5344CB8AC3E}">
        <p14:creationId xmlns:p14="http://schemas.microsoft.com/office/powerpoint/2010/main" val="177519206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 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79</a:t>
            </a:fld>
            <a:endParaRPr lang="de-DE" dirty="0"/>
          </a:p>
        </p:txBody>
      </p:sp>
      <p:sp>
        <p:nvSpPr>
          <p:cNvPr id="4" name="Content Placeholder 3"/>
          <p:cNvSpPr>
            <a:spLocks noGrp="1"/>
          </p:cNvSpPr>
          <p:nvPr>
            <p:ph idx="1"/>
          </p:nvPr>
        </p:nvSpPr>
        <p:spPr>
          <a:xfrm>
            <a:off x="1080000" y="1800000"/>
            <a:ext cx="9000000" cy="4108817"/>
          </a:xfrm>
        </p:spPr>
        <p:txBody>
          <a:bodyPr/>
          <a:lstStyle/>
          <a:p>
            <a:pPr>
              <a:lnSpc>
                <a:spcPct val="100000"/>
              </a:lnSpc>
            </a:pPr>
            <a:r>
              <a:rPr lang="en-US" sz="1400" dirty="0" smtClean="0">
                <a:cs typeface="Courier New" panose="02070309020205020404" pitchFamily="49" charset="0"/>
              </a:rPr>
              <a:t>Qt5.6</a:t>
            </a:r>
            <a:endParaRPr lang="en-US" sz="1400" dirty="0">
              <a:cs typeface="Courier New" panose="02070309020205020404" pitchFamily="49" charset="0"/>
            </a:endParaRPr>
          </a:p>
          <a:p>
            <a:pPr>
              <a:lnSpc>
                <a:spcPct val="100000"/>
              </a:lnSpc>
            </a:pPr>
            <a:r>
              <a:rPr lang="en-US" sz="1400" dirty="0">
                <a:cs typeface="Courier New" panose="02070309020205020404" pitchFamily="49" charset="0"/>
              </a:rPr>
              <a:t>Integrated </a:t>
            </a:r>
            <a:r>
              <a:rPr lang="en-US" sz="1400" dirty="0" smtClean="0">
                <a:cs typeface="Courier New" panose="02070309020205020404" pitchFamily="49" charset="0"/>
              </a:rPr>
              <a:t>Qt5.6 </a:t>
            </a:r>
            <a:r>
              <a:rPr lang="en-US" sz="1400" dirty="0">
                <a:cs typeface="Courier New" panose="02070309020205020404" pitchFamily="49" charset="0"/>
              </a:rPr>
              <a:t>into </a:t>
            </a:r>
            <a:r>
              <a:rPr lang="en-US" sz="1400" dirty="0" err="1">
                <a:cs typeface="Courier New" panose="02070309020205020404" pitchFamily="49" charset="0"/>
              </a:rPr>
              <a:t>Yocto</a:t>
            </a:r>
            <a:r>
              <a:rPr lang="en-US" sz="1400" dirty="0">
                <a:cs typeface="Courier New" panose="02070309020205020404" pitchFamily="49" charset="0"/>
              </a:rPr>
              <a:t> recipe 1.10.0 build system</a:t>
            </a:r>
          </a:p>
          <a:p>
            <a:pPr>
              <a:lnSpc>
                <a:spcPct val="100000"/>
              </a:lnSpc>
            </a:pPr>
            <a:r>
              <a:rPr lang="en-US" sz="1400" dirty="0">
                <a:cs typeface="Courier New" panose="02070309020205020404" pitchFamily="49" charset="0"/>
              </a:rPr>
              <a:t>Handle multimedia content with </a:t>
            </a:r>
            <a:r>
              <a:rPr lang="en-US" sz="1400" dirty="0" err="1" smtClean="0">
                <a:cs typeface="Courier New" panose="02070309020205020404" pitchFamily="49" charset="0"/>
              </a:rPr>
              <a:t>GStreamer</a:t>
            </a:r>
            <a:r>
              <a:rPr lang="en-US" sz="1400" dirty="0" smtClean="0">
                <a:cs typeface="Courier New" panose="02070309020205020404" pitchFamily="49" charset="0"/>
              </a:rPr>
              <a:t> </a:t>
            </a:r>
            <a:r>
              <a:rPr lang="en-US" sz="1400" dirty="0">
                <a:cs typeface="Courier New" panose="02070309020205020404" pitchFamily="49" charset="0"/>
              </a:rPr>
              <a:t>as Multimedia backend</a:t>
            </a:r>
          </a:p>
          <a:p>
            <a:pPr lvl="2">
              <a:lnSpc>
                <a:spcPct val="100000"/>
              </a:lnSpc>
            </a:pPr>
            <a:r>
              <a:rPr lang="en-US" sz="1200" dirty="0" err="1" smtClean="0">
                <a:cs typeface="Courier New" panose="02070309020205020404" pitchFamily="49" charset="0"/>
              </a:rPr>
              <a:t>waylandsink</a:t>
            </a:r>
            <a:r>
              <a:rPr lang="en-US" sz="1200" dirty="0" smtClean="0">
                <a:cs typeface="Courier New" panose="02070309020205020404" pitchFamily="49" charset="0"/>
              </a:rPr>
              <a:t>: to achieve the maximum video display performance</a:t>
            </a:r>
          </a:p>
          <a:p>
            <a:pPr lvl="3">
              <a:lnSpc>
                <a:spcPct val="100000"/>
              </a:lnSpc>
            </a:pPr>
            <a:r>
              <a:rPr lang="en-US" sz="1200" dirty="0" err="1" smtClean="0">
                <a:cs typeface="Courier New" panose="02070309020205020404" pitchFamily="49" charset="0"/>
              </a:rPr>
              <a:t>VideoPlayback</a:t>
            </a:r>
            <a:r>
              <a:rPr lang="en-US" sz="1200" dirty="0" smtClean="0">
                <a:cs typeface="Courier New" panose="02070309020205020404" pitchFamily="49" charset="0"/>
              </a:rPr>
              <a:t>: handle H.264 video playback from SD card</a:t>
            </a:r>
          </a:p>
          <a:p>
            <a:pPr lvl="3">
              <a:lnSpc>
                <a:spcPct val="100000"/>
              </a:lnSpc>
            </a:pPr>
            <a:r>
              <a:rPr lang="en-US" sz="1200" dirty="0" err="1" smtClean="0">
                <a:cs typeface="Courier New" panose="02070309020205020404" pitchFamily="49" charset="0"/>
              </a:rPr>
              <a:t>AudioStreaming</a:t>
            </a:r>
            <a:r>
              <a:rPr lang="en-US" sz="1200" dirty="0" smtClean="0">
                <a:cs typeface="Courier New" panose="02070309020205020404" pitchFamily="49" charset="0"/>
              </a:rPr>
              <a:t>: handle AAC audio streaming and receiving among 2 devices</a:t>
            </a:r>
          </a:p>
          <a:p>
            <a:pPr lvl="3">
              <a:lnSpc>
                <a:spcPct val="100000"/>
              </a:lnSpc>
            </a:pPr>
            <a:r>
              <a:rPr lang="en-US" sz="1200" dirty="0" err="1" smtClean="0">
                <a:cs typeface="Courier New" panose="02070309020205020404" pitchFamily="49" charset="0"/>
              </a:rPr>
              <a:t>VideoStreaming</a:t>
            </a:r>
            <a:r>
              <a:rPr lang="en-US" sz="1200" dirty="0" smtClean="0">
                <a:cs typeface="Courier New" panose="02070309020205020404" pitchFamily="49" charset="0"/>
              </a:rPr>
              <a:t>: handle H.264 video receiving from multi inputs and streaming other external devices via RTSP server</a:t>
            </a:r>
          </a:p>
          <a:p>
            <a:pPr lvl="3">
              <a:lnSpc>
                <a:spcPct val="100000"/>
              </a:lnSpc>
            </a:pPr>
            <a:r>
              <a:rPr lang="en-US" sz="1200" dirty="0" err="1" smtClean="0">
                <a:cs typeface="Courier New" panose="02070309020205020404" pitchFamily="49" charset="0"/>
              </a:rPr>
              <a:t>VideoRecording</a:t>
            </a:r>
            <a:r>
              <a:rPr lang="en-US" sz="1200" dirty="0" smtClean="0">
                <a:cs typeface="Courier New" panose="02070309020205020404" pitchFamily="49" charset="0"/>
              </a:rPr>
              <a:t>: handle H.264 video recording to SD card</a:t>
            </a:r>
          </a:p>
          <a:p>
            <a:pPr lvl="2">
              <a:lnSpc>
                <a:spcPct val="100000"/>
              </a:lnSpc>
            </a:pPr>
            <a:r>
              <a:rPr lang="en-US" sz="1200" dirty="0" err="1" smtClean="0">
                <a:cs typeface="Courier New" panose="02070309020205020404" pitchFamily="49" charset="0"/>
              </a:rPr>
              <a:t>qtvideorenderersink</a:t>
            </a:r>
            <a:r>
              <a:rPr lang="en-US" sz="1200" dirty="0" smtClean="0">
                <a:cs typeface="Courier New" panose="02070309020205020404" pitchFamily="49" charset="0"/>
              </a:rPr>
              <a:t>: to </a:t>
            </a:r>
            <a:r>
              <a:rPr lang="en-US" sz="1200" dirty="0" smtClean="0"/>
              <a:t>achieve video </a:t>
            </a:r>
            <a:r>
              <a:rPr lang="en-US" sz="1200" dirty="0" smtClean="0">
                <a:cs typeface="Courier New" panose="02070309020205020404" pitchFamily="49" charset="0"/>
              </a:rPr>
              <a:t>display </a:t>
            </a:r>
            <a:r>
              <a:rPr lang="en-US" sz="1200" dirty="0" smtClean="0"/>
              <a:t>with Graphical effects</a:t>
            </a:r>
            <a:endParaRPr lang="en-US" sz="1200" dirty="0" smtClean="0">
              <a:cs typeface="Courier New" panose="02070309020205020404" pitchFamily="49" charset="0"/>
            </a:endParaRPr>
          </a:p>
          <a:p>
            <a:pPr lvl="3">
              <a:lnSpc>
                <a:spcPct val="100000"/>
              </a:lnSpc>
            </a:pPr>
            <a:r>
              <a:rPr lang="en-US" sz="1200" dirty="0" err="1" smtClean="0">
                <a:cs typeface="Courier New" panose="02070309020205020404" pitchFamily="49" charset="0"/>
              </a:rPr>
              <a:t>MediaPlayer</a:t>
            </a:r>
            <a:r>
              <a:rPr lang="en-US" sz="1200" dirty="0" smtClean="0">
                <a:cs typeface="Courier New" panose="02070309020205020404" pitchFamily="49" charset="0"/>
              </a:rPr>
              <a:t>: allow the playing of a media source</a:t>
            </a:r>
          </a:p>
          <a:p>
            <a:pPr lvl="3">
              <a:lnSpc>
                <a:spcPct val="100000"/>
              </a:lnSpc>
            </a:pPr>
            <a:r>
              <a:rPr lang="en-US" sz="1200" dirty="0" err="1" smtClean="0">
                <a:cs typeface="Courier New" panose="02070309020205020404" pitchFamily="49" charset="0"/>
              </a:rPr>
              <a:t>Camerabin</a:t>
            </a:r>
            <a:r>
              <a:rPr lang="en-US" sz="1200" dirty="0" smtClean="0">
                <a:cs typeface="Courier New" panose="02070309020205020404" pitchFamily="49" charset="0"/>
              </a:rPr>
              <a:t>: allow the preview of a camera source</a:t>
            </a:r>
          </a:p>
          <a:p>
            <a:pPr lvl="3">
              <a:lnSpc>
                <a:spcPct val="100000"/>
              </a:lnSpc>
            </a:pPr>
            <a:r>
              <a:rPr lang="en-US" sz="1200" dirty="0" err="1">
                <a:cs typeface="Courier New" panose="02070309020205020404" pitchFamily="49" charset="0"/>
              </a:rPr>
              <a:t>AudioDecoder</a:t>
            </a:r>
            <a:r>
              <a:rPr lang="en-US" sz="1200" dirty="0">
                <a:cs typeface="Courier New" panose="02070309020205020404" pitchFamily="49" charset="0"/>
              </a:rPr>
              <a:t>: allow decoding </a:t>
            </a:r>
            <a:r>
              <a:rPr lang="en-US" sz="1200" dirty="0" smtClean="0">
                <a:cs typeface="Courier New" panose="02070309020205020404" pitchFamily="49" charset="0"/>
              </a:rPr>
              <a:t>audio</a:t>
            </a:r>
          </a:p>
          <a:p>
            <a:pPr lvl="3">
              <a:lnSpc>
                <a:spcPct val="100000"/>
              </a:lnSpc>
            </a:pPr>
            <a:r>
              <a:rPr lang="en-US" sz="1200" dirty="0" err="1" smtClean="0">
                <a:solidFill>
                  <a:schemeClr val="bg1">
                    <a:lumMod val="75000"/>
                  </a:schemeClr>
                </a:solidFill>
                <a:cs typeface="Courier New" panose="02070309020205020404" pitchFamily="49" charset="0"/>
              </a:rPr>
              <a:t>MediaCapture</a:t>
            </a:r>
            <a:r>
              <a:rPr lang="en-US" sz="1200" dirty="0" smtClean="0">
                <a:solidFill>
                  <a:schemeClr val="bg1">
                    <a:lumMod val="75000"/>
                  </a:schemeClr>
                </a:solidFill>
                <a:cs typeface="Courier New" panose="02070309020205020404" pitchFamily="49" charset="0"/>
              </a:rPr>
              <a:t>: allow the recording of media content (not supported component)</a:t>
            </a:r>
          </a:p>
        </p:txBody>
      </p:sp>
      <p:sp>
        <p:nvSpPr>
          <p:cNvPr id="6"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1082377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b="1"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a:t>RZG Overall </a:t>
            </a:r>
            <a:r>
              <a:rPr lang="en-US" altLang="ja-JP" sz="1200" dirty="0" smtClean="0"/>
              <a:t>Picture</a:t>
            </a:r>
            <a:endParaRPr lang="en-US" altLang="ja-JP" sz="1200" dirty="0"/>
          </a:p>
          <a:p>
            <a:pPr marL="392113" lvl="2">
              <a:lnSpc>
                <a:spcPct val="100000"/>
              </a:lnSpc>
              <a:spcBef>
                <a:spcPts val="1000"/>
              </a:spcBef>
              <a:spcAft>
                <a:spcPts val="0"/>
              </a:spcAft>
            </a:pPr>
            <a:r>
              <a:rPr lang="en-US" altLang="ja-JP" sz="1200" dirty="0" err="1"/>
              <a:t>Yocto</a:t>
            </a:r>
            <a:r>
              <a:rPr lang="en-US" altLang="ja-JP" sz="1200" dirty="0"/>
              <a:t> build System &amp; </a:t>
            </a:r>
            <a:r>
              <a:rPr lang="en-US" altLang="ja-JP" sz="1200" dirty="0" err="1"/>
              <a:t>Renesas</a:t>
            </a:r>
            <a:r>
              <a:rPr lang="en-US" altLang="ja-JP" sz="1200" dirty="0"/>
              <a:t> BSP</a:t>
            </a:r>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endParaRPr lang="en-US" altLang="ja-JP" sz="1200" dirty="0" smtClean="0"/>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8</a:t>
            </a:fld>
            <a:endParaRPr lang="de-DE" dirty="0"/>
          </a:p>
        </p:txBody>
      </p:sp>
    </p:spTree>
    <p:extLst>
      <p:ext uri="{BB962C8B-B14F-4D97-AF65-F5344CB8AC3E}">
        <p14:creationId xmlns:p14="http://schemas.microsoft.com/office/powerpoint/2010/main" val="64875513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 Overview</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80</a:t>
            </a:fld>
            <a:endParaRPr lang="de-DE" dirty="0"/>
          </a:p>
        </p:txBody>
      </p:sp>
      <p:sp>
        <p:nvSpPr>
          <p:cNvPr id="4" name="Content Placeholder 3"/>
          <p:cNvSpPr>
            <a:spLocks noGrp="1"/>
          </p:cNvSpPr>
          <p:nvPr>
            <p:ph idx="1"/>
          </p:nvPr>
        </p:nvSpPr>
        <p:spPr>
          <a:xfrm>
            <a:off x="1080000" y="1800000"/>
            <a:ext cx="9000000" cy="4402231"/>
          </a:xfrm>
        </p:spPr>
        <p:txBody>
          <a:bodyPr/>
          <a:lstStyle/>
          <a:p>
            <a:r>
              <a:rPr lang="en-US" sz="1400" dirty="0">
                <a:cs typeface="Courier New" panose="02070309020205020404" pitchFamily="49" charset="0"/>
              </a:rPr>
              <a:t>GUI: </a:t>
            </a:r>
            <a:r>
              <a:rPr lang="en-US" sz="1400" dirty="0"/>
              <a:t>OpenGL and </a:t>
            </a:r>
            <a:r>
              <a:rPr lang="en-US" sz="1400" dirty="0" err="1"/>
              <a:t>OpenGL|ES</a:t>
            </a:r>
            <a:r>
              <a:rPr lang="en-US" sz="1400" dirty="0"/>
              <a:t> 2.0 Integration</a:t>
            </a:r>
          </a:p>
          <a:p>
            <a:r>
              <a:rPr lang="en-US" sz="1400" dirty="0"/>
              <a:t>Performance measurement</a:t>
            </a:r>
          </a:p>
          <a:p>
            <a:pPr lvl="2"/>
            <a:r>
              <a:rPr lang="en-US" sz="1200" dirty="0" err="1"/>
              <a:t>CpuMonitor</a:t>
            </a:r>
            <a:r>
              <a:rPr lang="en-US" sz="1200" dirty="0"/>
              <a:t>: evaluate CPU load in system</a:t>
            </a:r>
          </a:p>
          <a:p>
            <a:pPr lvl="2"/>
            <a:r>
              <a:rPr lang="en-US" sz="1200" dirty="0" err="1"/>
              <a:t>MemMonitor</a:t>
            </a:r>
            <a:r>
              <a:rPr lang="en-US" sz="1200" dirty="0"/>
              <a:t>: evaluate memory usage in system</a:t>
            </a:r>
          </a:p>
          <a:p>
            <a:pPr lvl="2"/>
            <a:r>
              <a:rPr lang="en-US" sz="1200" dirty="0" err="1"/>
              <a:t>Axistat</a:t>
            </a:r>
            <a:r>
              <a:rPr lang="en-US" sz="1200" dirty="0"/>
              <a:t>: evaluate bus load in system (read/write bus load of GPU/CPU/whole system)</a:t>
            </a:r>
          </a:p>
          <a:p>
            <a:r>
              <a:rPr lang="en-US" sz="1400" dirty="0"/>
              <a:t>QML Applications:</a:t>
            </a:r>
          </a:p>
          <a:p>
            <a:pPr lvl="2"/>
            <a:r>
              <a:rPr lang="en-US" sz="1200" dirty="0"/>
              <a:t>Some defaults applications in </a:t>
            </a:r>
            <a:r>
              <a:rPr lang="en-US" sz="1200" dirty="0" smtClean="0"/>
              <a:t>Qt5.6 </a:t>
            </a:r>
            <a:r>
              <a:rPr lang="en-US" sz="1200" dirty="0"/>
              <a:t>framework</a:t>
            </a:r>
          </a:p>
          <a:p>
            <a:pPr lvl="2"/>
            <a:r>
              <a:rPr lang="en-US" sz="1200" dirty="0" err="1">
                <a:cs typeface="Courier New" panose="02070309020205020404" pitchFamily="49" charset="0"/>
              </a:rPr>
              <a:t>Qt</a:t>
            </a:r>
            <a:r>
              <a:rPr lang="en-US" sz="1200" dirty="0">
                <a:cs typeface="Courier New" panose="02070309020205020404" pitchFamily="49" charset="0"/>
              </a:rPr>
              <a:t> everywhere/Cinematic experience/Launch</a:t>
            </a:r>
            <a:r>
              <a:rPr lang="en-US" sz="1200" dirty="0"/>
              <a:t> with </a:t>
            </a:r>
            <a:r>
              <a:rPr lang="en-US" sz="1200" dirty="0" err="1">
                <a:ea typeface="MS Mincho"/>
              </a:rPr>
              <a:t>qtvideorenderersink</a:t>
            </a:r>
            <a:r>
              <a:rPr lang="en-US" sz="1200" b="1" dirty="0">
                <a:ea typeface="MS Mincho"/>
              </a:rPr>
              <a:t> </a:t>
            </a:r>
            <a:r>
              <a:rPr lang="en-US" sz="1200" dirty="0"/>
              <a:t>display to achieve video playback and camera preview with Graphical </a:t>
            </a:r>
            <a:r>
              <a:rPr lang="en-US" sz="1200" dirty="0" smtClean="0"/>
              <a:t>effects. (</a:t>
            </a:r>
            <a:r>
              <a:rPr lang="en-US" sz="1200" dirty="0" err="1" smtClean="0"/>
              <a:t>Qt</a:t>
            </a:r>
            <a:r>
              <a:rPr lang="en-US" sz="1200" dirty="0" smtClean="0"/>
              <a:t> Cinematic display </a:t>
            </a:r>
            <a:r>
              <a:rPr lang="en-US" sz="1200" dirty="0" err="1" smtClean="0"/>
              <a:t>fullHD</a:t>
            </a:r>
            <a:r>
              <a:rPr lang="en-US" sz="1200" dirty="0" smtClean="0"/>
              <a:t> 60fps, </a:t>
            </a:r>
            <a:r>
              <a:rPr lang="en-US" sz="1200" dirty="0" err="1" smtClean="0"/>
              <a:t>Qt</a:t>
            </a:r>
            <a:r>
              <a:rPr lang="en-US" sz="1200" dirty="0" smtClean="0"/>
              <a:t> </a:t>
            </a:r>
            <a:r>
              <a:rPr lang="en-US" sz="1200" dirty="0" err="1" smtClean="0"/>
              <a:t>qmlvideo</a:t>
            </a:r>
            <a:r>
              <a:rPr lang="en-US" sz="1200" dirty="0" smtClean="0"/>
              <a:t>/</a:t>
            </a:r>
            <a:r>
              <a:rPr lang="en-US" sz="1200" dirty="0" err="1" smtClean="0"/>
              <a:t>qmlvideofx</a:t>
            </a:r>
            <a:r>
              <a:rPr lang="en-US" sz="1200" dirty="0" smtClean="0"/>
              <a:t> display video HD 30fps)</a:t>
            </a:r>
          </a:p>
          <a:p>
            <a:pPr lvl="2"/>
            <a:r>
              <a:rPr lang="en-US" sz="1200" dirty="0" err="1" smtClean="0"/>
              <a:t>DoorPhone</a:t>
            </a:r>
            <a:endParaRPr lang="en-US" sz="1200" dirty="0" smtClean="0"/>
          </a:p>
          <a:p>
            <a:pPr lvl="3"/>
            <a:r>
              <a:rPr lang="en-US" sz="1200" dirty="0" smtClean="0"/>
              <a:t>With </a:t>
            </a:r>
            <a:r>
              <a:rPr lang="en-US" sz="1200" dirty="0" err="1"/>
              <a:t>waylandsink</a:t>
            </a:r>
            <a:r>
              <a:rPr lang="en-US" sz="1200" dirty="0"/>
              <a:t> display to achieve the maximum video playback performance (1 display @960x480 and 3 displays @320x240 – 30fps)</a:t>
            </a:r>
          </a:p>
          <a:p>
            <a:pPr lvl="3"/>
            <a:r>
              <a:rPr lang="en-US" sz="1200" dirty="0"/>
              <a:t>With some other modifications in the system to support touch screen, </a:t>
            </a:r>
            <a:r>
              <a:rPr lang="en-US" sz="1200" dirty="0" smtClean="0"/>
              <a:t>streaming, </a:t>
            </a:r>
            <a:r>
              <a:rPr lang="en-US" sz="1200" dirty="0"/>
              <a:t>etc</a:t>
            </a:r>
            <a:r>
              <a:rPr lang="en-US" sz="1200" dirty="0" smtClean="0"/>
              <a:t>.</a:t>
            </a:r>
            <a:endParaRPr lang="en-US" sz="1200" dirty="0"/>
          </a:p>
        </p:txBody>
      </p:sp>
      <p:sp>
        <p:nvSpPr>
          <p:cNvPr id="5"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14613316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a:t>RZ/G </a:t>
            </a:r>
            <a:r>
              <a:rPr lang="en-US" altLang="ja-JP" dirty="0" err="1"/>
              <a:t>Qt</a:t>
            </a:r>
            <a:r>
              <a:rPr lang="en-US" altLang="ja-JP" dirty="0"/>
              <a:t> </a:t>
            </a:r>
            <a:r>
              <a:rPr lang="en-US" altLang="ja-JP" dirty="0" smtClean="0"/>
              <a:t>– IN </a:t>
            </a:r>
            <a:r>
              <a:rPr lang="en-US" altLang="ja-JP" dirty="0" err="1" smtClean="0"/>
              <a:t>Yocto</a:t>
            </a:r>
            <a:r>
              <a:rPr lang="en-US" altLang="ja-JP" dirty="0" smtClean="0"/>
              <a:t> </a:t>
            </a:r>
            <a:r>
              <a:rPr lang="en-US" altLang="ja-JP" dirty="0"/>
              <a:t>build system</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81</a:t>
            </a:fld>
            <a:endParaRPr lang="de-DE" dirty="0"/>
          </a:p>
        </p:txBody>
      </p:sp>
      <p:sp>
        <p:nvSpPr>
          <p:cNvPr id="4" name="Content Placeholder 3"/>
          <p:cNvSpPr>
            <a:spLocks noGrp="1"/>
          </p:cNvSpPr>
          <p:nvPr>
            <p:ph idx="1"/>
          </p:nvPr>
        </p:nvSpPr>
        <p:spPr>
          <a:xfrm>
            <a:off x="1080000" y="1800000"/>
            <a:ext cx="9000000" cy="1077218"/>
          </a:xfrm>
        </p:spPr>
        <p:txBody>
          <a:bodyPr/>
          <a:lstStyle/>
          <a:p>
            <a:pPr>
              <a:lnSpc>
                <a:spcPct val="100000"/>
              </a:lnSpc>
            </a:pPr>
            <a:r>
              <a:rPr lang="en-US" sz="1400" dirty="0">
                <a:cs typeface="Courier New" panose="02070309020205020404" pitchFamily="49" charset="0"/>
              </a:rPr>
              <a:t>Function: </a:t>
            </a:r>
            <a:r>
              <a:rPr lang="en-US" sz="1400" dirty="0" smtClean="0"/>
              <a:t>Qt5.6 </a:t>
            </a:r>
            <a:r>
              <a:rPr lang="en-US" sz="1400" dirty="0"/>
              <a:t>into </a:t>
            </a:r>
            <a:r>
              <a:rPr lang="en-US" sz="1400" dirty="0" err="1"/>
              <a:t>Yocto</a:t>
            </a:r>
            <a:r>
              <a:rPr lang="en-US" sz="1400" dirty="0"/>
              <a:t> 1.10.0 build system for </a:t>
            </a:r>
            <a:r>
              <a:rPr lang="en-US" sz="1400" dirty="0" err="1" smtClean="0"/>
              <a:t>iWave</a:t>
            </a:r>
            <a:endParaRPr lang="en-US" sz="1400" dirty="0">
              <a:cs typeface="Courier New" panose="02070309020205020404" pitchFamily="49" charset="0"/>
            </a:endParaRPr>
          </a:p>
          <a:p>
            <a:pPr>
              <a:lnSpc>
                <a:spcPct val="100000"/>
              </a:lnSpc>
            </a:pPr>
            <a:r>
              <a:rPr lang="en-US" sz="1400" dirty="0" err="1" smtClean="0">
                <a:cs typeface="Courier New" panose="02070309020205020404" pitchFamily="49" charset="0"/>
              </a:rPr>
              <a:t>Yocto</a:t>
            </a:r>
            <a:r>
              <a:rPr lang="en-US" sz="1400" dirty="0" smtClean="0">
                <a:cs typeface="Courier New" panose="02070309020205020404" pitchFamily="49" charset="0"/>
              </a:rPr>
              <a:t> </a:t>
            </a:r>
            <a:r>
              <a:rPr lang="en-US" sz="1400" dirty="0">
                <a:cs typeface="Courier New" panose="02070309020205020404" pitchFamily="49" charset="0"/>
              </a:rPr>
              <a:t>recipe 1.10.0 for </a:t>
            </a:r>
            <a:r>
              <a:rPr lang="en-US" sz="1400" dirty="0" err="1" smtClean="0">
                <a:cs typeface="Courier New" panose="02070309020205020404" pitchFamily="49" charset="0"/>
              </a:rPr>
              <a:t>iWave</a:t>
            </a:r>
            <a:r>
              <a:rPr lang="en-US" sz="1400" dirty="0" smtClean="0">
                <a:cs typeface="Courier New" panose="02070309020205020404" pitchFamily="49" charset="0"/>
              </a:rPr>
              <a:t> </a:t>
            </a:r>
            <a:endParaRPr lang="en-US" sz="1400" dirty="0">
              <a:cs typeface="Courier New" panose="02070309020205020404" pitchFamily="49" charset="0"/>
            </a:endParaRPr>
          </a:p>
          <a:p>
            <a:pPr lvl="2">
              <a:lnSpc>
                <a:spcPct val="100000"/>
              </a:lnSpc>
            </a:pPr>
            <a:r>
              <a:rPr lang="en-US" sz="1200" dirty="0" smtClean="0">
                <a:cs typeface="Courier New" panose="02070309020205020404" pitchFamily="49" charset="0"/>
              </a:rPr>
              <a:t>Structure</a:t>
            </a:r>
            <a:endParaRPr lang="en-US" sz="1200" dirty="0">
              <a:cs typeface="Courier New" panose="02070309020205020404" pitchFamily="49" charset="0"/>
            </a:endParaRPr>
          </a:p>
        </p:txBody>
      </p:sp>
      <p:sp>
        <p:nvSpPr>
          <p:cNvPr id="5" name="Rounded Rectangle 4"/>
          <p:cNvSpPr/>
          <p:nvPr/>
        </p:nvSpPr>
        <p:spPr>
          <a:xfrm>
            <a:off x="2207282" y="3265267"/>
            <a:ext cx="828092" cy="2975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b</a:t>
            </a:r>
            <a:r>
              <a:rPr lang="en-US" sz="1200" dirty="0" smtClean="0"/>
              <a:t>uild</a:t>
            </a:r>
          </a:p>
        </p:txBody>
      </p:sp>
      <p:sp>
        <p:nvSpPr>
          <p:cNvPr id="6" name="Rounded Rectangle 5"/>
          <p:cNvSpPr/>
          <p:nvPr/>
        </p:nvSpPr>
        <p:spPr>
          <a:xfrm>
            <a:off x="2210023" y="5329822"/>
            <a:ext cx="828092" cy="2975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poky</a:t>
            </a:r>
          </a:p>
        </p:txBody>
      </p:sp>
      <p:sp>
        <p:nvSpPr>
          <p:cNvPr id="7" name="Rounded Rectangle 6"/>
          <p:cNvSpPr/>
          <p:nvPr/>
        </p:nvSpPr>
        <p:spPr>
          <a:xfrm>
            <a:off x="2207282" y="3650023"/>
            <a:ext cx="1296144" cy="2975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m</a:t>
            </a:r>
            <a:r>
              <a:rPr lang="en-US" sz="1200" dirty="0" smtClean="0"/>
              <a:t>eta-</a:t>
            </a:r>
            <a:r>
              <a:rPr lang="en-US" sz="1200" dirty="0" err="1" smtClean="0"/>
              <a:t>linaro</a:t>
            </a:r>
            <a:endParaRPr lang="en-US" sz="1200" dirty="0" smtClean="0"/>
          </a:p>
        </p:txBody>
      </p:sp>
      <p:sp>
        <p:nvSpPr>
          <p:cNvPr id="8" name="Rounded Rectangle 7"/>
          <p:cNvSpPr/>
          <p:nvPr/>
        </p:nvSpPr>
        <p:spPr>
          <a:xfrm>
            <a:off x="2207281" y="4021220"/>
            <a:ext cx="1755119" cy="35364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openembedded</a:t>
            </a:r>
            <a:endParaRPr lang="en-US" sz="1200" dirty="0" smtClean="0"/>
          </a:p>
        </p:txBody>
      </p:sp>
      <p:sp>
        <p:nvSpPr>
          <p:cNvPr id="9" name="Rounded Rectangle 8"/>
          <p:cNvSpPr/>
          <p:nvPr/>
        </p:nvSpPr>
        <p:spPr>
          <a:xfrm>
            <a:off x="2218345" y="4475296"/>
            <a:ext cx="1296144" cy="297554"/>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renesas</a:t>
            </a:r>
            <a:endParaRPr lang="en-US" sz="1200" dirty="0" smtClean="0"/>
          </a:p>
        </p:txBody>
      </p:sp>
      <p:sp>
        <p:nvSpPr>
          <p:cNvPr id="10" name="Rounded Rectangle 9"/>
          <p:cNvSpPr/>
          <p:nvPr/>
        </p:nvSpPr>
        <p:spPr>
          <a:xfrm>
            <a:off x="2229817" y="4907785"/>
            <a:ext cx="1450512" cy="295095"/>
          </a:xfrm>
          <a:prstGeom prst="round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a:t>
            </a:r>
            <a:r>
              <a:rPr lang="en-US" sz="1200" dirty="0" err="1" smtClean="0"/>
              <a:t>rzg</a:t>
            </a:r>
            <a:r>
              <a:rPr lang="en-US" sz="1200" dirty="0" smtClean="0"/>
              <a:t>-demos</a:t>
            </a:r>
          </a:p>
        </p:txBody>
      </p:sp>
      <p:sp>
        <p:nvSpPr>
          <p:cNvPr id="11" name="Rectangle 10"/>
          <p:cNvSpPr/>
          <p:nvPr/>
        </p:nvSpPr>
        <p:spPr>
          <a:xfrm>
            <a:off x="1447800" y="2895600"/>
            <a:ext cx="1222598" cy="297554"/>
          </a:xfrm>
          <a:prstGeom prst="rect">
            <a:avLst/>
          </a:prstGeom>
          <a:solidFill>
            <a:schemeClr val="bg1">
              <a:lumMod val="75000"/>
            </a:schemeClr>
          </a:solid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WORK_DIR</a:t>
            </a:r>
            <a:endParaRPr lang="en-US" sz="1200" dirty="0"/>
          </a:p>
        </p:txBody>
      </p:sp>
      <p:cxnSp>
        <p:nvCxnSpPr>
          <p:cNvPr id="12" name="Straight Connector 11"/>
          <p:cNvCxnSpPr/>
          <p:nvPr/>
        </p:nvCxnSpPr>
        <p:spPr>
          <a:xfrm>
            <a:off x="1752600" y="3200400"/>
            <a:ext cx="0" cy="2684321"/>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p:cNvCxnSpPr/>
          <p:nvPr/>
        </p:nvCxnSpPr>
        <p:spPr>
          <a:xfrm>
            <a:off x="1752600" y="3414045"/>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p:cNvCxnSpPr/>
          <p:nvPr/>
        </p:nvCxnSpPr>
        <p:spPr>
          <a:xfrm>
            <a:off x="1741537" y="3798801"/>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p:cNvCxnSpPr/>
          <p:nvPr/>
        </p:nvCxnSpPr>
        <p:spPr>
          <a:xfrm>
            <a:off x="1752600" y="4198043"/>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1752600" y="4624074"/>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7" name="Straight Connector 16"/>
          <p:cNvCxnSpPr/>
          <p:nvPr/>
        </p:nvCxnSpPr>
        <p:spPr>
          <a:xfrm>
            <a:off x="1749765" y="5055333"/>
            <a:ext cx="485872"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1744278" y="5478600"/>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19" name="Rounded Rectangle 18"/>
          <p:cNvSpPr/>
          <p:nvPr/>
        </p:nvSpPr>
        <p:spPr>
          <a:xfrm>
            <a:off x="2209800" y="5745468"/>
            <a:ext cx="1009650" cy="29755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a:t>m</a:t>
            </a:r>
            <a:r>
              <a:rPr lang="en-US" sz="1200" dirty="0" smtClean="0"/>
              <a:t>eta-qt5</a:t>
            </a:r>
          </a:p>
        </p:txBody>
      </p:sp>
      <p:cxnSp>
        <p:nvCxnSpPr>
          <p:cNvPr id="20" name="Straight Connector 19"/>
          <p:cNvCxnSpPr/>
          <p:nvPr/>
        </p:nvCxnSpPr>
        <p:spPr>
          <a:xfrm>
            <a:off x="1752265" y="5884721"/>
            <a:ext cx="465745" cy="0"/>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a:off x="3200400" y="5872402"/>
            <a:ext cx="1296144"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Rectangle 21"/>
          <p:cNvSpPr/>
          <p:nvPr/>
        </p:nvSpPr>
        <p:spPr>
          <a:xfrm>
            <a:off x="4496544" y="5673440"/>
            <a:ext cx="2520280" cy="3570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solidFill>
                  <a:schemeClr val="tx1"/>
                </a:solidFill>
              </a:rPr>
              <a:t>Qt5 </a:t>
            </a:r>
            <a:r>
              <a:rPr lang="en-US" sz="1200" dirty="0">
                <a:solidFill>
                  <a:schemeClr val="tx1"/>
                </a:solidFill>
              </a:rPr>
              <a:t>layer for </a:t>
            </a:r>
            <a:r>
              <a:rPr lang="en-US" sz="1200" dirty="0" err="1">
                <a:solidFill>
                  <a:schemeClr val="tx1"/>
                </a:solidFill>
              </a:rPr>
              <a:t>openembedded</a:t>
            </a:r>
            <a:endParaRPr lang="en-US" sz="1200" dirty="0">
              <a:solidFill>
                <a:schemeClr val="tx1"/>
              </a:solidFill>
            </a:endParaRPr>
          </a:p>
        </p:txBody>
      </p:sp>
      <p:sp>
        <p:nvSpPr>
          <p:cNvPr id="23" name="Rounded Rectangle 22"/>
          <p:cNvSpPr/>
          <p:nvPr/>
        </p:nvSpPr>
        <p:spPr>
          <a:xfrm>
            <a:off x="6971569" y="4907981"/>
            <a:ext cx="1153666" cy="29755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recipes-</a:t>
            </a:r>
            <a:r>
              <a:rPr lang="en-US" sz="1200" dirty="0" err="1" smtClean="0"/>
              <a:t>qt</a:t>
            </a:r>
            <a:endParaRPr lang="en-US" sz="1200" dirty="0" smtClean="0"/>
          </a:p>
        </p:txBody>
      </p:sp>
      <p:cxnSp>
        <p:nvCxnSpPr>
          <p:cNvPr id="25" name="Straight Connector 24"/>
          <p:cNvCxnSpPr/>
          <p:nvPr/>
        </p:nvCxnSpPr>
        <p:spPr>
          <a:xfrm flipH="1">
            <a:off x="3733800" y="4936311"/>
            <a:ext cx="160574" cy="2380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Arrow Connector 26"/>
          <p:cNvCxnSpPr/>
          <p:nvPr/>
        </p:nvCxnSpPr>
        <p:spPr>
          <a:xfrm>
            <a:off x="8229600" y="5091336"/>
            <a:ext cx="28803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8" name="Rectangle 27"/>
          <p:cNvSpPr/>
          <p:nvPr/>
        </p:nvSpPr>
        <p:spPr>
          <a:xfrm>
            <a:off x="8634368" y="4900735"/>
            <a:ext cx="2184549" cy="357065"/>
          </a:xfrm>
          <a:prstGeom prst="rect">
            <a:avLst/>
          </a:prstGeom>
          <a:solidFill>
            <a:schemeClr val="accent5">
              <a:lumMod val="20000"/>
              <a:lumOff val="80000"/>
            </a:schemeClr>
          </a:solidFill>
          <a:ln w="12700">
            <a:solidFill>
              <a:schemeClr val="accent1">
                <a:shade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smtClean="0">
                <a:solidFill>
                  <a:schemeClr val="tx1">
                    <a:lumMod val="95000"/>
                    <a:lumOff val="5000"/>
                  </a:schemeClr>
                </a:solidFill>
              </a:rPr>
              <a:t>Qt</a:t>
            </a:r>
            <a:r>
              <a:rPr lang="en-US" sz="1200" dirty="0" smtClean="0">
                <a:solidFill>
                  <a:schemeClr val="tx1">
                    <a:lumMod val="95000"/>
                    <a:lumOff val="5000"/>
                  </a:schemeClr>
                </a:solidFill>
              </a:rPr>
              <a:t> </a:t>
            </a:r>
            <a:r>
              <a:rPr lang="en-US" sz="1200" dirty="0">
                <a:solidFill>
                  <a:schemeClr val="tx1">
                    <a:lumMod val="95000"/>
                    <a:lumOff val="5000"/>
                  </a:schemeClr>
                </a:solidFill>
              </a:rPr>
              <a:t>layer </a:t>
            </a:r>
            <a:r>
              <a:rPr lang="en-US" sz="1200" dirty="0" smtClean="0">
                <a:solidFill>
                  <a:schemeClr val="tx1">
                    <a:lumMod val="95000"/>
                    <a:lumOff val="5000"/>
                  </a:schemeClr>
                </a:solidFill>
              </a:rPr>
              <a:t>for RZG</a:t>
            </a:r>
            <a:endParaRPr lang="en-US" sz="1200" dirty="0">
              <a:solidFill>
                <a:schemeClr val="tx1">
                  <a:lumMod val="95000"/>
                  <a:lumOff val="5000"/>
                </a:schemeClr>
              </a:solidFill>
            </a:endParaRPr>
          </a:p>
        </p:txBody>
      </p:sp>
      <p:sp>
        <p:nvSpPr>
          <p:cNvPr id="29" name="Rounded Rectangle 28"/>
          <p:cNvSpPr/>
          <p:nvPr/>
        </p:nvSpPr>
        <p:spPr>
          <a:xfrm>
            <a:off x="3962400" y="4921746"/>
            <a:ext cx="953443" cy="29755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smtClean="0"/>
              <a:t>meta-rzg1</a:t>
            </a:r>
          </a:p>
        </p:txBody>
      </p:sp>
      <p:cxnSp>
        <p:nvCxnSpPr>
          <p:cNvPr id="30" name="Straight Connector 29"/>
          <p:cNvCxnSpPr/>
          <p:nvPr/>
        </p:nvCxnSpPr>
        <p:spPr>
          <a:xfrm flipH="1">
            <a:off x="5029200" y="4950076"/>
            <a:ext cx="160574" cy="2380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
        <p:nvSpPr>
          <p:cNvPr id="31" name="Rounded Rectangle 30"/>
          <p:cNvSpPr/>
          <p:nvPr/>
        </p:nvSpPr>
        <p:spPr>
          <a:xfrm>
            <a:off x="5334000" y="4921746"/>
            <a:ext cx="1153666" cy="297554"/>
          </a:xfrm>
          <a:prstGeom prst="round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sz="1200" dirty="0" err="1" smtClean="0"/>
              <a:t>qt_hmi_demo</a:t>
            </a:r>
            <a:endParaRPr lang="en-US" sz="1200" dirty="0" smtClean="0"/>
          </a:p>
        </p:txBody>
      </p:sp>
      <p:cxnSp>
        <p:nvCxnSpPr>
          <p:cNvPr id="32" name="Straight Connector 31"/>
          <p:cNvCxnSpPr/>
          <p:nvPr/>
        </p:nvCxnSpPr>
        <p:spPr>
          <a:xfrm flipH="1">
            <a:off x="6629400" y="4950076"/>
            <a:ext cx="160574" cy="238043"/>
          </a:xfrm>
          <a:prstGeom prst="line">
            <a:avLst/>
          </a:prstGeom>
          <a:ln w="254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1767263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el 1"/>
          <p:cNvSpPr>
            <a:spLocks noGrp="1"/>
          </p:cNvSpPr>
          <p:nvPr>
            <p:ph type="title"/>
          </p:nvPr>
        </p:nvSpPr>
        <p:spPr>
          <a:xfrm>
            <a:off x="1080000" y="936000"/>
            <a:ext cx="8520000" cy="443198"/>
          </a:xfrm>
        </p:spPr>
        <p:txBody>
          <a:bodyPr/>
          <a:lstStyle/>
          <a:p>
            <a:r>
              <a:rPr lang="en-US" dirty="0" smtClean="0"/>
              <a:t>Agenda</a:t>
            </a:r>
            <a:endParaRPr lang="en-US" dirty="0"/>
          </a:p>
        </p:txBody>
      </p:sp>
      <p:sp>
        <p:nvSpPr>
          <p:cNvPr id="4" name="Inhaltsplatzhalter 3"/>
          <p:cNvSpPr>
            <a:spLocks noGrp="1"/>
          </p:cNvSpPr>
          <p:nvPr>
            <p:ph idx="1"/>
          </p:nvPr>
        </p:nvSpPr>
        <p:spPr>
          <a:xfrm>
            <a:off x="1080000" y="1800000"/>
            <a:ext cx="9000000" cy="4283224"/>
          </a:xfrm>
        </p:spPr>
        <p:txBody>
          <a:bodyPr/>
          <a:lstStyle/>
          <a:p>
            <a:pPr marL="0" lvl="1">
              <a:lnSpc>
                <a:spcPct val="100000"/>
              </a:lnSpc>
              <a:spcBef>
                <a:spcPts val="1000"/>
              </a:spcBef>
              <a:spcAft>
                <a:spcPts val="0"/>
              </a:spcAft>
            </a:pPr>
            <a:r>
              <a:rPr lang="en-US" altLang="ja-JP" sz="1400" dirty="0" smtClean="0"/>
              <a:t>Basic </a:t>
            </a:r>
            <a:r>
              <a:rPr lang="en-US" altLang="ja-JP" sz="1400" dirty="0"/>
              <a:t>information &amp; </a:t>
            </a:r>
            <a:r>
              <a:rPr lang="en-US" altLang="ja-JP" sz="1400" dirty="0" smtClean="0"/>
              <a:t>knowledge</a:t>
            </a:r>
          </a:p>
          <a:p>
            <a:pPr marL="392113" lvl="2">
              <a:lnSpc>
                <a:spcPct val="100000"/>
              </a:lnSpc>
              <a:spcBef>
                <a:spcPts val="1000"/>
              </a:spcBef>
              <a:spcAft>
                <a:spcPts val="0"/>
              </a:spcAft>
            </a:pPr>
            <a:r>
              <a:rPr lang="en-US" altLang="ja-JP" sz="1200" dirty="0" smtClean="0"/>
              <a:t>Training Content</a:t>
            </a:r>
          </a:p>
          <a:p>
            <a:pPr marL="392113" lvl="2">
              <a:lnSpc>
                <a:spcPct val="100000"/>
              </a:lnSpc>
              <a:spcBef>
                <a:spcPts val="1000"/>
              </a:spcBef>
              <a:spcAft>
                <a:spcPts val="0"/>
              </a:spcAft>
            </a:pPr>
            <a:r>
              <a:rPr lang="en-US" sz="1200" dirty="0" smtClean="0"/>
              <a:t>Hardware requirement &amp; configuration</a:t>
            </a:r>
          </a:p>
          <a:p>
            <a:pPr marL="392113" lvl="2">
              <a:lnSpc>
                <a:spcPct val="100000"/>
              </a:lnSpc>
              <a:spcBef>
                <a:spcPts val="1000"/>
              </a:spcBef>
              <a:spcAft>
                <a:spcPts val="0"/>
              </a:spcAft>
            </a:pPr>
            <a:r>
              <a:rPr lang="en-US" altLang="ja-JP" sz="1200" dirty="0" smtClean="0"/>
              <a:t>Linux &amp; Development environment</a:t>
            </a:r>
          </a:p>
          <a:p>
            <a:pPr marL="392113" lvl="2">
              <a:lnSpc>
                <a:spcPct val="100000"/>
              </a:lnSpc>
              <a:spcBef>
                <a:spcPts val="1000"/>
              </a:spcBef>
              <a:spcAft>
                <a:spcPts val="0"/>
              </a:spcAft>
            </a:pPr>
            <a:r>
              <a:rPr lang="en-US" altLang="ja-JP" sz="1200" dirty="0" smtClean="0"/>
              <a:t>RZG Overall Picture</a:t>
            </a:r>
          </a:p>
          <a:p>
            <a:pPr marL="392113" lvl="2">
              <a:lnSpc>
                <a:spcPct val="100000"/>
              </a:lnSpc>
              <a:spcBef>
                <a:spcPts val="1000"/>
              </a:spcBef>
              <a:spcAft>
                <a:spcPts val="0"/>
              </a:spcAft>
            </a:pPr>
            <a:r>
              <a:rPr lang="en-US" altLang="ja-JP" sz="1200" dirty="0" err="1" smtClean="0"/>
              <a:t>Yocto</a:t>
            </a:r>
            <a:r>
              <a:rPr lang="en-US" altLang="ja-JP" sz="1200" dirty="0" smtClean="0"/>
              <a:t> build System &amp; </a:t>
            </a:r>
            <a:r>
              <a:rPr lang="en-US" altLang="ja-JP" sz="1200" dirty="0" err="1" smtClean="0"/>
              <a:t>Renesas</a:t>
            </a:r>
            <a:r>
              <a:rPr lang="en-US" altLang="ja-JP" sz="1200" smtClean="0"/>
              <a:t> BSP</a:t>
            </a:r>
            <a:endParaRPr lang="en-US" altLang="ja-JP" sz="1200" dirty="0" smtClean="0"/>
          </a:p>
          <a:p>
            <a:pPr marL="392113" lvl="2">
              <a:lnSpc>
                <a:spcPct val="100000"/>
              </a:lnSpc>
              <a:spcBef>
                <a:spcPts val="1000"/>
              </a:spcBef>
              <a:spcAft>
                <a:spcPts val="0"/>
              </a:spcAft>
            </a:pPr>
            <a:r>
              <a:rPr lang="en-US" altLang="ja-JP" sz="1200" dirty="0" smtClean="0"/>
              <a:t>Practice: </a:t>
            </a:r>
            <a:r>
              <a:rPr lang="en-US" altLang="ja-JP" sz="1200" dirty="0" err="1" smtClean="0"/>
              <a:t>Yocto</a:t>
            </a:r>
            <a:r>
              <a:rPr lang="en-US" altLang="ja-JP" sz="1200" dirty="0" smtClean="0"/>
              <a:t> Building</a:t>
            </a:r>
          </a:p>
          <a:p>
            <a:pPr marL="392113" lvl="2">
              <a:lnSpc>
                <a:spcPct val="100000"/>
              </a:lnSpc>
              <a:spcBef>
                <a:spcPts val="1000"/>
              </a:spcBef>
              <a:spcAft>
                <a:spcPts val="0"/>
              </a:spcAft>
            </a:pPr>
            <a:endParaRPr lang="en-US" altLang="ja-JP" sz="1200" dirty="0" smtClean="0"/>
          </a:p>
          <a:p>
            <a:pPr marL="392113" lvl="2">
              <a:lnSpc>
                <a:spcPct val="100000"/>
              </a:lnSpc>
              <a:spcBef>
                <a:spcPts val="1000"/>
              </a:spcBef>
              <a:spcAft>
                <a:spcPts val="0"/>
              </a:spcAft>
            </a:pPr>
            <a:r>
              <a:rPr lang="en-US" altLang="ja-JP" sz="1200" dirty="0" err="1" smtClean="0"/>
              <a:t>GStreamer</a:t>
            </a:r>
            <a:endParaRPr lang="en-US" altLang="ja-JP" sz="1200" dirty="0"/>
          </a:p>
          <a:p>
            <a:pPr marL="392113" lvl="2">
              <a:lnSpc>
                <a:spcPct val="100000"/>
              </a:lnSpc>
              <a:spcBef>
                <a:spcPts val="1000"/>
              </a:spcBef>
              <a:spcAft>
                <a:spcPts val="0"/>
              </a:spcAft>
            </a:pPr>
            <a:r>
              <a:rPr lang="en-US" altLang="ja-JP" sz="1200" dirty="0" smtClean="0"/>
              <a:t>Practice: </a:t>
            </a:r>
            <a:r>
              <a:rPr lang="en-US" altLang="ja-JP" sz="1200" dirty="0" err="1" smtClean="0"/>
              <a:t>GStreamer</a:t>
            </a:r>
            <a:r>
              <a:rPr lang="en-US" altLang="ja-JP" sz="1200" dirty="0" smtClean="0"/>
              <a:t> pipeline</a:t>
            </a:r>
          </a:p>
          <a:p>
            <a:pPr marL="392113" lvl="2">
              <a:lnSpc>
                <a:spcPct val="100000"/>
              </a:lnSpc>
              <a:spcBef>
                <a:spcPts val="1000"/>
              </a:spcBef>
              <a:spcAft>
                <a:spcPts val="0"/>
              </a:spcAft>
            </a:pPr>
            <a:r>
              <a:rPr lang="en-US" altLang="ja-JP" sz="1200" dirty="0" err="1"/>
              <a:t>Qt</a:t>
            </a:r>
            <a:r>
              <a:rPr lang="en-US" altLang="ja-JP" sz="1200" dirty="0"/>
              <a:t> framework</a:t>
            </a:r>
          </a:p>
          <a:p>
            <a:pPr marL="392113" lvl="2">
              <a:lnSpc>
                <a:spcPct val="100000"/>
              </a:lnSpc>
              <a:spcBef>
                <a:spcPts val="1000"/>
              </a:spcBef>
              <a:spcAft>
                <a:spcPts val="0"/>
              </a:spcAft>
            </a:pPr>
            <a:endParaRPr lang="en-US" altLang="ja-JP" sz="1200" dirty="0"/>
          </a:p>
          <a:p>
            <a:pPr marL="392113" lvl="2">
              <a:lnSpc>
                <a:spcPct val="100000"/>
              </a:lnSpc>
              <a:spcBef>
                <a:spcPts val="1000"/>
              </a:spcBef>
              <a:spcAft>
                <a:spcPts val="0"/>
              </a:spcAft>
            </a:pPr>
            <a:r>
              <a:rPr lang="en-US" altLang="ja-JP" sz="1200" b="1" dirty="0" smtClean="0"/>
              <a:t>Demonstrations &amp; Features</a:t>
            </a:r>
          </a:p>
          <a:p>
            <a:pPr marL="392113" lvl="2">
              <a:lnSpc>
                <a:spcPct val="100000"/>
              </a:lnSpc>
              <a:spcBef>
                <a:spcPts val="1000"/>
              </a:spcBef>
              <a:spcAft>
                <a:spcPts val="0"/>
              </a:spcAft>
            </a:pPr>
            <a:r>
              <a:rPr lang="en-US" altLang="ja-JP" sz="1200" dirty="0" smtClean="0"/>
              <a:t>Practice: Setup &amp; Run Demonstrations</a:t>
            </a:r>
          </a:p>
        </p:txBody>
      </p:sp>
      <p:sp>
        <p:nvSpPr>
          <p:cNvPr id="3" name="Foliennummernplatzhalter 2"/>
          <p:cNvSpPr>
            <a:spLocks noGrp="1"/>
          </p:cNvSpPr>
          <p:nvPr>
            <p:ph type="sldNum" sz="quarter" idx="10"/>
          </p:nvPr>
        </p:nvSpPr>
        <p:spPr/>
        <p:txBody>
          <a:bodyPr/>
          <a:lstStyle/>
          <a:p>
            <a:pPr algn="l"/>
            <a:r>
              <a:rPr lang="de-DE" dirty="0" smtClean="0"/>
              <a:t>Page </a:t>
            </a:r>
            <a:fld id="{3FD030EF-7044-4946-962A-5D7D09BD1B34}" type="slidenum">
              <a:rPr lang="de-DE" smtClean="0"/>
              <a:pPr algn="l"/>
              <a:t>82</a:t>
            </a:fld>
            <a:endParaRPr lang="de-DE" dirty="0"/>
          </a:p>
        </p:txBody>
      </p:sp>
    </p:spTree>
    <p:extLst>
      <p:ext uri="{BB962C8B-B14F-4D97-AF65-F5344CB8AC3E}">
        <p14:creationId xmlns:p14="http://schemas.microsoft.com/office/powerpoint/2010/main" val="4109727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Inhaltsplatzhalter 3"/>
          <p:cNvSpPr>
            <a:spLocks noGrp="1"/>
          </p:cNvSpPr>
          <p:nvPr>
            <p:ph idx="1"/>
          </p:nvPr>
        </p:nvSpPr>
        <p:spPr>
          <a:xfrm>
            <a:off x="1080000" y="1800000"/>
            <a:ext cx="9000000" cy="1154162"/>
          </a:xfrm>
        </p:spPr>
        <p:txBody>
          <a:bodyPr/>
          <a:lstStyle/>
          <a:p>
            <a:pPr marL="0" lvl="1">
              <a:lnSpc>
                <a:spcPct val="100000"/>
              </a:lnSpc>
              <a:spcBef>
                <a:spcPts val="1000"/>
              </a:spcBef>
              <a:spcAft>
                <a:spcPts val="0"/>
              </a:spcAft>
            </a:pPr>
            <a:r>
              <a:rPr lang="en-US" altLang="ja-JP" sz="1400" dirty="0" smtClean="0"/>
              <a:t>RZG Demonstrations</a:t>
            </a:r>
          </a:p>
          <a:p>
            <a:pPr marL="392113" lvl="2">
              <a:lnSpc>
                <a:spcPct val="100000"/>
              </a:lnSpc>
              <a:spcBef>
                <a:spcPts val="1000"/>
              </a:spcBef>
              <a:spcAft>
                <a:spcPts val="0"/>
              </a:spcAft>
            </a:pPr>
            <a:r>
              <a:rPr lang="en-US" altLang="ja-JP" sz="1200" dirty="0" smtClean="0"/>
              <a:t>HMI Demo</a:t>
            </a:r>
          </a:p>
          <a:p>
            <a:pPr marL="392113" lvl="2">
              <a:lnSpc>
                <a:spcPct val="100000"/>
              </a:lnSpc>
              <a:spcBef>
                <a:spcPts val="1000"/>
              </a:spcBef>
              <a:spcAft>
                <a:spcPts val="0"/>
              </a:spcAft>
            </a:pPr>
            <a:r>
              <a:rPr lang="en-US" altLang="ja-JP" sz="1200" dirty="0" err="1" smtClean="0"/>
              <a:t>Qt</a:t>
            </a:r>
            <a:r>
              <a:rPr lang="en-US" altLang="ja-JP" sz="1200" dirty="0" smtClean="0"/>
              <a:t> HMI Demo</a:t>
            </a:r>
          </a:p>
          <a:p>
            <a:pPr marL="392113" lvl="2">
              <a:lnSpc>
                <a:spcPct val="100000"/>
              </a:lnSpc>
              <a:spcBef>
                <a:spcPts val="1000"/>
              </a:spcBef>
              <a:spcAft>
                <a:spcPts val="0"/>
              </a:spcAft>
            </a:pPr>
            <a:r>
              <a:rPr lang="en-US" altLang="ja-JP" sz="1200" dirty="0" err="1" smtClean="0"/>
              <a:t>Doorphone</a:t>
            </a:r>
            <a:endParaRPr lang="en-US" altLang="ja-JP" sz="1200" dirty="0" smtClean="0"/>
          </a:p>
        </p:txBody>
      </p:sp>
      <p:sp>
        <p:nvSpPr>
          <p:cNvPr id="2" name="Title 1"/>
          <p:cNvSpPr>
            <a:spLocks noGrp="1"/>
          </p:cNvSpPr>
          <p:nvPr>
            <p:ph type="title"/>
          </p:nvPr>
        </p:nvSpPr>
        <p:spPr>
          <a:xfrm>
            <a:off x="1080000" y="492801"/>
            <a:ext cx="8520000" cy="886397"/>
          </a:xfrm>
        </p:spPr>
        <p:txBody>
          <a:bodyPr/>
          <a:lstStyle/>
          <a:p>
            <a:r>
              <a:rPr lang="en-US" dirty="0" smtClean="0"/>
              <a:t>RZG Demonstrations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83</a:t>
            </a:fld>
            <a:endParaRPr lang="de-DE" dirty="0"/>
          </a:p>
        </p:txBody>
      </p:sp>
      <p:sp>
        <p:nvSpPr>
          <p:cNvPr id="6" name="Rounded Rectangle 5"/>
          <p:cNvSpPr/>
          <p:nvPr/>
        </p:nvSpPr>
        <p:spPr>
          <a:xfrm>
            <a:off x="5009425" y="1828800"/>
            <a:ext cx="6240781" cy="6858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Apps</a:t>
            </a:r>
          </a:p>
          <a:p>
            <a:endParaRPr lang="en-US" dirty="0"/>
          </a:p>
        </p:txBody>
      </p:sp>
      <p:sp>
        <p:nvSpPr>
          <p:cNvPr id="20" name="Rounded Rectangle 19"/>
          <p:cNvSpPr/>
          <p:nvPr/>
        </p:nvSpPr>
        <p:spPr>
          <a:xfrm>
            <a:off x="5085626" y="4762500"/>
            <a:ext cx="6058327" cy="1028700"/>
          </a:xfrm>
          <a:prstGeom prst="roundRect">
            <a:avLst/>
          </a:prstGeom>
          <a:solidFill>
            <a:schemeClr val="accent5">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solidFill>
                  <a:sysClr val="windowText" lastClr="000000"/>
                </a:solidFill>
              </a:rPr>
              <a:t>Linux Kernel</a:t>
            </a:r>
            <a:endParaRPr lang="en-US" dirty="0">
              <a:solidFill>
                <a:sysClr val="windowText" lastClr="000000"/>
              </a:solidFill>
            </a:endParaRPr>
          </a:p>
        </p:txBody>
      </p:sp>
      <p:sp>
        <p:nvSpPr>
          <p:cNvPr id="55" name="Rounded Rectangle 54"/>
          <p:cNvSpPr/>
          <p:nvPr/>
        </p:nvSpPr>
        <p:spPr>
          <a:xfrm>
            <a:off x="5085627" y="2171099"/>
            <a:ext cx="3030956" cy="3435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HMI Demo</a:t>
            </a:r>
            <a:endParaRPr lang="en-US" sz="1400" dirty="0"/>
          </a:p>
        </p:txBody>
      </p:sp>
      <p:sp>
        <p:nvSpPr>
          <p:cNvPr id="56" name="Rounded Rectangle 55"/>
          <p:cNvSpPr/>
          <p:nvPr/>
        </p:nvSpPr>
        <p:spPr>
          <a:xfrm>
            <a:off x="8199666" y="2171099"/>
            <a:ext cx="1305560" cy="3435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Qt</a:t>
            </a:r>
            <a:r>
              <a:rPr lang="en-US" sz="1400" dirty="0" smtClean="0"/>
              <a:t> HMI Demo</a:t>
            </a:r>
            <a:endParaRPr lang="en-US" sz="1400" dirty="0"/>
          </a:p>
        </p:txBody>
      </p:sp>
      <p:sp>
        <p:nvSpPr>
          <p:cNvPr id="57" name="Rounded Rectangle 56"/>
          <p:cNvSpPr/>
          <p:nvPr/>
        </p:nvSpPr>
        <p:spPr>
          <a:xfrm>
            <a:off x="9581426" y="2171099"/>
            <a:ext cx="1621612" cy="3435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Doorphone</a:t>
            </a:r>
            <a:endParaRPr lang="en-US" sz="1400" dirty="0"/>
          </a:p>
        </p:txBody>
      </p:sp>
      <p:sp>
        <p:nvSpPr>
          <p:cNvPr id="58" name="Rounded Rectangle 57"/>
          <p:cNvSpPr/>
          <p:nvPr/>
        </p:nvSpPr>
        <p:spPr>
          <a:xfrm>
            <a:off x="6228626" y="2643490"/>
            <a:ext cx="869929" cy="556910"/>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Cairo</a:t>
            </a:r>
          </a:p>
        </p:txBody>
      </p:sp>
      <p:sp>
        <p:nvSpPr>
          <p:cNvPr id="63" name="Rounded Rectangle 62"/>
          <p:cNvSpPr/>
          <p:nvPr/>
        </p:nvSpPr>
        <p:spPr>
          <a:xfrm>
            <a:off x="5085626" y="2643489"/>
            <a:ext cx="1052613" cy="556911"/>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OpenGL-ES 2</a:t>
            </a:r>
          </a:p>
        </p:txBody>
      </p:sp>
      <p:sp>
        <p:nvSpPr>
          <p:cNvPr id="74" name="Rounded Rectangle 73"/>
          <p:cNvSpPr/>
          <p:nvPr/>
        </p:nvSpPr>
        <p:spPr>
          <a:xfrm>
            <a:off x="10091340" y="2643490"/>
            <a:ext cx="1052613" cy="55691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OpenGL-ES 2</a:t>
            </a:r>
          </a:p>
        </p:txBody>
      </p:sp>
      <p:sp>
        <p:nvSpPr>
          <p:cNvPr id="75" name="Rounded Rectangle 74"/>
          <p:cNvSpPr/>
          <p:nvPr/>
        </p:nvSpPr>
        <p:spPr>
          <a:xfrm>
            <a:off x="5085627" y="3314700"/>
            <a:ext cx="6058326" cy="4953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Wayland Server</a:t>
            </a:r>
            <a:endParaRPr lang="en-US" sz="1600" dirty="0">
              <a:solidFill>
                <a:sysClr val="windowText" lastClr="000000"/>
              </a:solidFill>
            </a:endParaRPr>
          </a:p>
        </p:txBody>
      </p:sp>
      <p:sp>
        <p:nvSpPr>
          <p:cNvPr id="77" name="Rounded Rectangle 76"/>
          <p:cNvSpPr/>
          <p:nvPr/>
        </p:nvSpPr>
        <p:spPr>
          <a:xfrm>
            <a:off x="5085626" y="3924300"/>
            <a:ext cx="6058326" cy="7239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Weston Compositor</a:t>
            </a:r>
            <a:endParaRPr lang="en-US" sz="1600" dirty="0">
              <a:solidFill>
                <a:sysClr val="windowText" lastClr="000000"/>
              </a:solidFill>
            </a:endParaRPr>
          </a:p>
        </p:txBody>
      </p:sp>
      <p:grpSp>
        <p:nvGrpSpPr>
          <p:cNvPr id="82" name="Group 81"/>
          <p:cNvGrpSpPr/>
          <p:nvPr/>
        </p:nvGrpSpPr>
        <p:grpSpPr>
          <a:xfrm>
            <a:off x="8199666" y="2642764"/>
            <a:ext cx="1828800" cy="567796"/>
            <a:chOff x="8199666" y="2642764"/>
            <a:chExt cx="1828800" cy="567796"/>
          </a:xfrm>
        </p:grpSpPr>
        <p:sp>
          <p:nvSpPr>
            <p:cNvPr id="30" name="Rounded Rectangle 29"/>
            <p:cNvSpPr/>
            <p:nvPr/>
          </p:nvSpPr>
          <p:spPr>
            <a:xfrm>
              <a:off x="8199666" y="2642764"/>
              <a:ext cx="1828800" cy="557636"/>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Qt</a:t>
              </a:r>
              <a:r>
                <a:rPr lang="en-US" sz="1200" dirty="0" smtClean="0"/>
                <a:t> Framework</a:t>
              </a:r>
            </a:p>
            <a:p>
              <a:pPr algn="ctr"/>
              <a:endParaRPr lang="en-US" sz="1200" dirty="0"/>
            </a:p>
            <a:p>
              <a:pPr algn="ctr"/>
              <a:endParaRPr lang="en-US" sz="1200" dirty="0"/>
            </a:p>
          </p:txBody>
        </p:sp>
        <p:sp>
          <p:nvSpPr>
            <p:cNvPr id="81" name="Rounded Rectangle 80"/>
            <p:cNvSpPr/>
            <p:nvPr/>
          </p:nvSpPr>
          <p:spPr>
            <a:xfrm>
              <a:off x="8199666" y="2890520"/>
              <a:ext cx="662940" cy="32004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grpSp>
      <p:grpSp>
        <p:nvGrpSpPr>
          <p:cNvPr id="79" name="Group 78"/>
          <p:cNvGrpSpPr/>
          <p:nvPr/>
        </p:nvGrpSpPr>
        <p:grpSpPr>
          <a:xfrm>
            <a:off x="7143026" y="2653649"/>
            <a:ext cx="1543773" cy="596826"/>
            <a:chOff x="7143026" y="2653649"/>
            <a:chExt cx="1543773" cy="596826"/>
          </a:xfrm>
          <a:scene3d>
            <a:camera prst="orthographicFront">
              <a:rot lat="0" lon="0" rev="0"/>
            </a:camera>
            <a:lightRig rig="balanced" dir="t">
              <a:rot lat="0" lon="0" rev="8700000"/>
            </a:lightRig>
          </a:scene3d>
        </p:grpSpPr>
        <p:sp>
          <p:nvSpPr>
            <p:cNvPr id="78" name="Rounded Rectangle 77"/>
            <p:cNvSpPr/>
            <p:nvPr/>
          </p:nvSpPr>
          <p:spPr>
            <a:xfrm>
              <a:off x="7143026" y="2972745"/>
              <a:ext cx="1543773" cy="277730"/>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sp>
          <p:nvSpPr>
            <p:cNvPr id="7" name="Rounded Rectangle 6"/>
            <p:cNvSpPr/>
            <p:nvPr/>
          </p:nvSpPr>
          <p:spPr>
            <a:xfrm>
              <a:off x="7143026" y="2653649"/>
              <a:ext cx="973557" cy="556911"/>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GStreamer</a:t>
              </a:r>
              <a:endParaRPr lang="en-US" sz="1100" dirty="0" smtClean="0"/>
            </a:p>
          </p:txBody>
        </p:sp>
      </p:grpSp>
    </p:spTree>
    <p:extLst>
      <p:ext uri="{BB962C8B-B14F-4D97-AF65-F5344CB8AC3E}">
        <p14:creationId xmlns:p14="http://schemas.microsoft.com/office/powerpoint/2010/main" val="278802403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HMI Demonstration </a:t>
            </a:r>
            <a:r>
              <a:rPr lang="en-US" altLang="ja-JP" dirty="0"/>
              <a:t>– S/W architecture</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84</a:t>
            </a:fld>
            <a:endParaRPr lang="de-DE" dirty="0"/>
          </a:p>
        </p:txBody>
      </p:sp>
      <p:sp>
        <p:nvSpPr>
          <p:cNvPr id="4" name="Content Placeholder 3"/>
          <p:cNvSpPr>
            <a:spLocks noGrp="1"/>
          </p:cNvSpPr>
          <p:nvPr>
            <p:ph idx="1"/>
          </p:nvPr>
        </p:nvSpPr>
        <p:spPr>
          <a:xfrm>
            <a:off x="1080000" y="1800000"/>
            <a:ext cx="5701800" cy="1600438"/>
          </a:xfrm>
        </p:spPr>
        <p:txBody>
          <a:bodyPr/>
          <a:lstStyle/>
          <a:p>
            <a:pPr>
              <a:lnSpc>
                <a:spcPct val="100000"/>
              </a:lnSpc>
            </a:pPr>
            <a:r>
              <a:rPr lang="en-US" sz="1400" dirty="0" err="1" smtClean="0">
                <a:cs typeface="Courier New" panose="02070309020205020404" pitchFamily="49" charset="0"/>
              </a:rPr>
              <a:t>GStreamer</a:t>
            </a:r>
            <a:r>
              <a:rPr lang="en-US" sz="1400" dirty="0" smtClean="0">
                <a:cs typeface="Courier New" panose="02070309020205020404" pitchFamily="49" charset="0"/>
              </a:rPr>
              <a:t> </a:t>
            </a:r>
            <a:r>
              <a:rPr lang="en-US" sz="1400" dirty="0">
                <a:cs typeface="Courier New" panose="02070309020205020404" pitchFamily="49" charset="0"/>
              </a:rPr>
              <a:t>multimedia with simple GUI </a:t>
            </a:r>
            <a:r>
              <a:rPr lang="en-US" sz="1400" dirty="0" smtClean="0">
                <a:cs typeface="Courier New" panose="02070309020205020404" pitchFamily="49" charset="0"/>
              </a:rPr>
              <a:t>support, the demonstrations in HMI (with dependencies framework):</a:t>
            </a:r>
          </a:p>
          <a:p>
            <a:pPr marL="392113" lvl="2">
              <a:lnSpc>
                <a:spcPct val="100000"/>
              </a:lnSpc>
              <a:spcBef>
                <a:spcPts val="1000"/>
              </a:spcBef>
              <a:spcAft>
                <a:spcPts val="0"/>
              </a:spcAft>
            </a:pPr>
            <a:r>
              <a:rPr lang="en-US" sz="1200" dirty="0"/>
              <a:t>Video </a:t>
            </a:r>
            <a:r>
              <a:rPr lang="en-US" sz="1200" dirty="0" smtClean="0"/>
              <a:t>Playback, Camera preview, Streaming Demo (</a:t>
            </a:r>
            <a:r>
              <a:rPr lang="en-US" sz="1200" dirty="0" err="1" smtClean="0"/>
              <a:t>GStreamer</a:t>
            </a:r>
            <a:r>
              <a:rPr lang="en-US" sz="1200" dirty="0" smtClean="0"/>
              <a:t>)</a:t>
            </a:r>
          </a:p>
          <a:p>
            <a:pPr marL="392113" lvl="2">
              <a:lnSpc>
                <a:spcPct val="100000"/>
              </a:lnSpc>
              <a:spcBef>
                <a:spcPts val="1000"/>
              </a:spcBef>
              <a:spcAft>
                <a:spcPts val="0"/>
              </a:spcAft>
            </a:pPr>
            <a:r>
              <a:rPr lang="en-US" sz="1200" dirty="0" smtClean="0"/>
              <a:t>RTSP Streaming path show (Cairo)</a:t>
            </a:r>
          </a:p>
          <a:p>
            <a:pPr marL="392113" lvl="2">
              <a:lnSpc>
                <a:spcPct val="100000"/>
              </a:lnSpc>
              <a:spcBef>
                <a:spcPts val="1000"/>
              </a:spcBef>
              <a:spcAft>
                <a:spcPts val="0"/>
              </a:spcAft>
            </a:pPr>
            <a:r>
              <a:rPr lang="en-US" sz="1200" dirty="0" smtClean="0"/>
              <a:t>3D Graphics Demo (OpenGL-ES 2)</a:t>
            </a:r>
            <a:endParaRPr lang="en-US" sz="1200" dirty="0"/>
          </a:p>
        </p:txBody>
      </p:sp>
      <p:sp>
        <p:nvSpPr>
          <p:cNvPr id="6" name="TextBox 1"/>
          <p:cNvSpPr txBox="1">
            <a:spLocks noChangeArrowheads="1"/>
          </p:cNvSpPr>
          <p:nvPr/>
        </p:nvSpPr>
        <p:spPr bwMode="auto">
          <a:xfrm>
            <a:off x="4419600" y="31659"/>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RZ-G1_GST-SGX-Demo_Application_note.docx</a:t>
            </a:r>
            <a:endParaRPr lang="en-US" sz="1200" dirty="0">
              <a:solidFill>
                <a:schemeClr val="bg1">
                  <a:lumMod val="50000"/>
                </a:schemeClr>
              </a:solidFill>
            </a:endParaRPr>
          </a:p>
        </p:txBody>
      </p:sp>
      <p:sp>
        <p:nvSpPr>
          <p:cNvPr id="8" name="Rounded Rectangle 7"/>
          <p:cNvSpPr/>
          <p:nvPr/>
        </p:nvSpPr>
        <p:spPr>
          <a:xfrm>
            <a:off x="10363200" y="3100689"/>
            <a:ext cx="1341546" cy="556911"/>
          </a:xfrm>
          <a:prstGeom prst="roundRect">
            <a:avLst/>
          </a:prstGeom>
          <a:solidFill>
            <a:schemeClr val="accent6">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GStreamer</a:t>
            </a:r>
            <a:endParaRPr lang="en-US" sz="1200" dirty="0" smtClean="0"/>
          </a:p>
        </p:txBody>
      </p:sp>
      <p:sp>
        <p:nvSpPr>
          <p:cNvPr id="9" name="Rounded Rectangle 8"/>
          <p:cNvSpPr/>
          <p:nvPr/>
        </p:nvSpPr>
        <p:spPr>
          <a:xfrm>
            <a:off x="6934200" y="5219700"/>
            <a:ext cx="4770547" cy="10287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Linux Kernel</a:t>
            </a:r>
            <a:endParaRPr lang="en-US" b="1" dirty="0">
              <a:solidFill>
                <a:schemeClr val="bg1"/>
              </a:solidFill>
            </a:endParaRPr>
          </a:p>
        </p:txBody>
      </p:sp>
      <p:sp>
        <p:nvSpPr>
          <p:cNvPr id="11" name="Rounded Rectangle 10"/>
          <p:cNvSpPr/>
          <p:nvPr/>
        </p:nvSpPr>
        <p:spPr>
          <a:xfrm>
            <a:off x="6934200" y="2286001"/>
            <a:ext cx="4770545" cy="685800"/>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smtClean="0"/>
              <a:t>HMI Demo</a:t>
            </a:r>
          </a:p>
          <a:p>
            <a:pPr algn="ctr"/>
            <a:endParaRPr lang="en-US" sz="1400" dirty="0"/>
          </a:p>
        </p:txBody>
      </p:sp>
      <p:sp>
        <p:nvSpPr>
          <p:cNvPr id="14" name="Rounded Rectangle 13"/>
          <p:cNvSpPr/>
          <p:nvPr/>
        </p:nvSpPr>
        <p:spPr>
          <a:xfrm>
            <a:off x="8763000" y="3100690"/>
            <a:ext cx="1447800" cy="556910"/>
          </a:xfrm>
          <a:prstGeom prst="roundRect">
            <a:avLst/>
          </a:prstGeom>
          <a:solidFill>
            <a:schemeClr val="accent1"/>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Cairo</a:t>
            </a:r>
          </a:p>
        </p:txBody>
      </p:sp>
      <p:sp>
        <p:nvSpPr>
          <p:cNvPr id="15" name="Rounded Rectangle 14"/>
          <p:cNvSpPr/>
          <p:nvPr/>
        </p:nvSpPr>
        <p:spPr>
          <a:xfrm>
            <a:off x="6944361" y="3100688"/>
            <a:ext cx="1666239" cy="556911"/>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OpenGL-ES 2</a:t>
            </a:r>
          </a:p>
        </p:txBody>
      </p:sp>
      <p:sp>
        <p:nvSpPr>
          <p:cNvPr id="17" name="Rounded Rectangle 16"/>
          <p:cNvSpPr/>
          <p:nvPr/>
        </p:nvSpPr>
        <p:spPr>
          <a:xfrm>
            <a:off x="6934201" y="3771900"/>
            <a:ext cx="4770546" cy="4953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Wayland Server</a:t>
            </a:r>
            <a:endParaRPr lang="en-US" sz="1600" dirty="0">
              <a:solidFill>
                <a:sysClr val="windowText" lastClr="000000"/>
              </a:solidFill>
            </a:endParaRPr>
          </a:p>
        </p:txBody>
      </p:sp>
      <p:sp>
        <p:nvSpPr>
          <p:cNvPr id="18" name="Rounded Rectangle 17"/>
          <p:cNvSpPr/>
          <p:nvPr/>
        </p:nvSpPr>
        <p:spPr>
          <a:xfrm>
            <a:off x="6934200" y="4381500"/>
            <a:ext cx="4770546" cy="7239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Weston Compositor</a:t>
            </a:r>
            <a:endParaRPr lang="en-US" sz="1600" dirty="0">
              <a:solidFill>
                <a:sysClr val="windowText" lastClr="000000"/>
              </a:solidFill>
            </a:endParaRPr>
          </a:p>
        </p:txBody>
      </p:sp>
      <p:sp>
        <p:nvSpPr>
          <p:cNvPr id="19" name="Rounded Rectangle 18"/>
          <p:cNvSpPr/>
          <p:nvPr/>
        </p:nvSpPr>
        <p:spPr>
          <a:xfrm>
            <a:off x="6922800" y="2628901"/>
            <a:ext cx="1666239" cy="342900"/>
          </a:xfrm>
          <a:prstGeom prst="roundRect">
            <a:avLst/>
          </a:prstGeom>
          <a:solidFill>
            <a:schemeClr val="accent4">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3D Graphic</a:t>
            </a:r>
          </a:p>
        </p:txBody>
      </p:sp>
      <p:sp>
        <p:nvSpPr>
          <p:cNvPr id="21" name="Rounded Rectangle 20"/>
          <p:cNvSpPr/>
          <p:nvPr/>
        </p:nvSpPr>
        <p:spPr>
          <a:xfrm>
            <a:off x="8763001" y="2628901"/>
            <a:ext cx="1447800" cy="3429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Text Drawing</a:t>
            </a:r>
          </a:p>
        </p:txBody>
      </p:sp>
      <p:sp>
        <p:nvSpPr>
          <p:cNvPr id="23" name="Rounded Rectangle 22"/>
          <p:cNvSpPr/>
          <p:nvPr/>
        </p:nvSpPr>
        <p:spPr>
          <a:xfrm>
            <a:off x="10363199" y="2628901"/>
            <a:ext cx="1341547" cy="342900"/>
          </a:xfrm>
          <a:prstGeom prst="roundRect">
            <a:avLst/>
          </a:prstGeom>
          <a:solidFill>
            <a:schemeClr val="bg2">
              <a:lumMod val="9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solidFill>
                  <a:schemeClr val="tx1"/>
                </a:solidFill>
              </a:rPr>
              <a:t>Multimedia</a:t>
            </a:r>
          </a:p>
        </p:txBody>
      </p:sp>
    </p:spTree>
    <p:extLst>
      <p:ext uri="{BB962C8B-B14F-4D97-AF65-F5344CB8AC3E}">
        <p14:creationId xmlns:p14="http://schemas.microsoft.com/office/powerpoint/2010/main" val="428864407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HMI Demonstration </a:t>
            </a:r>
            <a:r>
              <a:rPr lang="en-US" altLang="ja-JP" dirty="0"/>
              <a:t>– Features </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85</a:t>
            </a:fld>
            <a:endParaRPr lang="de-DE" dirty="0"/>
          </a:p>
        </p:txBody>
      </p:sp>
      <p:graphicFrame>
        <p:nvGraphicFramePr>
          <p:cNvPr id="6" name="Content Placeholder 4"/>
          <p:cNvGraphicFramePr>
            <a:graphicFrameLocks noGrp="1"/>
          </p:cNvGraphicFramePr>
          <p:nvPr>
            <p:ph idx="1"/>
            <p:extLst>
              <p:ext uri="{D42A27DB-BD31-4B8C-83A1-F6EECF244321}">
                <p14:modId xmlns:p14="http://schemas.microsoft.com/office/powerpoint/2010/main" val="548729728"/>
              </p:ext>
            </p:extLst>
          </p:nvPr>
        </p:nvGraphicFramePr>
        <p:xfrm>
          <a:off x="1524000" y="2057399"/>
          <a:ext cx="9104313" cy="4259357"/>
        </p:xfrm>
        <a:graphic>
          <a:graphicData uri="http://schemas.openxmlformats.org/drawingml/2006/table">
            <a:tbl>
              <a:tblPr firstRow="1" bandRow="1">
                <a:tableStyleId>{5C22544A-7EE6-4342-B048-85BDC9FD1C3A}</a:tableStyleId>
              </a:tblPr>
              <a:tblGrid>
                <a:gridCol w="3034771"/>
                <a:gridCol w="3034771"/>
                <a:gridCol w="3034771"/>
              </a:tblGrid>
              <a:tr h="470296">
                <a:tc>
                  <a:txBody>
                    <a:bodyPr/>
                    <a:lstStyle/>
                    <a:p>
                      <a:pPr marL="0" marR="0" lvl="0" indent="0" algn="ctr" defTabSz="990570" rtl="0" eaLnBrk="1" fontAlgn="auto" latinLnBrk="0" hangingPunct="1">
                        <a:lnSpc>
                          <a:spcPct val="100000"/>
                        </a:lnSpc>
                        <a:spcBef>
                          <a:spcPts val="0"/>
                        </a:spcBef>
                        <a:spcAft>
                          <a:spcPts val="0"/>
                        </a:spcAft>
                        <a:buClrTx/>
                        <a:buSzTx/>
                        <a:buFontTx/>
                        <a:buNone/>
                        <a:tabLst/>
                        <a:defRPr/>
                      </a:pPr>
                      <a:r>
                        <a:rPr lang="en-US" sz="1400" kern="1200" dirty="0" smtClean="0">
                          <a:solidFill>
                            <a:schemeClr val="tx1"/>
                          </a:solidFill>
                        </a:rPr>
                        <a:t>Video Playback</a:t>
                      </a:r>
                    </a:p>
                    <a:p>
                      <a:pPr marL="0" marR="0" lvl="0" indent="0" algn="ctr" defTabSz="990570" rtl="0" eaLnBrk="1" fontAlgn="auto" latinLnBrk="0" hangingPunct="1">
                        <a:lnSpc>
                          <a:spcPct val="100000"/>
                        </a:lnSpc>
                        <a:spcBef>
                          <a:spcPts val="0"/>
                        </a:spcBef>
                        <a:spcAft>
                          <a:spcPts val="0"/>
                        </a:spcAft>
                        <a:buClrTx/>
                        <a:buSzTx/>
                        <a:buFontTx/>
                        <a:buNone/>
                        <a:tabLst/>
                        <a:defRPr/>
                      </a:pPr>
                      <a:endParaRPr lang="en-US" sz="1400" kern="1200" dirty="0" smtClean="0">
                        <a:solidFill>
                          <a:schemeClr val="tx1"/>
                        </a:solidFill>
                      </a:endParaRPr>
                    </a:p>
                  </a:txBody>
                  <a:tcPr>
                    <a:noFill/>
                  </a:tcPr>
                </a:tc>
                <a:tc>
                  <a:txBody>
                    <a:bodyPr/>
                    <a:lstStyle/>
                    <a:p>
                      <a:pPr algn="ctr"/>
                      <a:r>
                        <a:rPr kumimoji="1" lang="en-US" sz="1400" b="1" i="0" u="none" strike="noStrike" kern="1200" baseline="0" dirty="0" smtClean="0">
                          <a:solidFill>
                            <a:schemeClr val="tx1"/>
                          </a:solidFill>
                          <a:latin typeface="+mn-lt"/>
                          <a:ea typeface="+mn-ea"/>
                          <a:cs typeface="+mn-cs"/>
                        </a:rPr>
                        <a:t>Camera preview, recording, and playback recorded data</a:t>
                      </a:r>
                      <a:endParaRPr lang="en-US" sz="1400" b="1" dirty="0">
                        <a:solidFill>
                          <a:schemeClr val="tx1"/>
                        </a:solidFill>
                      </a:endParaRPr>
                    </a:p>
                  </a:txBody>
                  <a:tcPr>
                    <a:noFill/>
                  </a:tcPr>
                </a:tc>
                <a:tc>
                  <a:txBody>
                    <a:bodyPr/>
                    <a:lstStyle/>
                    <a:p>
                      <a:pPr lvl="0" algn="ctr" defTabSz="622300">
                        <a:lnSpc>
                          <a:spcPct val="90000"/>
                        </a:lnSpc>
                        <a:spcBef>
                          <a:spcPct val="0"/>
                        </a:spcBef>
                        <a:spcAft>
                          <a:spcPct val="35000"/>
                        </a:spcAft>
                      </a:pPr>
                      <a:r>
                        <a:rPr lang="en-US" sz="1400" kern="1200" dirty="0" smtClean="0">
                          <a:solidFill>
                            <a:schemeClr val="tx1"/>
                          </a:solidFill>
                        </a:rPr>
                        <a:t>Streaming board to board (LAN)</a:t>
                      </a:r>
                      <a:endParaRPr lang="en-US" sz="1400" kern="1200" dirty="0">
                        <a:solidFill>
                          <a:schemeClr val="tx1"/>
                        </a:solidFill>
                      </a:endParaRPr>
                    </a:p>
                  </a:txBody>
                  <a:tcPr>
                    <a:noFill/>
                  </a:tcPr>
                </a:tc>
              </a:tr>
              <a:tr h="1649283">
                <a:tc>
                  <a:txBody>
                    <a:bodyPr/>
                    <a:lstStyle/>
                    <a:p>
                      <a:pPr algn="ctr"/>
                      <a:endParaRPr lang="en-US" sz="1300" b="1" dirty="0">
                        <a:solidFill>
                          <a:schemeClr val="tx1"/>
                        </a:solidFill>
                      </a:endParaRPr>
                    </a:p>
                  </a:txBody>
                  <a:tcPr>
                    <a:noFill/>
                  </a:tcPr>
                </a:tc>
                <a:tc>
                  <a:txBody>
                    <a:bodyPr/>
                    <a:lstStyle/>
                    <a:p>
                      <a:pPr algn="ctr"/>
                      <a:endParaRPr lang="en-US" sz="1300" b="1" dirty="0">
                        <a:solidFill>
                          <a:schemeClr val="tx1"/>
                        </a:solidFill>
                      </a:endParaRPr>
                    </a:p>
                  </a:txBody>
                  <a:tcPr>
                    <a:noFill/>
                  </a:tcPr>
                </a:tc>
                <a:tc>
                  <a:txBody>
                    <a:bodyPr/>
                    <a:lstStyle/>
                    <a:p>
                      <a:pPr algn="ctr"/>
                      <a:endParaRPr lang="en-US" sz="1300" b="1" dirty="0">
                        <a:solidFill>
                          <a:schemeClr val="tx1"/>
                        </a:solidFill>
                      </a:endParaRPr>
                    </a:p>
                  </a:txBody>
                  <a:tcPr>
                    <a:noFill/>
                  </a:tcPr>
                </a:tc>
              </a:tr>
              <a:tr h="442631">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1400" b="1" kern="1200" dirty="0" smtClean="0">
                          <a:solidFill>
                            <a:schemeClr val="tx1"/>
                          </a:solidFill>
                        </a:rPr>
                        <a:t>Streaming board to device (</a:t>
                      </a:r>
                      <a:r>
                        <a:rPr lang="en-US" sz="1400" b="1" kern="1200" dirty="0" err="1" smtClean="0">
                          <a:solidFill>
                            <a:schemeClr val="tx1"/>
                          </a:solidFill>
                        </a:rPr>
                        <a:t>WiFi</a:t>
                      </a:r>
                      <a:r>
                        <a:rPr lang="en-US" sz="1400" b="1" kern="1200" dirty="0" smtClean="0">
                          <a:solidFill>
                            <a:schemeClr val="tx1"/>
                          </a:solidFill>
                        </a:rPr>
                        <a:t>)</a:t>
                      </a:r>
                    </a:p>
                  </a:txBody>
                  <a:tcPr>
                    <a:noFill/>
                  </a:tcPr>
                </a:tc>
                <a:tc>
                  <a:txBody>
                    <a:bodyPr/>
                    <a:lstStyle/>
                    <a:p>
                      <a:pPr lvl="0" algn="ctr" defTabSz="622300">
                        <a:lnSpc>
                          <a:spcPct val="90000"/>
                        </a:lnSpc>
                        <a:spcBef>
                          <a:spcPct val="0"/>
                        </a:spcBef>
                        <a:spcAft>
                          <a:spcPct val="35000"/>
                        </a:spcAft>
                      </a:pPr>
                      <a:r>
                        <a:rPr lang="en-US" sz="1400" b="1" kern="1200" dirty="0" smtClean="0">
                          <a:solidFill>
                            <a:schemeClr val="tx1"/>
                          </a:solidFill>
                        </a:rPr>
                        <a:t>3D Graphics</a:t>
                      </a:r>
                      <a:endParaRPr lang="en-US" sz="1400" b="1" kern="1200" dirty="0">
                        <a:solidFill>
                          <a:schemeClr val="tx1"/>
                        </a:solidFill>
                      </a:endParaRPr>
                    </a:p>
                  </a:txBody>
                  <a:tcPr>
                    <a:noFill/>
                  </a:tcPr>
                </a:tc>
                <a:tc>
                  <a:txBody>
                    <a:bodyPr/>
                    <a:lstStyle/>
                    <a:p>
                      <a:pPr lvl="0" algn="ctr" defTabSz="622300">
                        <a:lnSpc>
                          <a:spcPct val="90000"/>
                        </a:lnSpc>
                        <a:spcBef>
                          <a:spcPct val="0"/>
                        </a:spcBef>
                        <a:spcAft>
                          <a:spcPct val="35000"/>
                        </a:spcAft>
                      </a:pPr>
                      <a:endParaRPr lang="en-US" sz="1400" b="1" kern="1200" dirty="0">
                        <a:solidFill>
                          <a:schemeClr val="tx1"/>
                        </a:solidFill>
                      </a:endParaRPr>
                    </a:p>
                  </a:txBody>
                  <a:tcPr>
                    <a:noFill/>
                  </a:tcPr>
                </a:tc>
              </a:tr>
              <a:tr h="1649283">
                <a:tc>
                  <a:txBody>
                    <a:bodyPr/>
                    <a:lstStyle/>
                    <a:p>
                      <a:pPr algn="ctr"/>
                      <a:endParaRPr lang="en-US" sz="1300" b="1" dirty="0">
                        <a:solidFill>
                          <a:schemeClr val="tx1"/>
                        </a:solidFill>
                      </a:endParaRPr>
                    </a:p>
                  </a:txBody>
                  <a:tcPr>
                    <a:noFill/>
                  </a:tcPr>
                </a:tc>
                <a:tc>
                  <a:txBody>
                    <a:bodyPr/>
                    <a:lstStyle/>
                    <a:p>
                      <a:pPr algn="ctr"/>
                      <a:endParaRPr lang="en-US" sz="1300" b="1" dirty="0">
                        <a:solidFill>
                          <a:schemeClr val="tx1"/>
                        </a:solidFill>
                      </a:endParaRPr>
                    </a:p>
                  </a:txBody>
                  <a:tcPr>
                    <a:noFill/>
                  </a:tcPr>
                </a:tc>
                <a:tc>
                  <a:txBody>
                    <a:bodyPr/>
                    <a:lstStyle/>
                    <a:p>
                      <a:pPr algn="ctr"/>
                      <a:endParaRPr lang="en-US" sz="1300" b="1" dirty="0">
                        <a:solidFill>
                          <a:schemeClr val="tx1"/>
                        </a:solidFill>
                      </a:endParaRPr>
                    </a:p>
                  </a:txBody>
                  <a:tcPr>
                    <a:noFill/>
                  </a:tcPr>
                </a:tc>
              </a:tr>
            </a:tbl>
          </a:graphicData>
        </a:graphic>
      </p:graphicFrame>
      <p:pic>
        <p:nvPicPr>
          <p:cNvPr id="7" name="Picture 2" descr="C:\Users\minhtran\Desktop\DSC00049.JP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724400" y="2590800"/>
            <a:ext cx="2558230" cy="1437959"/>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pic>
        <p:nvPicPr>
          <p:cNvPr id="10" name="Picture 9" descr="V:\Users\ChuanNguyen\nhan_mmpoc_update\image\IMG_0094.JPG"/>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00200" y="2602992"/>
            <a:ext cx="2560320" cy="1435608"/>
          </a:xfrm>
          <a:prstGeom prst="rect">
            <a:avLst/>
          </a:prstGeom>
          <a:ln>
            <a:noFill/>
          </a:ln>
          <a:effectLst>
            <a:softEdge rad="112500"/>
          </a:effectLst>
        </p:spPr>
      </p:pic>
      <p:sp>
        <p:nvSpPr>
          <p:cNvPr id="13"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RZ-G1_GST-SGX-Demo_Application_note.docx</a:t>
            </a:r>
            <a:endParaRPr lang="en-US" sz="1200" dirty="0">
              <a:solidFill>
                <a:schemeClr val="bg1">
                  <a:lumMod val="50000"/>
                </a:schemeClr>
              </a:solidFill>
            </a:endParaRPr>
          </a:p>
        </p:txBody>
      </p:sp>
      <p:pic>
        <p:nvPicPr>
          <p:cNvPr id="14" name="Picture 13" descr="V:\Users\ChuanNguyen\01-project\02-mmpoc\03-working\picture\IMG_0125.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827726" y="2602992"/>
            <a:ext cx="2560320" cy="1435608"/>
          </a:xfrm>
          <a:prstGeom prst="rect">
            <a:avLst/>
          </a:prstGeom>
          <a:ln>
            <a:noFill/>
          </a:ln>
          <a:effectLst>
            <a:softEdge rad="112500"/>
          </a:effectLst>
        </p:spPr>
      </p:pic>
      <p:pic>
        <p:nvPicPr>
          <p:cNvPr id="15" name="Picture 14"/>
          <p:cNvPicPr>
            <a:picLocks/>
          </p:cNvPicPr>
          <p:nvPr/>
        </p:nvPicPr>
        <p:blipFill rotWithShape="1">
          <a:blip r:embed="rId5" cstate="print">
            <a:extLst>
              <a:ext uri="{28A0092B-C50C-407E-A947-70E740481C1C}">
                <a14:useLocalDpi xmlns:a14="http://schemas.microsoft.com/office/drawing/2010/main" val="0"/>
              </a:ext>
            </a:extLst>
          </a:blip>
          <a:srcRect l="4959" t="10084"/>
          <a:stretch/>
        </p:blipFill>
        <p:spPr bwMode="auto">
          <a:xfrm>
            <a:off x="1600200" y="4657428"/>
            <a:ext cx="2560320" cy="1435608"/>
          </a:xfrm>
          <a:prstGeom prst="rect">
            <a:avLst/>
          </a:prstGeom>
          <a:ln>
            <a:noFill/>
          </a:ln>
          <a:effectLst>
            <a:softEdge rad="112500"/>
          </a:effectLst>
          <a:extLst>
            <a:ext uri="{53640926-AAD7-44D8-BBD7-CCE9431645EC}">
              <a14:shadowObscured xmlns:a14="http://schemas.microsoft.com/office/drawing/2010/main"/>
            </a:ext>
          </a:extLst>
        </p:spPr>
      </p:pic>
      <p:pic>
        <p:nvPicPr>
          <p:cNvPr id="16" name="Picture 15" descr="V:\Users\ChuanNguyen\nhan_mmpoc_update\image\IMG_0112.JPG"/>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724400" y="4660392"/>
            <a:ext cx="2560320" cy="1435608"/>
          </a:xfrm>
          <a:prstGeom prst="rect">
            <a:avLst/>
          </a:prstGeom>
          <a:ln>
            <a:noFill/>
          </a:ln>
          <a:effectLst>
            <a:softEdge rad="112500"/>
          </a:effectLst>
        </p:spPr>
      </p:pic>
    </p:spTree>
    <p:extLst>
      <p:ext uri="{BB962C8B-B14F-4D97-AF65-F5344CB8AC3E}">
        <p14:creationId xmlns:p14="http://schemas.microsoft.com/office/powerpoint/2010/main" val="299299395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smtClean="0"/>
              <a:t>HMI </a:t>
            </a:r>
            <a:r>
              <a:rPr lang="en-US" altLang="ja-JP" dirty="0"/>
              <a:t>Demonstration – Physical chart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86</a:t>
            </a:fld>
            <a:endParaRPr lang="de-DE" dirty="0"/>
          </a:p>
        </p:txBody>
      </p:sp>
      <p:grpSp>
        <p:nvGrpSpPr>
          <p:cNvPr id="5" name="Group 4"/>
          <p:cNvGrpSpPr/>
          <p:nvPr/>
        </p:nvGrpSpPr>
        <p:grpSpPr>
          <a:xfrm>
            <a:off x="1447800" y="2508572"/>
            <a:ext cx="4771390" cy="1936752"/>
            <a:chOff x="0" y="0"/>
            <a:chExt cx="4771390" cy="1936752"/>
          </a:xfrm>
        </p:grpSpPr>
        <p:grpSp>
          <p:nvGrpSpPr>
            <p:cNvPr id="6" name="Group 5"/>
            <p:cNvGrpSpPr/>
            <p:nvPr/>
          </p:nvGrpSpPr>
          <p:grpSpPr>
            <a:xfrm>
              <a:off x="0" y="0"/>
              <a:ext cx="4771390" cy="1936752"/>
              <a:chOff x="314960" y="0"/>
              <a:chExt cx="4771390" cy="1936962"/>
            </a:xfrm>
          </p:grpSpPr>
          <p:sp>
            <p:nvSpPr>
              <p:cNvPr id="8" name="Rectangle 7"/>
              <p:cNvSpPr/>
              <p:nvPr/>
            </p:nvSpPr>
            <p:spPr>
              <a:xfrm>
                <a:off x="1849120" y="487680"/>
                <a:ext cx="1254125" cy="771525"/>
              </a:xfrm>
              <a:prstGeom prst="rect">
                <a:avLst/>
              </a:prstGeom>
            </p:spPr>
            <p:style>
              <a:lnRef idx="2">
                <a:schemeClr val="accent1"/>
              </a:lnRef>
              <a:fillRef idx="1">
                <a:schemeClr val="lt1"/>
              </a:fillRef>
              <a:effectRef idx="0">
                <a:schemeClr val="accent1"/>
              </a:effectRef>
              <a:fontRef idx="minor">
                <a:schemeClr val="dk1"/>
              </a:fontRef>
            </p:style>
            <p:txBody>
              <a:bodyPr rot="0" spcFirstLastPara="0" vert="horz" wrap="square" lIns="0" tIns="0" rIns="0" bIns="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000" dirty="0">
                    <a:effectLst/>
                    <a:latin typeface="Times New Roman"/>
                    <a:ea typeface="MS Mincho"/>
                  </a:rPr>
                  <a:t>Target board</a:t>
                </a:r>
              </a:p>
              <a:p>
                <a:pPr marL="0" marR="0" algn="ctr">
                  <a:lnSpc>
                    <a:spcPts val="1600"/>
                  </a:lnSpc>
                  <a:spcBef>
                    <a:spcPts val="0"/>
                  </a:spcBef>
                  <a:spcAft>
                    <a:spcPts val="0"/>
                  </a:spcAft>
                </a:pPr>
                <a:r>
                  <a:rPr lang="en-US" sz="1000" dirty="0" smtClean="0">
                    <a:effectLst/>
                    <a:latin typeface="Times New Roman"/>
                    <a:ea typeface="MS Mincho"/>
                  </a:rPr>
                  <a:t>(</a:t>
                </a:r>
                <a:r>
                  <a:rPr lang="en-US" sz="1000" dirty="0" err="1" smtClean="0">
                    <a:effectLst/>
                    <a:latin typeface="Times New Roman"/>
                    <a:ea typeface="MS Mincho"/>
                  </a:rPr>
                  <a:t>iWave</a:t>
                </a:r>
                <a:r>
                  <a:rPr lang="en-US" sz="1000" dirty="0" smtClean="0">
                    <a:effectLst/>
                    <a:latin typeface="Times New Roman"/>
                    <a:ea typeface="MS Mincho"/>
                  </a:rPr>
                  <a:t>)</a:t>
                </a:r>
                <a:endParaRPr lang="en-US" sz="1000" dirty="0">
                  <a:effectLst/>
                  <a:latin typeface="Times New Roman"/>
                  <a:ea typeface="MS Mincho"/>
                </a:endParaRPr>
              </a:p>
            </p:txBody>
          </p:sp>
          <p:sp>
            <p:nvSpPr>
              <p:cNvPr id="9" name="Rounded Rectangle 8"/>
              <p:cNvSpPr/>
              <p:nvPr/>
            </p:nvSpPr>
            <p:spPr>
              <a:xfrm>
                <a:off x="3820160" y="0"/>
                <a:ext cx="1266190" cy="473710"/>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000" dirty="0">
                    <a:latin typeface="Times New Roman"/>
                    <a:ea typeface="MS Mincho"/>
                  </a:rPr>
                  <a:t>VGA - HD Monitor</a:t>
                </a:r>
              </a:p>
            </p:txBody>
          </p:sp>
          <p:sp>
            <p:nvSpPr>
              <p:cNvPr id="10" name="Rounded Rectangle 9"/>
              <p:cNvSpPr/>
              <p:nvPr/>
            </p:nvSpPr>
            <p:spPr>
              <a:xfrm>
                <a:off x="3820160" y="1259840"/>
                <a:ext cx="1266190" cy="480695"/>
              </a:xfrm>
              <a:prstGeom prst="roundRect">
                <a:avLst/>
              </a:prstGeom>
            </p:spPr>
            <p:style>
              <a:lnRef idx="2">
                <a:schemeClr val="accent3"/>
              </a:lnRef>
              <a:fillRef idx="1">
                <a:schemeClr val="lt1"/>
              </a:fillRef>
              <a:effectRef idx="0">
                <a:schemeClr val="accent3"/>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lnSpc>
                    <a:spcPts val="1600"/>
                  </a:lnSpc>
                </a:pPr>
                <a:r>
                  <a:rPr lang="en-US" sz="1000" dirty="0">
                    <a:latin typeface="Times New Roman"/>
                    <a:ea typeface="MS Mincho"/>
                  </a:rPr>
                  <a:t>HDMI - </a:t>
                </a:r>
                <a:r>
                  <a:rPr lang="en-US" sz="1000" dirty="0" err="1">
                    <a:latin typeface="Times New Roman"/>
                    <a:ea typeface="MS Mincho"/>
                  </a:rPr>
                  <a:t>FullHD</a:t>
                </a:r>
                <a:r>
                  <a:rPr lang="en-US" sz="1000" dirty="0">
                    <a:latin typeface="Times New Roman"/>
                    <a:ea typeface="MS Mincho"/>
                  </a:rPr>
                  <a:t> Monitor</a:t>
                </a:r>
              </a:p>
            </p:txBody>
          </p:sp>
          <p:sp>
            <p:nvSpPr>
              <p:cNvPr id="11" name="Snip Same Side Corner Rectangle 10"/>
              <p:cNvSpPr/>
              <p:nvPr/>
            </p:nvSpPr>
            <p:spPr>
              <a:xfrm>
                <a:off x="1896533" y="1578187"/>
                <a:ext cx="1205653" cy="358775"/>
              </a:xfrm>
              <a:prstGeom prst="snip2SameRect">
                <a:avLst/>
              </a:prstGeom>
            </p:spPr>
            <p:style>
              <a:lnRef idx="2">
                <a:schemeClr val="accent2"/>
              </a:lnRef>
              <a:fillRef idx="1">
                <a:schemeClr val="lt1"/>
              </a:fillRef>
              <a:effectRef idx="0">
                <a:schemeClr val="accent2"/>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000">
                    <a:effectLst/>
                    <a:latin typeface="Times New Roman"/>
                    <a:ea typeface="MS Mincho"/>
                  </a:rPr>
                  <a:t>Wireless Router</a:t>
                </a:r>
              </a:p>
            </p:txBody>
          </p:sp>
          <p:sp>
            <p:nvSpPr>
              <p:cNvPr id="12" name="Down Arrow 11"/>
              <p:cNvSpPr/>
              <p:nvPr/>
            </p:nvSpPr>
            <p:spPr>
              <a:xfrm>
                <a:off x="1896533" y="1212427"/>
                <a:ext cx="114935" cy="162560"/>
              </a:xfrm>
              <a:prstGeom prst="downArrow">
                <a:avLst/>
              </a:prstGeom>
            </p:spPr>
            <p:style>
              <a:lnRef idx="2">
                <a:schemeClr val="accent5"/>
              </a:lnRef>
              <a:fillRef idx="1">
                <a:schemeClr val="lt1"/>
              </a:fillRef>
              <a:effectRef idx="0">
                <a:schemeClr val="accent5"/>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endParaRPr lang="en-US"/>
              </a:p>
            </p:txBody>
          </p:sp>
          <p:sp>
            <p:nvSpPr>
              <p:cNvPr id="13" name="Text Box 2"/>
              <p:cNvSpPr txBox="1">
                <a:spLocks noChangeArrowheads="1"/>
              </p:cNvSpPr>
              <p:nvPr/>
            </p:nvSpPr>
            <p:spPr bwMode="auto">
              <a:xfrm>
                <a:off x="2025227" y="1314027"/>
                <a:ext cx="657013" cy="135466"/>
              </a:xfrm>
              <a:prstGeom prst="rect">
                <a:avLst/>
              </a:prstGeom>
              <a:noFill/>
              <a:ln w="9525">
                <a:noFill/>
                <a:miter lim="800000"/>
                <a:headEnd/>
                <a:tailEnd/>
              </a:ln>
            </p:spPr>
            <p:txBody>
              <a:bodyPr rot="0" vert="horz" wrap="square" lIns="0" tIns="0" rIns="0" bIns="0" anchor="t" anchorCtr="0">
                <a:noAutofit/>
              </a:bodyPr>
              <a:lstStyle/>
              <a:p>
                <a:pPr marL="0" marR="0">
                  <a:lnSpc>
                    <a:spcPts val="1600"/>
                  </a:lnSpc>
                  <a:spcBef>
                    <a:spcPts val="0"/>
                  </a:spcBef>
                  <a:spcAft>
                    <a:spcPts val="0"/>
                  </a:spcAft>
                </a:pPr>
                <a:r>
                  <a:rPr lang="en-US" sz="800">
                    <a:solidFill>
                      <a:srgbClr val="4BACC6"/>
                    </a:solidFill>
                    <a:effectLst/>
                    <a:latin typeface="Times New Roman"/>
                    <a:ea typeface="MS Mincho"/>
                  </a:rPr>
                  <a:t>Wireless USB</a:t>
                </a:r>
                <a:endParaRPr lang="en-US" sz="1000">
                  <a:effectLst/>
                  <a:latin typeface="Times New Roman"/>
                  <a:ea typeface="MS Mincho"/>
                </a:endParaRPr>
              </a:p>
            </p:txBody>
          </p:sp>
          <p:sp>
            <p:nvSpPr>
              <p:cNvPr id="14" name="Text Box 2"/>
              <p:cNvSpPr txBox="1">
                <a:spLocks noChangeArrowheads="1"/>
              </p:cNvSpPr>
              <p:nvPr/>
            </p:nvSpPr>
            <p:spPr bwMode="auto">
              <a:xfrm>
                <a:off x="3169920" y="894080"/>
                <a:ext cx="656590" cy="135255"/>
              </a:xfrm>
              <a:prstGeom prst="rect">
                <a:avLst/>
              </a:prstGeom>
              <a:noFill/>
              <a:ln w="9525">
                <a:noFill/>
                <a:miter lim="800000"/>
                <a:headEnd/>
                <a:tailEnd/>
              </a:ln>
            </p:spPr>
            <p:txBody>
              <a:bodyPr rot="0" vert="horz" wrap="square" lIns="0" tIns="0" rIns="0" bIns="0" anchor="t" anchorCtr="0">
                <a:noAutofit/>
              </a:bodyPr>
              <a:lstStyle/>
              <a:p>
                <a:pPr marL="0" marR="0">
                  <a:lnSpc>
                    <a:spcPts val="1600"/>
                  </a:lnSpc>
                  <a:spcBef>
                    <a:spcPts val="0"/>
                  </a:spcBef>
                  <a:spcAft>
                    <a:spcPts val="0"/>
                  </a:spcAft>
                </a:pPr>
                <a:r>
                  <a:rPr lang="en-US" sz="800">
                    <a:solidFill>
                      <a:srgbClr val="F79646"/>
                    </a:solidFill>
                    <a:effectLst/>
                    <a:latin typeface="Times New Roman"/>
                    <a:ea typeface="MS Mincho"/>
                  </a:rPr>
                  <a:t>VGA Cable</a:t>
                </a:r>
                <a:endParaRPr lang="en-US" sz="1000">
                  <a:effectLst/>
                  <a:latin typeface="Times New Roman"/>
                  <a:ea typeface="MS Mincho"/>
                </a:endParaRPr>
              </a:p>
            </p:txBody>
          </p:sp>
          <p:cxnSp>
            <p:nvCxnSpPr>
              <p:cNvPr id="15" name="Elbow Connector 14"/>
              <p:cNvCxnSpPr/>
              <p:nvPr/>
            </p:nvCxnSpPr>
            <p:spPr>
              <a:xfrm flipH="1">
                <a:off x="3108960" y="223520"/>
                <a:ext cx="716915" cy="399627"/>
              </a:xfrm>
              <a:prstGeom prst="bentConnector3">
                <a:avLst/>
              </a:prstGeom>
            </p:spPr>
            <p:style>
              <a:lnRef idx="2">
                <a:schemeClr val="accent2"/>
              </a:lnRef>
              <a:fillRef idx="0">
                <a:schemeClr val="accent2"/>
              </a:fillRef>
              <a:effectRef idx="1">
                <a:schemeClr val="accent2"/>
              </a:effectRef>
              <a:fontRef idx="minor">
                <a:schemeClr val="tx1"/>
              </a:fontRef>
            </p:style>
          </p:cxnSp>
          <p:sp>
            <p:nvSpPr>
              <p:cNvPr id="16" name="Text Box 2"/>
              <p:cNvSpPr txBox="1">
                <a:spLocks noChangeArrowheads="1"/>
              </p:cNvSpPr>
              <p:nvPr/>
            </p:nvSpPr>
            <p:spPr bwMode="auto">
              <a:xfrm>
                <a:off x="3102187" y="24658"/>
                <a:ext cx="657013" cy="135466"/>
              </a:xfrm>
              <a:prstGeom prst="rect">
                <a:avLst/>
              </a:prstGeom>
              <a:noFill/>
              <a:ln w="9525">
                <a:noFill/>
                <a:miter lim="800000"/>
                <a:headEnd/>
                <a:tailEnd/>
              </a:ln>
            </p:spPr>
            <p:txBody>
              <a:bodyPr rot="0" vert="horz" wrap="square" lIns="0" tIns="0" rIns="0" bIns="0" anchor="t" anchorCtr="0">
                <a:noAutofit/>
              </a:bodyPr>
              <a:lstStyle/>
              <a:p>
                <a:pPr marL="0" marR="0">
                  <a:lnSpc>
                    <a:spcPts val="1600"/>
                  </a:lnSpc>
                  <a:spcBef>
                    <a:spcPts val="0"/>
                  </a:spcBef>
                  <a:spcAft>
                    <a:spcPts val="0"/>
                  </a:spcAft>
                </a:pPr>
                <a:r>
                  <a:rPr lang="en-US" sz="800" dirty="0">
                    <a:solidFill>
                      <a:srgbClr val="C0504D"/>
                    </a:solidFill>
                    <a:effectLst/>
                    <a:latin typeface="Times New Roman"/>
                    <a:ea typeface="MS Mincho"/>
                  </a:rPr>
                  <a:t>HDMI Cable</a:t>
                </a:r>
                <a:endParaRPr lang="en-US" sz="1000" dirty="0">
                  <a:effectLst/>
                  <a:latin typeface="Times New Roman"/>
                  <a:ea typeface="MS Mincho"/>
                </a:endParaRPr>
              </a:p>
            </p:txBody>
          </p:sp>
          <p:cxnSp>
            <p:nvCxnSpPr>
              <p:cNvPr id="17" name="Elbow Connector 16"/>
              <p:cNvCxnSpPr/>
              <p:nvPr/>
            </p:nvCxnSpPr>
            <p:spPr>
              <a:xfrm flipH="1" flipV="1">
                <a:off x="3102187" y="1076960"/>
                <a:ext cx="717973" cy="433493"/>
              </a:xfrm>
              <a:prstGeom prst="bentConnector3">
                <a:avLst/>
              </a:prstGeom>
            </p:spPr>
            <p:style>
              <a:lnRef idx="2">
                <a:schemeClr val="accent6"/>
              </a:lnRef>
              <a:fillRef idx="0">
                <a:schemeClr val="accent6"/>
              </a:fillRef>
              <a:effectRef idx="1">
                <a:schemeClr val="accent6"/>
              </a:effectRef>
              <a:fontRef idx="minor">
                <a:schemeClr val="tx1"/>
              </a:fontRef>
            </p:style>
          </p:cxnSp>
          <p:sp>
            <p:nvSpPr>
              <p:cNvPr id="18" name="Rounded Rectangle 17"/>
              <p:cNvSpPr/>
              <p:nvPr/>
            </p:nvSpPr>
            <p:spPr>
              <a:xfrm>
                <a:off x="314960" y="14488"/>
                <a:ext cx="1266190" cy="473710"/>
              </a:xfrm>
              <a:prstGeom prst="roundRect">
                <a:avLst/>
              </a:prstGeom>
            </p:spPr>
            <p:style>
              <a:lnRef idx="2">
                <a:schemeClr val="dk1"/>
              </a:lnRef>
              <a:fillRef idx="1">
                <a:schemeClr val="lt1"/>
              </a:fillRef>
              <a:effectRef idx="0">
                <a:schemeClr val="dk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000" dirty="0">
                    <a:effectLst/>
                    <a:latin typeface="Times New Roman"/>
                    <a:ea typeface="MS Mincho"/>
                  </a:rPr>
                  <a:t>RCA Camera</a:t>
                </a:r>
              </a:p>
            </p:txBody>
          </p:sp>
          <p:sp>
            <p:nvSpPr>
              <p:cNvPr id="19" name="Text Box 2"/>
              <p:cNvSpPr txBox="1">
                <a:spLocks noChangeArrowheads="1"/>
              </p:cNvSpPr>
              <p:nvPr/>
            </p:nvSpPr>
            <p:spPr bwMode="auto">
              <a:xfrm>
                <a:off x="1035262" y="623147"/>
                <a:ext cx="657013" cy="135466"/>
              </a:xfrm>
              <a:prstGeom prst="rect">
                <a:avLst/>
              </a:prstGeom>
              <a:noFill/>
              <a:ln w="9525">
                <a:noFill/>
                <a:miter lim="800000"/>
                <a:headEnd/>
                <a:tailEnd/>
              </a:ln>
            </p:spPr>
            <p:txBody>
              <a:bodyPr rot="0" vert="horz" wrap="square" lIns="0" tIns="0" rIns="0" bIns="0" anchor="t" anchorCtr="0">
                <a:noAutofit/>
              </a:bodyPr>
              <a:lstStyle/>
              <a:p>
                <a:pPr marL="0" marR="0">
                  <a:lnSpc>
                    <a:spcPts val="1600"/>
                  </a:lnSpc>
                  <a:spcBef>
                    <a:spcPts val="0"/>
                  </a:spcBef>
                  <a:spcAft>
                    <a:spcPts val="0"/>
                  </a:spcAft>
                </a:pPr>
                <a:r>
                  <a:rPr lang="en-US" sz="800">
                    <a:effectLst/>
                    <a:latin typeface="Times New Roman"/>
                    <a:ea typeface="MS Mincho"/>
                  </a:rPr>
                  <a:t>RCA Cable</a:t>
                </a:r>
                <a:endParaRPr lang="en-US" sz="1000">
                  <a:effectLst/>
                  <a:latin typeface="Times New Roman"/>
                  <a:ea typeface="MS Mincho"/>
                </a:endParaRPr>
              </a:p>
            </p:txBody>
          </p:sp>
        </p:grpSp>
        <p:cxnSp>
          <p:nvCxnSpPr>
            <p:cNvPr id="7" name="Elbow Connector 6"/>
            <p:cNvCxnSpPr/>
            <p:nvPr/>
          </p:nvCxnSpPr>
          <p:spPr>
            <a:xfrm>
              <a:off x="638175" y="485775"/>
              <a:ext cx="895985" cy="340531"/>
            </a:xfrm>
            <a:prstGeom prst="bentConnector3">
              <a:avLst>
                <a:gd name="adj1" fmla="val 35"/>
              </a:avLst>
            </a:prstGeom>
          </p:spPr>
          <p:style>
            <a:lnRef idx="2">
              <a:schemeClr val="dk1"/>
            </a:lnRef>
            <a:fillRef idx="0">
              <a:schemeClr val="dk1"/>
            </a:fillRef>
            <a:effectRef idx="1">
              <a:schemeClr val="dk1"/>
            </a:effectRef>
            <a:fontRef idx="minor">
              <a:schemeClr val="tx1"/>
            </a:fontRef>
          </p:style>
        </p:cxnSp>
      </p:grpSp>
      <p:graphicFrame>
        <p:nvGraphicFramePr>
          <p:cNvPr id="20" name="Table 19"/>
          <p:cNvGraphicFramePr>
            <a:graphicFrameLocks noGrp="1"/>
          </p:cNvGraphicFramePr>
          <p:nvPr>
            <p:extLst>
              <p:ext uri="{D42A27DB-BD31-4B8C-83A1-F6EECF244321}">
                <p14:modId xmlns:p14="http://schemas.microsoft.com/office/powerpoint/2010/main" val="154321154"/>
              </p:ext>
            </p:extLst>
          </p:nvPr>
        </p:nvGraphicFramePr>
        <p:xfrm>
          <a:off x="6977061" y="1867683"/>
          <a:ext cx="2587256" cy="3277944"/>
        </p:xfrm>
        <a:graphic>
          <a:graphicData uri="http://schemas.openxmlformats.org/drawingml/2006/table">
            <a:tbl>
              <a:tblPr firstRow="1" bandRow="1">
                <a:tableStyleId>{5C22544A-7EE6-4342-B048-85BDC9FD1C3A}</a:tableStyleId>
              </a:tblPr>
              <a:tblGrid>
                <a:gridCol w="2226089"/>
                <a:gridCol w="361167"/>
              </a:tblGrid>
              <a:tr h="313416">
                <a:tc gridSpan="2">
                  <a:txBody>
                    <a:bodyPr/>
                    <a:lstStyle/>
                    <a:p>
                      <a:r>
                        <a:rPr lang="en-US" sz="1200" dirty="0" smtClean="0"/>
                        <a:t>Equipment</a:t>
                      </a:r>
                      <a:r>
                        <a:rPr lang="en-US" sz="1200" baseline="0" dirty="0" smtClean="0"/>
                        <a:t> List</a:t>
                      </a:r>
                      <a:endParaRPr lang="en-US" sz="1200" dirty="0"/>
                    </a:p>
                  </a:txBody>
                  <a:tcPr marL="84406" marR="84406"/>
                </a:tc>
                <a:tc hMerge="1">
                  <a:txBody>
                    <a:bodyPr/>
                    <a:lstStyle/>
                    <a:p>
                      <a:endParaRPr lang="en-US" dirty="0"/>
                    </a:p>
                  </a:txBody>
                  <a:tcPr/>
                </a:tc>
              </a:tr>
              <a:tr h="313416">
                <a:tc>
                  <a:txBody>
                    <a:bodyPr/>
                    <a:lstStyle/>
                    <a:p>
                      <a:r>
                        <a:rPr lang="en-US" sz="1200" b="0" dirty="0" err="1" smtClean="0"/>
                        <a:t>iWave</a:t>
                      </a:r>
                      <a:r>
                        <a:rPr lang="en-US" sz="1200" b="0" dirty="0" smtClean="0"/>
                        <a:t> Board</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FHD </a:t>
                      </a:r>
                      <a:r>
                        <a:rPr lang="en-US" sz="1200" b="0" baseline="0" dirty="0" smtClean="0"/>
                        <a:t>Panel with HDMI cable</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200" b="0" dirty="0" smtClean="0"/>
                        <a:t>HD </a:t>
                      </a:r>
                      <a:r>
                        <a:rPr lang="en-US" sz="1200" b="0" baseline="0" dirty="0" smtClean="0"/>
                        <a:t>Panel with VGA cable</a:t>
                      </a:r>
                      <a:endParaRPr lang="en-US" sz="1200" b="0" dirty="0" smtClean="0"/>
                    </a:p>
                    <a:p>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Composite cable</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Wire</a:t>
                      </a:r>
                      <a:r>
                        <a:rPr lang="en-US" sz="1200" b="0" baseline="0" dirty="0" smtClean="0"/>
                        <a:t>less </a:t>
                      </a:r>
                      <a:r>
                        <a:rPr lang="en-US" sz="1200" b="0" dirty="0" smtClean="0"/>
                        <a:t>Access Point</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USB Wireless LAN A</a:t>
                      </a:r>
                      <a:r>
                        <a:rPr lang="en-US" sz="1200" b="0" baseline="0" dirty="0" smtClean="0"/>
                        <a:t>dapter</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SD card</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Camera</a:t>
                      </a:r>
                      <a:endParaRPr lang="en-US" sz="1200" b="0" dirty="0"/>
                    </a:p>
                  </a:txBody>
                  <a:tcPr marL="84406" marR="84406"/>
                </a:tc>
                <a:tc>
                  <a:txBody>
                    <a:bodyPr/>
                    <a:lstStyle/>
                    <a:p>
                      <a:r>
                        <a:rPr lang="en-US" sz="1200" b="0" dirty="0" smtClean="0"/>
                        <a:t>1</a:t>
                      </a:r>
                      <a:endParaRPr lang="en-US" sz="1200" b="0" dirty="0"/>
                    </a:p>
                  </a:txBody>
                  <a:tcPr marL="84406" marR="84406"/>
                </a:tc>
              </a:tr>
              <a:tr h="313416">
                <a:tc>
                  <a:txBody>
                    <a:bodyPr/>
                    <a:lstStyle/>
                    <a:p>
                      <a:r>
                        <a:rPr lang="en-US" sz="1200" b="0" dirty="0" smtClean="0"/>
                        <a:t>Smart phones or tablets</a:t>
                      </a:r>
                      <a:endParaRPr lang="en-US" sz="1200" b="0" dirty="0"/>
                    </a:p>
                  </a:txBody>
                  <a:tcPr marL="84406" marR="84406"/>
                </a:tc>
                <a:tc>
                  <a:txBody>
                    <a:bodyPr/>
                    <a:lstStyle/>
                    <a:p>
                      <a:r>
                        <a:rPr lang="en-US" sz="1200" b="0" dirty="0" smtClean="0"/>
                        <a:t>3</a:t>
                      </a:r>
                      <a:endParaRPr lang="en-US" sz="1200" b="0" dirty="0"/>
                    </a:p>
                  </a:txBody>
                  <a:tcPr marL="84406" marR="84406"/>
                </a:tc>
              </a:tr>
            </a:tbl>
          </a:graphicData>
        </a:graphic>
      </p:graphicFrame>
      <p:sp>
        <p:nvSpPr>
          <p:cNvPr id="21" name="TextBox 1"/>
          <p:cNvSpPr txBox="1">
            <a:spLocks noChangeArrowheads="1"/>
          </p:cNvSpPr>
          <p:nvPr/>
        </p:nvSpPr>
        <p:spPr bwMode="auto">
          <a:xfrm>
            <a:off x="4419600" y="76200"/>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RZ-G1_GST-SGX-Demo_Application_note.docx</a:t>
            </a:r>
            <a:endParaRPr lang="en-US" sz="1200" dirty="0">
              <a:solidFill>
                <a:schemeClr val="bg1">
                  <a:lumMod val="50000"/>
                </a:schemeClr>
              </a:solidFill>
            </a:endParaRPr>
          </a:p>
        </p:txBody>
      </p:sp>
    </p:spTree>
    <p:extLst>
      <p:ext uri="{BB962C8B-B14F-4D97-AF65-F5344CB8AC3E}">
        <p14:creationId xmlns:p14="http://schemas.microsoft.com/office/powerpoint/2010/main" val="382186879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0" name="Picture 49"/>
          <p:cNvPicPr/>
          <p:nvPr/>
        </p:nvPicPr>
        <p:blipFill>
          <a:blip r:embed="rId2"/>
          <a:stretch>
            <a:fillRect/>
          </a:stretch>
        </p:blipFill>
        <p:spPr>
          <a:xfrm>
            <a:off x="2127630" y="4141168"/>
            <a:ext cx="4862830" cy="320040"/>
          </a:xfrm>
          <a:prstGeom prst="rect">
            <a:avLst/>
          </a:prstGeom>
        </p:spPr>
      </p:pic>
      <p:sp>
        <p:nvSpPr>
          <p:cNvPr id="2" name="Title 1"/>
          <p:cNvSpPr>
            <a:spLocks noGrp="1"/>
          </p:cNvSpPr>
          <p:nvPr>
            <p:ph type="title"/>
          </p:nvPr>
        </p:nvSpPr>
        <p:spPr>
          <a:xfrm>
            <a:off x="1080000" y="936000"/>
            <a:ext cx="8520000" cy="443198"/>
          </a:xfrm>
        </p:spPr>
        <p:txBody>
          <a:bodyPr/>
          <a:lstStyle/>
          <a:p>
            <a:r>
              <a:rPr lang="en-US" altLang="ja-JP" dirty="0" smtClean="0"/>
              <a:t>HMI Demo – </a:t>
            </a:r>
            <a:r>
              <a:rPr lang="en-US" altLang="ja-JP" dirty="0"/>
              <a:t>Running</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87</a:t>
            </a:fld>
            <a:endParaRPr lang="de-DE" dirty="0"/>
          </a:p>
        </p:txBody>
      </p:sp>
      <p:sp>
        <p:nvSpPr>
          <p:cNvPr id="4" name="Content Placeholder 3"/>
          <p:cNvSpPr>
            <a:spLocks noGrp="1"/>
          </p:cNvSpPr>
          <p:nvPr>
            <p:ph idx="1"/>
          </p:nvPr>
        </p:nvSpPr>
        <p:spPr>
          <a:xfrm>
            <a:off x="1080000" y="1800000"/>
            <a:ext cx="9000000" cy="724109"/>
          </a:xfrm>
        </p:spPr>
        <p:txBody>
          <a:bodyPr/>
          <a:lstStyle/>
          <a:p>
            <a:r>
              <a:rPr lang="en-US" sz="1400" dirty="0">
                <a:cs typeface="Courier New" panose="02070309020205020404" pitchFamily="49" charset="0"/>
              </a:rPr>
              <a:t>Supported demos</a:t>
            </a:r>
          </a:p>
          <a:p>
            <a:pPr lvl="2"/>
            <a:r>
              <a:rPr lang="en-US" sz="1200" dirty="0">
                <a:cs typeface="Courier New" panose="02070309020205020404" pitchFamily="49" charset="0"/>
              </a:rPr>
              <a:t>HMI Demos</a:t>
            </a:r>
          </a:p>
        </p:txBody>
      </p:sp>
      <p:sp>
        <p:nvSpPr>
          <p:cNvPr id="5" name="Rectangle 4"/>
          <p:cNvSpPr/>
          <p:nvPr/>
        </p:nvSpPr>
        <p:spPr>
          <a:xfrm>
            <a:off x="7772023" y="2835523"/>
            <a:ext cx="1697564" cy="241285"/>
          </a:xfrm>
          <a:prstGeom prst="rect">
            <a:avLst/>
          </a:prstGeom>
          <a:ln/>
          <a:effectLst>
            <a:glow rad="635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lstStyle/>
          <a:p>
            <a:r>
              <a:rPr lang="en-US" sz="1200" dirty="0" smtClean="0">
                <a:solidFill>
                  <a:schemeClr val="bg1"/>
                </a:solidFill>
              </a:rPr>
              <a:t>Show board’s IP</a:t>
            </a:r>
            <a:endParaRPr lang="en-US" sz="1200" dirty="0">
              <a:solidFill>
                <a:schemeClr val="bg1"/>
              </a:solidFill>
            </a:endParaRPr>
          </a:p>
        </p:txBody>
      </p:sp>
      <p:cxnSp>
        <p:nvCxnSpPr>
          <p:cNvPr id="6" name="Straight Arrow Connector 5"/>
          <p:cNvCxnSpPr>
            <a:endCxn id="5" idx="2"/>
          </p:cNvCxnSpPr>
          <p:nvPr/>
        </p:nvCxnSpPr>
        <p:spPr>
          <a:xfrm flipV="1">
            <a:off x="6114539" y="3076808"/>
            <a:ext cx="2506266" cy="1064360"/>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8" name="Group 7"/>
          <p:cNvGrpSpPr/>
          <p:nvPr/>
        </p:nvGrpSpPr>
        <p:grpSpPr>
          <a:xfrm>
            <a:off x="3017951" y="2625146"/>
            <a:ext cx="1203368" cy="993603"/>
            <a:chOff x="2781107" y="4594210"/>
            <a:chExt cx="1203368" cy="1202259"/>
          </a:xfrm>
        </p:grpSpPr>
        <p:sp>
          <p:nvSpPr>
            <p:cNvPr id="9" name="Rectangle 8"/>
            <p:cNvSpPr/>
            <p:nvPr/>
          </p:nvSpPr>
          <p:spPr>
            <a:xfrm>
              <a:off x="2793336" y="4594210"/>
              <a:ext cx="1178910" cy="302165"/>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kern="1200" dirty="0" smtClean="0">
                  <a:solidFill>
                    <a:schemeClr val="bg1"/>
                  </a:solidFill>
                </a:rPr>
                <a:t>Camera</a:t>
              </a:r>
              <a:endParaRPr lang="en-US" sz="1200" kern="1200" dirty="0">
                <a:solidFill>
                  <a:schemeClr val="bg1"/>
                </a:solidFill>
              </a:endParaRPr>
            </a:p>
          </p:txBody>
        </p:sp>
        <p:pic>
          <p:nvPicPr>
            <p:cNvPr id="10" name="Picture 2" descr="C:\Users\minhtran\Desktop\DSC00049.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781107" y="4941833"/>
              <a:ext cx="1203368" cy="85463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20" name="Group 19"/>
          <p:cNvGrpSpPr/>
          <p:nvPr/>
        </p:nvGrpSpPr>
        <p:grpSpPr>
          <a:xfrm>
            <a:off x="1445666" y="5181600"/>
            <a:ext cx="1297534" cy="1012766"/>
            <a:chOff x="1367169" y="4594210"/>
            <a:chExt cx="1297534" cy="1225447"/>
          </a:xfrm>
        </p:grpSpPr>
        <p:sp>
          <p:nvSpPr>
            <p:cNvPr id="21" name="Rectangle 20"/>
            <p:cNvSpPr/>
            <p:nvPr/>
          </p:nvSpPr>
          <p:spPr>
            <a:xfrm>
              <a:off x="1367203" y="4594210"/>
              <a:ext cx="1296801" cy="302165"/>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dirty="0" smtClean="0">
                  <a:solidFill>
                    <a:schemeClr val="bg1"/>
                  </a:solidFill>
                </a:rPr>
                <a:t>Video Playback</a:t>
              </a:r>
              <a:endParaRPr lang="en-US" sz="1200" kern="1200" dirty="0">
                <a:solidFill>
                  <a:schemeClr val="bg1"/>
                </a:solidFill>
              </a:endParaRPr>
            </a:p>
          </p:txBody>
        </p:sp>
        <p:pic>
          <p:nvPicPr>
            <p:cNvPr id="22" name="Picture 21" descr="V:\Users\ChuanNguyen\nhan_mmpoc_update\image\IMG_0094.JP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67169" y="4941833"/>
              <a:ext cx="1297534" cy="877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cxnSp>
        <p:nvCxnSpPr>
          <p:cNvPr id="29" name="Straight Arrow Connector 28"/>
          <p:cNvCxnSpPr>
            <a:stCxn id="10" idx="2"/>
          </p:cNvCxnSpPr>
          <p:nvPr/>
        </p:nvCxnSpPr>
        <p:spPr>
          <a:xfrm flipH="1">
            <a:off x="3472263" y="3644691"/>
            <a:ext cx="147372" cy="518835"/>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3" name="Rectangle 32"/>
          <p:cNvSpPr/>
          <p:nvPr/>
        </p:nvSpPr>
        <p:spPr>
          <a:xfrm>
            <a:off x="6782466" y="5205465"/>
            <a:ext cx="1178910" cy="249723"/>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050" kern="1200" dirty="0" smtClean="0">
                <a:solidFill>
                  <a:schemeClr val="bg1"/>
                </a:solidFill>
              </a:rPr>
              <a:t>3D Graphics</a:t>
            </a:r>
            <a:endParaRPr lang="en-US" sz="1050" kern="1200" dirty="0">
              <a:solidFill>
                <a:schemeClr val="bg1"/>
              </a:solidFill>
            </a:endParaRPr>
          </a:p>
        </p:txBody>
      </p:sp>
      <p:sp>
        <p:nvSpPr>
          <p:cNvPr id="34" name="Rectangle 33"/>
          <p:cNvSpPr/>
          <p:nvPr/>
        </p:nvSpPr>
        <p:spPr>
          <a:xfrm>
            <a:off x="3713914" y="5181600"/>
            <a:ext cx="1391486" cy="317059"/>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050" kern="1200" dirty="0" smtClean="0">
                <a:solidFill>
                  <a:schemeClr val="bg1"/>
                </a:solidFill>
              </a:rPr>
              <a:t>Streaming board to device (</a:t>
            </a:r>
            <a:r>
              <a:rPr lang="en-US" sz="1050" kern="1200" dirty="0" err="1" smtClean="0">
                <a:solidFill>
                  <a:schemeClr val="bg1"/>
                </a:solidFill>
              </a:rPr>
              <a:t>WiFi</a:t>
            </a:r>
            <a:r>
              <a:rPr lang="en-US" sz="1050" kern="1200" dirty="0" smtClean="0">
                <a:solidFill>
                  <a:schemeClr val="bg1"/>
                </a:solidFill>
              </a:rPr>
              <a:t>)</a:t>
            </a:r>
            <a:endParaRPr lang="en-US" sz="1050" kern="1200" dirty="0">
              <a:solidFill>
                <a:schemeClr val="bg1"/>
              </a:solidFill>
            </a:endParaRPr>
          </a:p>
        </p:txBody>
      </p:sp>
      <p:grpSp>
        <p:nvGrpSpPr>
          <p:cNvPr id="36" name="Group 35"/>
          <p:cNvGrpSpPr/>
          <p:nvPr/>
        </p:nvGrpSpPr>
        <p:grpSpPr>
          <a:xfrm>
            <a:off x="4715316" y="2504700"/>
            <a:ext cx="1399223" cy="1127486"/>
            <a:chOff x="4018602" y="1540934"/>
            <a:chExt cx="1399223" cy="1364258"/>
          </a:xfrm>
        </p:grpSpPr>
        <p:sp>
          <p:nvSpPr>
            <p:cNvPr id="37" name="Rectangle 36"/>
            <p:cNvSpPr/>
            <p:nvPr/>
          </p:nvSpPr>
          <p:spPr>
            <a:xfrm>
              <a:off x="4018602" y="1540934"/>
              <a:ext cx="1399223" cy="436670"/>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050" kern="1200" dirty="0" smtClean="0">
                  <a:solidFill>
                    <a:schemeClr val="bg1"/>
                  </a:solidFill>
                </a:rPr>
                <a:t>Streaming board to board (LAN)</a:t>
              </a:r>
              <a:endParaRPr lang="en-US" sz="1050" kern="1200" dirty="0">
                <a:solidFill>
                  <a:schemeClr val="bg1"/>
                </a:solidFill>
              </a:endParaRPr>
            </a:p>
          </p:txBody>
        </p:sp>
        <p:pic>
          <p:nvPicPr>
            <p:cNvPr id="38" name="Picture 37" descr="V:\Users\ChuanNguyen\01-project\02-mmpoc\03-working\picture\IMG_0125.JP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018603" y="2027368"/>
              <a:ext cx="1399222" cy="87782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cxnSp>
        <p:nvCxnSpPr>
          <p:cNvPr id="39" name="Straight Arrow Connector 38"/>
          <p:cNvCxnSpPr/>
          <p:nvPr/>
        </p:nvCxnSpPr>
        <p:spPr>
          <a:xfrm flipV="1">
            <a:off x="4038600" y="3785590"/>
            <a:ext cx="1353433" cy="37452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0" name="Picture 39"/>
          <p:cNvPicPr/>
          <p:nvPr/>
        </p:nvPicPr>
        <p:blipFill rotWithShape="1">
          <a:blip r:embed="rId6" cstate="print">
            <a:extLst>
              <a:ext uri="{28A0092B-C50C-407E-A947-70E740481C1C}">
                <a14:useLocalDpi xmlns:a14="http://schemas.microsoft.com/office/drawing/2010/main" val="0"/>
              </a:ext>
            </a:extLst>
          </a:blip>
          <a:srcRect l="4959" t="10084"/>
          <a:stretch/>
        </p:blipFill>
        <p:spPr bwMode="auto">
          <a:xfrm>
            <a:off x="3713914" y="5522925"/>
            <a:ext cx="1391485" cy="72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53640926-AAD7-44D8-BBD7-CCE9431645EC}">
              <a14:shadowObscured xmlns:a14="http://schemas.microsoft.com/office/drawing/2010/main"/>
            </a:ext>
          </a:extLst>
        </p:spPr>
      </p:pic>
      <p:cxnSp>
        <p:nvCxnSpPr>
          <p:cNvPr id="41" name="Straight Arrow Connector 40"/>
          <p:cNvCxnSpPr>
            <a:stCxn id="34" idx="0"/>
            <a:endCxn id="50" idx="2"/>
          </p:cNvCxnSpPr>
          <p:nvPr/>
        </p:nvCxnSpPr>
        <p:spPr>
          <a:xfrm flipV="1">
            <a:off x="4409657" y="4461208"/>
            <a:ext cx="149388" cy="720392"/>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45" name="Picture 44" descr="V:\Users\ChuanNguyen\nhan_mmpoc_update\image\IMG_0112.JPG"/>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781800" y="5522925"/>
            <a:ext cx="1179576" cy="725475"/>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cxnSp>
        <p:nvCxnSpPr>
          <p:cNvPr id="46" name="Straight Arrow Connector 45"/>
          <p:cNvCxnSpPr>
            <a:stCxn id="33" idx="0"/>
          </p:cNvCxnSpPr>
          <p:nvPr/>
        </p:nvCxnSpPr>
        <p:spPr>
          <a:xfrm flipH="1" flipV="1">
            <a:off x="5414928" y="4516566"/>
            <a:ext cx="1956993" cy="688899"/>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7" name="Rectangle 46"/>
          <p:cNvSpPr/>
          <p:nvPr/>
        </p:nvSpPr>
        <p:spPr>
          <a:xfrm>
            <a:off x="8513236" y="4864115"/>
            <a:ext cx="1697564" cy="241285"/>
          </a:xfrm>
          <a:prstGeom prst="rect">
            <a:avLst/>
          </a:prstGeom>
          <a:ln/>
          <a:effectLst>
            <a:glow rad="635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lstStyle/>
          <a:p>
            <a:r>
              <a:rPr lang="en-US" sz="1200" dirty="0" smtClean="0">
                <a:solidFill>
                  <a:schemeClr val="bg1"/>
                </a:solidFill>
              </a:rPr>
              <a:t>Stop running demo</a:t>
            </a:r>
            <a:endParaRPr lang="en-US" sz="1200" dirty="0">
              <a:solidFill>
                <a:schemeClr val="bg1"/>
              </a:solidFill>
            </a:endParaRPr>
          </a:p>
        </p:txBody>
      </p:sp>
      <p:cxnSp>
        <p:nvCxnSpPr>
          <p:cNvPr id="48" name="Straight Arrow Connector 47"/>
          <p:cNvCxnSpPr>
            <a:stCxn id="50" idx="3"/>
            <a:endCxn id="47" idx="0"/>
          </p:cNvCxnSpPr>
          <p:nvPr/>
        </p:nvCxnSpPr>
        <p:spPr>
          <a:xfrm>
            <a:off x="6990460" y="4301188"/>
            <a:ext cx="2371558" cy="562927"/>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49" name="TextBox 1"/>
          <p:cNvSpPr txBox="1">
            <a:spLocks noChangeArrowheads="1"/>
          </p:cNvSpPr>
          <p:nvPr/>
        </p:nvSpPr>
        <p:spPr bwMode="auto">
          <a:xfrm>
            <a:off x="440178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a:p>
            <a:pPr algn="r" eaLnBrk="1" hangingPunct="1">
              <a:spcBef>
                <a:spcPct val="0"/>
              </a:spcBef>
              <a:buClrTx/>
              <a:buFontTx/>
              <a:buNone/>
              <a:defRPr/>
            </a:pPr>
            <a:r>
              <a:rPr lang="en-US" sz="1200" dirty="0">
                <a:solidFill>
                  <a:schemeClr val="bg1">
                    <a:lumMod val="50000"/>
                  </a:schemeClr>
                </a:solidFill>
              </a:rPr>
              <a:t>RZ-G1_GST-SGX-Demo_Application_note_v0.2</a:t>
            </a:r>
          </a:p>
        </p:txBody>
      </p:sp>
      <p:cxnSp>
        <p:nvCxnSpPr>
          <p:cNvPr id="7" name="Straight Arrow Connector 6"/>
          <p:cNvCxnSpPr>
            <a:stCxn id="21" idx="0"/>
          </p:cNvCxnSpPr>
          <p:nvPr/>
        </p:nvCxnSpPr>
        <p:spPr>
          <a:xfrm flipV="1">
            <a:off x="2094101" y="4416499"/>
            <a:ext cx="649099" cy="76510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998174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dirty="0" smtClean="0"/>
              <a:t>QT </a:t>
            </a:r>
            <a:r>
              <a:rPr lang="en-US" dirty="0" err="1" smtClean="0"/>
              <a:t>hmi</a:t>
            </a:r>
            <a:r>
              <a:rPr lang="en-US" dirty="0" smtClean="0"/>
              <a:t> Demonstrations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88</a:t>
            </a:fld>
            <a:endParaRPr lang="de-DE" dirty="0"/>
          </a:p>
        </p:txBody>
      </p:sp>
      <p:sp>
        <p:nvSpPr>
          <p:cNvPr id="4" name="Content Placeholder 3"/>
          <p:cNvSpPr>
            <a:spLocks noGrp="1"/>
          </p:cNvSpPr>
          <p:nvPr>
            <p:ph idx="1"/>
          </p:nvPr>
        </p:nvSpPr>
        <p:spPr>
          <a:xfrm>
            <a:off x="1080000" y="1800000"/>
            <a:ext cx="5930400" cy="2149306"/>
          </a:xfrm>
        </p:spPr>
        <p:txBody>
          <a:bodyPr/>
          <a:lstStyle/>
          <a:p>
            <a:pPr>
              <a:lnSpc>
                <a:spcPct val="100000"/>
              </a:lnSpc>
              <a:spcAft>
                <a:spcPts val="1200"/>
              </a:spcAft>
            </a:pPr>
            <a:r>
              <a:rPr lang="en-US" sz="1400" dirty="0" err="1" smtClean="0"/>
              <a:t>Qt</a:t>
            </a:r>
            <a:r>
              <a:rPr lang="en-US" sz="1400" dirty="0" smtClean="0"/>
              <a:t> HMI Demonstration with the Attractive graphical UI based on </a:t>
            </a:r>
            <a:r>
              <a:rPr lang="en-US" sz="1400" dirty="0" err="1" smtClean="0"/>
              <a:t>Qt</a:t>
            </a:r>
            <a:r>
              <a:rPr lang="en-US" sz="1400" dirty="0" smtClean="0"/>
              <a:t> Framework, </a:t>
            </a:r>
            <a:r>
              <a:rPr lang="en-US" sz="1400" dirty="0" err="1" smtClean="0"/>
              <a:t>Gstreamer</a:t>
            </a:r>
            <a:r>
              <a:rPr lang="en-US" sz="1400" dirty="0" smtClean="0"/>
              <a:t>, OpenGL-ES 2. The demos in packages:</a:t>
            </a:r>
          </a:p>
          <a:p>
            <a:pPr marL="392113" lvl="2">
              <a:lnSpc>
                <a:spcPct val="100000"/>
              </a:lnSpc>
              <a:spcBef>
                <a:spcPts val="1000"/>
              </a:spcBef>
              <a:spcAft>
                <a:spcPts val="0"/>
              </a:spcAft>
            </a:pPr>
            <a:r>
              <a:rPr lang="en-US" sz="1200" dirty="0" err="1"/>
              <a:t>Qt</a:t>
            </a:r>
            <a:r>
              <a:rPr lang="en-US" sz="1200" dirty="0"/>
              <a:t> </a:t>
            </a:r>
            <a:r>
              <a:rPr lang="en-US" sz="1200" dirty="0" smtClean="0"/>
              <a:t>Cinematic</a:t>
            </a:r>
            <a:endParaRPr lang="en-US" dirty="0" smtClean="0"/>
          </a:p>
          <a:p>
            <a:pPr marL="392113" lvl="2">
              <a:lnSpc>
                <a:spcPct val="100000"/>
              </a:lnSpc>
              <a:spcBef>
                <a:spcPts val="1000"/>
              </a:spcBef>
              <a:spcAft>
                <a:spcPts val="0"/>
              </a:spcAft>
            </a:pPr>
            <a:r>
              <a:rPr lang="en-US" sz="1200" dirty="0" err="1" smtClean="0"/>
              <a:t>Qt</a:t>
            </a:r>
            <a:r>
              <a:rPr lang="en-US" sz="1200" dirty="0" smtClean="0"/>
              <a:t> </a:t>
            </a:r>
            <a:r>
              <a:rPr lang="en-US" sz="1200" dirty="0" err="1" smtClean="0"/>
              <a:t>Everwhere</a:t>
            </a:r>
            <a:endParaRPr lang="en-US" sz="1200" dirty="0" smtClean="0"/>
          </a:p>
          <a:p>
            <a:pPr marL="392113" lvl="2">
              <a:lnSpc>
                <a:spcPct val="100000"/>
              </a:lnSpc>
              <a:spcBef>
                <a:spcPts val="1000"/>
              </a:spcBef>
              <a:spcAft>
                <a:spcPts val="0"/>
              </a:spcAft>
            </a:pPr>
            <a:r>
              <a:rPr lang="en-US" sz="1200" dirty="0" err="1" smtClean="0"/>
              <a:t>Qt</a:t>
            </a:r>
            <a:r>
              <a:rPr lang="en-US" sz="1200" dirty="0" smtClean="0"/>
              <a:t> launch</a:t>
            </a:r>
          </a:p>
          <a:p>
            <a:pPr marL="392113" lvl="2">
              <a:lnSpc>
                <a:spcPct val="100000"/>
              </a:lnSpc>
              <a:spcBef>
                <a:spcPts val="1000"/>
              </a:spcBef>
              <a:spcAft>
                <a:spcPts val="0"/>
              </a:spcAft>
            </a:pPr>
            <a:r>
              <a:rPr lang="en-US" sz="1200" dirty="0" err="1" smtClean="0"/>
              <a:t>Qml</a:t>
            </a:r>
            <a:r>
              <a:rPr lang="en-US" sz="1200" dirty="0" smtClean="0"/>
              <a:t> video</a:t>
            </a:r>
          </a:p>
          <a:p>
            <a:pPr marL="392113" lvl="2">
              <a:lnSpc>
                <a:spcPct val="100000"/>
              </a:lnSpc>
              <a:spcBef>
                <a:spcPts val="1000"/>
              </a:spcBef>
              <a:spcAft>
                <a:spcPts val="0"/>
              </a:spcAft>
            </a:pPr>
            <a:r>
              <a:rPr lang="en-US" sz="1200" dirty="0" err="1" smtClean="0"/>
              <a:t>Qml</a:t>
            </a:r>
            <a:r>
              <a:rPr lang="en-US" sz="1200" dirty="0" smtClean="0"/>
              <a:t> </a:t>
            </a:r>
            <a:r>
              <a:rPr lang="en-US" sz="1200" dirty="0" err="1" smtClean="0"/>
              <a:t>Videofx</a:t>
            </a:r>
            <a:endParaRPr lang="en-US" sz="1200" dirty="0"/>
          </a:p>
        </p:txBody>
      </p:sp>
      <p:sp>
        <p:nvSpPr>
          <p:cNvPr id="17" name="Rounded Rectangle 16"/>
          <p:cNvSpPr/>
          <p:nvPr/>
        </p:nvSpPr>
        <p:spPr>
          <a:xfrm>
            <a:off x="7143026" y="1828800"/>
            <a:ext cx="4107180" cy="685800"/>
          </a:xfrm>
          <a:prstGeom prst="roundRect">
            <a:avLst/>
          </a:prstGeom>
          <a:solidFill>
            <a:schemeClr val="accent4">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t>Apps</a:t>
            </a:r>
          </a:p>
          <a:p>
            <a:endParaRPr lang="en-US" dirty="0"/>
          </a:p>
        </p:txBody>
      </p:sp>
      <p:sp>
        <p:nvSpPr>
          <p:cNvPr id="18" name="Rounded Rectangle 17"/>
          <p:cNvSpPr/>
          <p:nvPr/>
        </p:nvSpPr>
        <p:spPr>
          <a:xfrm>
            <a:off x="7143024" y="4762500"/>
            <a:ext cx="4000929" cy="1028700"/>
          </a:xfrm>
          <a:prstGeom prst="roundRect">
            <a:avLst/>
          </a:prstGeom>
          <a:solidFill>
            <a:schemeClr val="accent4">
              <a:lumMod val="75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smtClean="0">
                <a:solidFill>
                  <a:schemeClr val="bg1"/>
                </a:solidFill>
              </a:rPr>
              <a:t>Linux Kernel</a:t>
            </a:r>
            <a:endParaRPr lang="en-US" b="1" dirty="0">
              <a:solidFill>
                <a:schemeClr val="bg1"/>
              </a:solidFill>
            </a:endParaRPr>
          </a:p>
        </p:txBody>
      </p:sp>
      <p:sp>
        <p:nvSpPr>
          <p:cNvPr id="20" name="Rounded Rectangle 19"/>
          <p:cNvSpPr/>
          <p:nvPr/>
        </p:nvSpPr>
        <p:spPr>
          <a:xfrm>
            <a:off x="8199666" y="2171099"/>
            <a:ext cx="2944286" cy="343501"/>
          </a:xfrm>
          <a:prstGeom prst="roundRect">
            <a:avLst/>
          </a:prstGeom>
          <a:solidFill>
            <a:srgbClr val="FFC00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err="1" smtClean="0"/>
              <a:t>Qt</a:t>
            </a:r>
            <a:r>
              <a:rPr lang="en-US" sz="1400" dirty="0" smtClean="0"/>
              <a:t> HMI Demo</a:t>
            </a:r>
            <a:endParaRPr lang="en-US" sz="1400" dirty="0"/>
          </a:p>
        </p:txBody>
      </p:sp>
      <p:sp>
        <p:nvSpPr>
          <p:cNvPr id="24" name="Rounded Rectangle 23"/>
          <p:cNvSpPr/>
          <p:nvPr/>
        </p:nvSpPr>
        <p:spPr>
          <a:xfrm>
            <a:off x="10091340" y="2643490"/>
            <a:ext cx="1052613" cy="556910"/>
          </a:xfrm>
          <a:prstGeom prst="roundRect">
            <a:avLst/>
          </a:prstGeom>
          <a:solidFill>
            <a:schemeClr val="accent4"/>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smtClean="0"/>
              <a:t>OpenGL-ES 2</a:t>
            </a:r>
          </a:p>
        </p:txBody>
      </p:sp>
      <p:sp>
        <p:nvSpPr>
          <p:cNvPr id="25" name="Rounded Rectangle 24"/>
          <p:cNvSpPr/>
          <p:nvPr/>
        </p:nvSpPr>
        <p:spPr>
          <a:xfrm>
            <a:off x="7143025" y="3314700"/>
            <a:ext cx="4000927" cy="495300"/>
          </a:xfrm>
          <a:prstGeom prst="roundRect">
            <a:avLst/>
          </a:prstGeom>
          <a:solidFill>
            <a:schemeClr val="tx2">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Wayland Server</a:t>
            </a:r>
            <a:endParaRPr lang="en-US" sz="1600" dirty="0">
              <a:solidFill>
                <a:sysClr val="windowText" lastClr="000000"/>
              </a:solidFill>
            </a:endParaRPr>
          </a:p>
        </p:txBody>
      </p:sp>
      <p:sp>
        <p:nvSpPr>
          <p:cNvPr id="26" name="Rounded Rectangle 25"/>
          <p:cNvSpPr/>
          <p:nvPr/>
        </p:nvSpPr>
        <p:spPr>
          <a:xfrm>
            <a:off x="7143024" y="3924300"/>
            <a:ext cx="4000927" cy="723900"/>
          </a:xfrm>
          <a:prstGeom prst="roundRect">
            <a:avLst/>
          </a:prstGeom>
          <a:solidFill>
            <a:schemeClr val="accent1">
              <a:lumMod val="60000"/>
              <a:lumOff val="4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smtClean="0">
                <a:solidFill>
                  <a:sysClr val="windowText" lastClr="000000"/>
                </a:solidFill>
              </a:rPr>
              <a:t>Weston Compositor</a:t>
            </a:r>
            <a:endParaRPr lang="en-US" sz="1600" dirty="0">
              <a:solidFill>
                <a:sysClr val="windowText" lastClr="000000"/>
              </a:solidFill>
            </a:endParaRPr>
          </a:p>
        </p:txBody>
      </p:sp>
      <p:grpSp>
        <p:nvGrpSpPr>
          <p:cNvPr id="27" name="Group 26"/>
          <p:cNvGrpSpPr/>
          <p:nvPr/>
        </p:nvGrpSpPr>
        <p:grpSpPr>
          <a:xfrm>
            <a:off x="8199666" y="2642764"/>
            <a:ext cx="1828800" cy="567796"/>
            <a:chOff x="8199666" y="2642764"/>
            <a:chExt cx="1828800" cy="567796"/>
          </a:xfrm>
        </p:grpSpPr>
        <p:sp>
          <p:nvSpPr>
            <p:cNvPr id="28" name="Rounded Rectangle 27"/>
            <p:cNvSpPr/>
            <p:nvPr/>
          </p:nvSpPr>
          <p:spPr>
            <a:xfrm>
              <a:off x="8199666" y="2642764"/>
              <a:ext cx="1828800" cy="557636"/>
            </a:xfrm>
            <a:prstGeom prst="roundRect">
              <a:avLst/>
            </a:prstGeom>
            <a:solidFill>
              <a:srgbClr val="00B050"/>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err="1" smtClean="0"/>
                <a:t>Qt</a:t>
              </a:r>
              <a:r>
                <a:rPr lang="en-US" sz="1200" dirty="0" smtClean="0"/>
                <a:t> Framework</a:t>
              </a:r>
            </a:p>
            <a:p>
              <a:pPr algn="ctr"/>
              <a:endParaRPr lang="en-US" sz="1200" dirty="0"/>
            </a:p>
            <a:p>
              <a:pPr algn="ctr"/>
              <a:endParaRPr lang="en-US" sz="1200" dirty="0"/>
            </a:p>
          </p:txBody>
        </p:sp>
        <p:sp>
          <p:nvSpPr>
            <p:cNvPr id="29" name="Rounded Rectangle 28"/>
            <p:cNvSpPr/>
            <p:nvPr/>
          </p:nvSpPr>
          <p:spPr>
            <a:xfrm>
              <a:off x="8199666" y="2890520"/>
              <a:ext cx="662940" cy="320040"/>
            </a:xfrm>
            <a:prstGeom prst="roundRect">
              <a:avLst>
                <a:gd name="adj" fmla="val 0"/>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grpSp>
      <p:grpSp>
        <p:nvGrpSpPr>
          <p:cNvPr id="30" name="Group 29"/>
          <p:cNvGrpSpPr/>
          <p:nvPr/>
        </p:nvGrpSpPr>
        <p:grpSpPr>
          <a:xfrm>
            <a:off x="7143026" y="2653649"/>
            <a:ext cx="1543773" cy="596826"/>
            <a:chOff x="7143026" y="2653649"/>
            <a:chExt cx="1543773" cy="596826"/>
          </a:xfrm>
          <a:scene3d>
            <a:camera prst="orthographicFront">
              <a:rot lat="0" lon="0" rev="0"/>
            </a:camera>
            <a:lightRig rig="balanced" dir="t">
              <a:rot lat="0" lon="0" rev="8700000"/>
            </a:lightRig>
          </a:scene3d>
        </p:grpSpPr>
        <p:sp>
          <p:nvSpPr>
            <p:cNvPr id="31" name="Rounded Rectangle 30"/>
            <p:cNvSpPr/>
            <p:nvPr/>
          </p:nvSpPr>
          <p:spPr>
            <a:xfrm>
              <a:off x="7143026" y="2972745"/>
              <a:ext cx="1543773" cy="277730"/>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dirty="0" smtClean="0"/>
            </a:p>
          </p:txBody>
        </p:sp>
        <p:sp>
          <p:nvSpPr>
            <p:cNvPr id="32" name="Rounded Rectangle 31"/>
            <p:cNvSpPr/>
            <p:nvPr/>
          </p:nvSpPr>
          <p:spPr>
            <a:xfrm>
              <a:off x="7143026" y="2653649"/>
              <a:ext cx="973557" cy="556911"/>
            </a:xfrm>
            <a:prstGeom prst="roundRect">
              <a:avLst/>
            </a:prstGeom>
            <a:solidFill>
              <a:schemeClr val="accent6">
                <a:lumMod val="75000"/>
              </a:schemeClr>
            </a:solidFill>
            <a:ln>
              <a:noFill/>
            </a:ln>
            <a:effectLst>
              <a:outerShdw blurRad="44450" dist="27940" dir="5400000" algn="ctr">
                <a:srgbClr val="000000">
                  <a:alpha val="32000"/>
                </a:srgbClr>
              </a:outerShdw>
            </a:effectLst>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100" dirty="0" err="1" smtClean="0"/>
                <a:t>GStreamer</a:t>
              </a:r>
              <a:endParaRPr lang="en-US" sz="1100" dirty="0" smtClean="0"/>
            </a:p>
          </p:txBody>
        </p:sp>
      </p:grpSp>
    </p:spTree>
    <p:extLst>
      <p:ext uri="{BB962C8B-B14F-4D97-AF65-F5344CB8AC3E}">
        <p14:creationId xmlns:p14="http://schemas.microsoft.com/office/powerpoint/2010/main" val="17993923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a:t>
            </a:r>
            <a:r>
              <a:rPr lang="en-US" altLang="ja-JP" dirty="0" smtClean="0"/>
              <a:t>HMI Demonstration </a:t>
            </a:r>
            <a:r>
              <a:rPr lang="en-US" altLang="ja-JP" dirty="0"/>
              <a:t>– Physical chart</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89</a:t>
            </a:fld>
            <a:endParaRPr lang="de-DE" dirty="0"/>
          </a:p>
        </p:txBody>
      </p:sp>
      <p:sp>
        <p:nvSpPr>
          <p:cNvPr id="5" name="正方形/長方形 5"/>
          <p:cNvSpPr/>
          <p:nvPr/>
        </p:nvSpPr>
        <p:spPr>
          <a:xfrm>
            <a:off x="2302640" y="3627521"/>
            <a:ext cx="1295560" cy="1086338"/>
          </a:xfrm>
          <a:prstGeom prst="rect">
            <a:avLst/>
          </a:prstGeom>
          <a:solidFill>
            <a:schemeClr val="bg1"/>
          </a:solidFill>
          <a:ln w="381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6" name="テキスト ボックス 70"/>
          <p:cNvSpPr txBox="1"/>
          <p:nvPr/>
        </p:nvSpPr>
        <p:spPr>
          <a:xfrm>
            <a:off x="2800239" y="4038586"/>
            <a:ext cx="382921" cy="215444"/>
          </a:xfrm>
          <a:prstGeom prst="rect">
            <a:avLst/>
          </a:prstGeom>
          <a:solidFill>
            <a:schemeClr val="tx1"/>
          </a:solid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kumimoji="1" lang="en-US" altLang="ja-JP" sz="800" dirty="0" smtClean="0">
                <a:solidFill>
                  <a:schemeClr val="bg1"/>
                </a:solidFill>
              </a:rPr>
              <a:t> E2</a:t>
            </a:r>
            <a:endParaRPr kumimoji="1" lang="ja-JP" altLang="en-US" sz="800" dirty="0">
              <a:solidFill>
                <a:schemeClr val="bg1"/>
              </a:solidFill>
            </a:endParaRPr>
          </a:p>
        </p:txBody>
      </p:sp>
      <p:sp>
        <p:nvSpPr>
          <p:cNvPr id="7" name="テキスト ボックス 72"/>
          <p:cNvSpPr txBox="1"/>
          <p:nvPr/>
        </p:nvSpPr>
        <p:spPr>
          <a:xfrm>
            <a:off x="2291579" y="4051190"/>
            <a:ext cx="476761" cy="200055"/>
          </a:xfrm>
          <a:prstGeom prst="rect">
            <a:avLst/>
          </a:prstGeom>
          <a:solidFill>
            <a:schemeClr val="accent1"/>
          </a:solidFill>
        </p:spPr>
        <p:txBody>
          <a:bodyPr wrap="square" rtlCol="0" anchor="ctr">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a:r>
              <a:rPr lang="en-US" altLang="ja-JP" sz="700" dirty="0" err="1" smtClean="0">
                <a:solidFill>
                  <a:schemeClr val="bg1"/>
                </a:solidFill>
              </a:rPr>
              <a:t>iWave</a:t>
            </a:r>
            <a:endParaRPr kumimoji="1" lang="ja-JP" altLang="en-US" sz="700" dirty="0">
              <a:solidFill>
                <a:schemeClr val="bg1"/>
              </a:solidFill>
            </a:endParaRPr>
          </a:p>
        </p:txBody>
      </p:sp>
      <p:pic>
        <p:nvPicPr>
          <p:cNvPr id="8" name="図 21"/>
          <p:cNvPicPr>
            <a:picLocks noChangeAspect="1"/>
          </p:cNvPicPr>
          <p:nvPr/>
        </p:nvPicPr>
        <p:blipFill>
          <a:blip r:embed="rId2"/>
          <a:stretch>
            <a:fillRect/>
          </a:stretch>
        </p:blipFill>
        <p:spPr>
          <a:xfrm>
            <a:off x="2980912" y="2063079"/>
            <a:ext cx="987667" cy="961475"/>
          </a:xfrm>
          <a:prstGeom prst="rect">
            <a:avLst/>
          </a:prstGeom>
        </p:spPr>
      </p:pic>
      <p:cxnSp>
        <p:nvCxnSpPr>
          <p:cNvPr id="9" name="直線コネクタ 67"/>
          <p:cNvCxnSpPr/>
          <p:nvPr/>
        </p:nvCxnSpPr>
        <p:spPr>
          <a:xfrm flipV="1">
            <a:off x="3481860" y="2916201"/>
            <a:ext cx="0" cy="16595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10" name="正方形/長方形 9"/>
          <p:cNvSpPr/>
          <p:nvPr/>
        </p:nvSpPr>
        <p:spPr>
          <a:xfrm>
            <a:off x="3250681" y="4501084"/>
            <a:ext cx="353818" cy="148457"/>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LAN</a:t>
            </a:r>
          </a:p>
        </p:txBody>
      </p:sp>
      <p:sp>
        <p:nvSpPr>
          <p:cNvPr id="11" name="正方形/長方形 7"/>
          <p:cNvSpPr/>
          <p:nvPr/>
        </p:nvSpPr>
        <p:spPr>
          <a:xfrm>
            <a:off x="3241298" y="4070798"/>
            <a:ext cx="361566" cy="329289"/>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Host I/F</a:t>
            </a:r>
            <a:endParaRPr kumimoji="1" lang="ja-JP" altLang="en-US" sz="800" dirty="0">
              <a:solidFill>
                <a:schemeClr val="tx1"/>
              </a:solidFill>
              <a:ea typeface="Meiryo UI" panose="020B0604030504040204" pitchFamily="50" charset="-128"/>
              <a:cs typeface="Meiryo UI" panose="020B0604030504040204" pitchFamily="50" charset="-128"/>
            </a:endParaRPr>
          </a:p>
        </p:txBody>
      </p:sp>
      <p:sp>
        <p:nvSpPr>
          <p:cNvPr id="12" name="テキスト ボックス 109"/>
          <p:cNvSpPr txBox="1"/>
          <p:nvPr/>
        </p:nvSpPr>
        <p:spPr>
          <a:xfrm>
            <a:off x="2175316" y="1703484"/>
            <a:ext cx="1545658" cy="253916"/>
          </a:xfrm>
          <a:prstGeom prst="rect">
            <a:avLst/>
          </a:prstGeom>
          <a:noFill/>
        </p:spPr>
        <p:txBody>
          <a:bodyPr wrap="squar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1050" dirty="0" err="1"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iWave</a:t>
            </a:r>
            <a:r>
              <a:rPr lang="en-US" altLang="ja-JP" sz="1050" dirty="0" smtClean="0">
                <a:solidFill>
                  <a:srgbClr val="0000CC"/>
                </a:solidFill>
                <a:latin typeface="Meiryo UI" panose="020B0604030504040204" pitchFamily="50" charset="-128"/>
                <a:ea typeface="Meiryo UI" panose="020B0604030504040204" pitchFamily="50" charset="-128"/>
                <a:cs typeface="Meiryo UI" panose="020B0604030504040204" pitchFamily="50" charset="-128"/>
              </a:rPr>
              <a:t> board</a:t>
            </a:r>
          </a:p>
        </p:txBody>
      </p:sp>
      <p:cxnSp>
        <p:nvCxnSpPr>
          <p:cNvPr id="13" name="直線コネクタ 17"/>
          <p:cNvCxnSpPr/>
          <p:nvPr/>
        </p:nvCxnSpPr>
        <p:spPr>
          <a:xfrm>
            <a:off x="3464810" y="3065923"/>
            <a:ext cx="364437"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直線コネクタ 138"/>
          <p:cNvCxnSpPr/>
          <p:nvPr/>
        </p:nvCxnSpPr>
        <p:spPr>
          <a:xfrm>
            <a:off x="3604500" y="4242654"/>
            <a:ext cx="224748"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5" name="直線コネクタ 139"/>
          <p:cNvCxnSpPr/>
          <p:nvPr/>
        </p:nvCxnSpPr>
        <p:spPr>
          <a:xfrm>
            <a:off x="3825061" y="3060420"/>
            <a:ext cx="0" cy="1182234"/>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正方形/長方形 140"/>
          <p:cNvSpPr/>
          <p:nvPr/>
        </p:nvSpPr>
        <p:spPr>
          <a:xfrm>
            <a:off x="2776506" y="4584539"/>
            <a:ext cx="386388" cy="12812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VIN</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17" name="正方形/長方形 141"/>
          <p:cNvSpPr/>
          <p:nvPr/>
        </p:nvSpPr>
        <p:spPr>
          <a:xfrm>
            <a:off x="2466536" y="3628366"/>
            <a:ext cx="40139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Audio</a:t>
            </a:r>
          </a:p>
        </p:txBody>
      </p:sp>
      <p:sp>
        <p:nvSpPr>
          <p:cNvPr id="18" name="正方形/長方形 142"/>
          <p:cNvSpPr/>
          <p:nvPr/>
        </p:nvSpPr>
        <p:spPr>
          <a:xfrm>
            <a:off x="2375542" y="4492759"/>
            <a:ext cx="351149" cy="219905"/>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Micro SD</a:t>
            </a:r>
            <a:endParaRPr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19" name="正方形/長方形 143"/>
          <p:cNvSpPr/>
          <p:nvPr/>
        </p:nvSpPr>
        <p:spPr>
          <a:xfrm>
            <a:off x="3022355" y="3634093"/>
            <a:ext cx="401395" cy="199098"/>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kumimoji="1" lang="en-US" altLang="ja-JP" sz="800" dirty="0" smtClean="0">
                <a:solidFill>
                  <a:schemeClr val="tx1"/>
                </a:solidFill>
                <a:ea typeface="Meiryo UI" panose="020B0604030504040204" pitchFamily="50" charset="-128"/>
                <a:cs typeface="Meiryo UI" panose="020B0604030504040204" pitchFamily="50" charset="-128"/>
              </a:rPr>
              <a:t>USB</a:t>
            </a:r>
          </a:p>
        </p:txBody>
      </p:sp>
      <p:sp>
        <p:nvSpPr>
          <p:cNvPr id="20" name="テキスト ボックス 6"/>
          <p:cNvSpPr txBox="1">
            <a:spLocks noChangeArrowheads="1"/>
          </p:cNvSpPr>
          <p:nvPr/>
        </p:nvSpPr>
        <p:spPr bwMode="auto">
          <a:xfrm>
            <a:off x="3809755" y="3203137"/>
            <a:ext cx="1004418"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HDMI cable</a:t>
            </a:r>
            <a:endParaRPr lang="ja-JP" altLang="en-US" sz="800" dirty="0"/>
          </a:p>
        </p:txBody>
      </p:sp>
      <p:cxnSp>
        <p:nvCxnSpPr>
          <p:cNvPr id="21" name="直線コネクタ 145"/>
          <p:cNvCxnSpPr/>
          <p:nvPr/>
        </p:nvCxnSpPr>
        <p:spPr>
          <a:xfrm flipV="1">
            <a:off x="3598200" y="4563330"/>
            <a:ext cx="2000742" cy="11770"/>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sp>
        <p:nvSpPr>
          <p:cNvPr id="22" name="テキスト ボックス 6"/>
          <p:cNvSpPr txBox="1">
            <a:spLocks noChangeArrowheads="1"/>
          </p:cNvSpPr>
          <p:nvPr/>
        </p:nvSpPr>
        <p:spPr bwMode="auto">
          <a:xfrm>
            <a:off x="4213274" y="4652753"/>
            <a:ext cx="647114" cy="33855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algn="ctr" eaLnBrk="1" hangingPunct="1"/>
            <a:r>
              <a:rPr lang="en-US" altLang="ja-JP" sz="800" dirty="0" smtClean="0">
                <a:solidFill>
                  <a:srgbClr val="0070C0"/>
                </a:solidFill>
              </a:rPr>
              <a:t> Internet cable</a:t>
            </a:r>
            <a:endParaRPr lang="ja-JP" altLang="en-US" sz="800" dirty="0">
              <a:solidFill>
                <a:srgbClr val="0070C0"/>
              </a:solidFill>
            </a:endParaRPr>
          </a:p>
        </p:txBody>
      </p:sp>
      <p:cxnSp>
        <p:nvCxnSpPr>
          <p:cNvPr id="23" name="直線コネクタ 148"/>
          <p:cNvCxnSpPr>
            <a:endCxn id="34" idx="2"/>
          </p:cNvCxnSpPr>
          <p:nvPr/>
        </p:nvCxnSpPr>
        <p:spPr>
          <a:xfrm rot="16200000" flipV="1">
            <a:off x="4992184" y="3961665"/>
            <a:ext cx="1214729" cy="6701"/>
          </a:xfrm>
          <a:prstGeom prst="line">
            <a:avLst/>
          </a:prstGeom>
          <a:ln w="28575">
            <a:solidFill>
              <a:srgbClr val="99CCFF"/>
            </a:solidFill>
          </a:ln>
        </p:spPr>
        <p:style>
          <a:lnRef idx="1">
            <a:schemeClr val="accent1"/>
          </a:lnRef>
          <a:fillRef idx="0">
            <a:schemeClr val="accent1"/>
          </a:fillRef>
          <a:effectRef idx="0">
            <a:schemeClr val="accent1"/>
          </a:effectRef>
          <a:fontRef idx="minor">
            <a:schemeClr val="tx1"/>
          </a:fontRef>
        </p:style>
      </p:cxnSp>
      <p:sp>
        <p:nvSpPr>
          <p:cNvPr id="24" name="テキスト ボックス 6"/>
          <p:cNvSpPr txBox="1">
            <a:spLocks noChangeArrowheads="1"/>
          </p:cNvSpPr>
          <p:nvPr/>
        </p:nvSpPr>
        <p:spPr bwMode="auto">
          <a:xfrm>
            <a:off x="2589783" y="3444288"/>
            <a:ext cx="458217"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in</a:t>
            </a:r>
            <a:endParaRPr lang="ja-JP" altLang="en-US" sz="600" dirty="0"/>
          </a:p>
        </p:txBody>
      </p:sp>
      <p:cxnSp>
        <p:nvCxnSpPr>
          <p:cNvPr id="25" name="直線コネクタ 115"/>
          <p:cNvCxnSpPr/>
          <p:nvPr/>
        </p:nvCxnSpPr>
        <p:spPr>
          <a:xfrm>
            <a:off x="2583997" y="2843673"/>
            <a:ext cx="0" cy="77230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6" name="テキスト ボックス 6"/>
          <p:cNvSpPr txBox="1">
            <a:spLocks noChangeArrowheads="1"/>
          </p:cNvSpPr>
          <p:nvPr/>
        </p:nvSpPr>
        <p:spPr bwMode="auto">
          <a:xfrm>
            <a:off x="2168301" y="3452042"/>
            <a:ext cx="533294" cy="184666"/>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600" dirty="0" smtClean="0"/>
              <a:t>Line out</a:t>
            </a:r>
            <a:endParaRPr lang="ja-JP" altLang="en-US" sz="600" dirty="0"/>
          </a:p>
        </p:txBody>
      </p:sp>
      <p:pic>
        <p:nvPicPr>
          <p:cNvPr id="27" name="Picture 2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77120" y="2552089"/>
            <a:ext cx="419247" cy="2877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 name="テキスト ボックス 6"/>
          <p:cNvSpPr txBox="1">
            <a:spLocks noChangeArrowheads="1"/>
          </p:cNvSpPr>
          <p:nvPr/>
        </p:nvSpPr>
        <p:spPr bwMode="auto">
          <a:xfrm>
            <a:off x="2257588" y="2363650"/>
            <a:ext cx="573367" cy="33855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Speaker</a:t>
            </a:r>
            <a:endParaRPr lang="ja-JP" altLang="en-US" sz="800" dirty="0"/>
          </a:p>
        </p:txBody>
      </p:sp>
      <p:sp>
        <p:nvSpPr>
          <p:cNvPr id="29" name="テキスト ボックス 6"/>
          <p:cNvSpPr txBox="1">
            <a:spLocks noChangeArrowheads="1"/>
          </p:cNvSpPr>
          <p:nvPr/>
        </p:nvSpPr>
        <p:spPr bwMode="auto">
          <a:xfrm>
            <a:off x="1676400" y="3135441"/>
            <a:ext cx="989983"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rgbClr val="FF0000"/>
                </a:solidFill>
              </a:rPr>
              <a:t>Mini-plug cable</a:t>
            </a:r>
            <a:endParaRPr lang="ja-JP" altLang="en-US" sz="800" dirty="0">
              <a:solidFill>
                <a:srgbClr val="FF0000"/>
              </a:solidFill>
            </a:endParaRPr>
          </a:p>
        </p:txBody>
      </p:sp>
      <p:pic>
        <p:nvPicPr>
          <p:cNvPr id="30" name="Picture 29"/>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415340" y="4725402"/>
            <a:ext cx="256086" cy="333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1" name="テキスト ボックス 149"/>
          <p:cNvSpPr txBox="1"/>
          <p:nvPr/>
        </p:nvSpPr>
        <p:spPr>
          <a:xfrm>
            <a:off x="2257588" y="4998514"/>
            <a:ext cx="595035" cy="215444"/>
          </a:xfrm>
          <a:prstGeom prst="rect">
            <a:avLst/>
          </a:prstGeom>
          <a:noFill/>
        </p:spPr>
        <p:txBody>
          <a:bodyPr wrap="none" rtlCol="0">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r>
              <a:rPr lang="en-US" altLang="ja-JP" sz="800" dirty="0" smtClean="0">
                <a:latin typeface="Meiryo UI" panose="020B0604030504040204" pitchFamily="50" charset="-128"/>
                <a:ea typeface="Meiryo UI" panose="020B0604030504040204" pitchFamily="50" charset="-128"/>
                <a:cs typeface="Meiryo UI" panose="020B0604030504040204" pitchFamily="50" charset="-128"/>
              </a:rPr>
              <a:t>SD Card</a:t>
            </a:r>
          </a:p>
        </p:txBody>
      </p:sp>
      <p:sp>
        <p:nvSpPr>
          <p:cNvPr id="32" name="正方形/長方形 206"/>
          <p:cNvSpPr/>
          <p:nvPr/>
        </p:nvSpPr>
        <p:spPr>
          <a:xfrm>
            <a:off x="5199884" y="5286178"/>
            <a:ext cx="729310" cy="565422"/>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Wireless Access Point</a:t>
            </a:r>
            <a:endParaRPr kumimoji="1"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33" name="テキスト ボックス 6"/>
          <p:cNvSpPr txBox="1">
            <a:spLocks noChangeArrowheads="1"/>
          </p:cNvSpPr>
          <p:nvPr/>
        </p:nvSpPr>
        <p:spPr bwMode="auto">
          <a:xfrm>
            <a:off x="4155146" y="5298695"/>
            <a:ext cx="705241"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chemeClr val="tx1">
                    <a:lumMod val="50000"/>
                    <a:lumOff val="50000"/>
                  </a:schemeClr>
                </a:solidFill>
              </a:rPr>
              <a:t>Wireless</a:t>
            </a:r>
            <a:endParaRPr lang="ja-JP" altLang="en-US" sz="800" dirty="0">
              <a:solidFill>
                <a:schemeClr val="tx1">
                  <a:lumMod val="50000"/>
                  <a:lumOff val="50000"/>
                </a:schemeClr>
              </a:solidFill>
            </a:endParaRPr>
          </a:p>
        </p:txBody>
      </p:sp>
      <p:sp>
        <p:nvSpPr>
          <p:cNvPr id="34" name="正方形/長方形 146"/>
          <p:cNvSpPr/>
          <p:nvPr/>
        </p:nvSpPr>
        <p:spPr>
          <a:xfrm>
            <a:off x="5231542" y="2792228"/>
            <a:ext cx="729310" cy="565422"/>
          </a:xfrm>
          <a:prstGeom prst="rect">
            <a:avLst/>
          </a:prstGeom>
          <a:solidFill>
            <a:schemeClr val="bg1"/>
          </a:solidFill>
          <a:ln w="12700">
            <a:solidFill>
              <a:schemeClr val="tx1"/>
            </a:solidFill>
          </a:ln>
          <a:scene3d>
            <a:camera prst="orthographicFront"/>
            <a:lightRig rig="threePt" dir="t"/>
          </a:scene3d>
          <a:sp3d>
            <a:bevelT/>
          </a:sp3d>
        </p:spPr>
        <p:style>
          <a:lnRef idx="2">
            <a:schemeClr val="accent1">
              <a:shade val="50000"/>
            </a:schemeClr>
          </a:lnRef>
          <a:fillRef idx="1">
            <a:schemeClr val="accent1"/>
          </a:fillRef>
          <a:effectRef idx="0">
            <a:schemeClr val="accent1"/>
          </a:effectRef>
          <a:fontRef idx="minor">
            <a:schemeClr val="lt1"/>
          </a:fontRef>
        </p:style>
        <p:txBody>
          <a:bodyPr lIns="36000" tIns="36000" rIns="36000" bIns="36000"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r>
              <a:rPr lang="en-US" altLang="ja-JP" sz="800" dirty="0" smtClean="0">
                <a:solidFill>
                  <a:schemeClr val="tx1"/>
                </a:solidFill>
                <a:ea typeface="Meiryo UI" panose="020B0604030504040204" pitchFamily="50" charset="-128"/>
                <a:cs typeface="Meiryo UI" panose="020B0604030504040204" pitchFamily="50" charset="-128"/>
              </a:rPr>
              <a:t>Internet</a:t>
            </a:r>
          </a:p>
          <a:p>
            <a:pPr algn="ctr"/>
            <a:r>
              <a:rPr lang="en-US" altLang="ja-JP" sz="800" dirty="0" smtClean="0">
                <a:solidFill>
                  <a:schemeClr val="tx1"/>
                </a:solidFill>
                <a:ea typeface="Meiryo UI" panose="020B0604030504040204" pitchFamily="50" charset="-128"/>
                <a:cs typeface="Meiryo UI" panose="020B0604030504040204" pitchFamily="50" charset="-128"/>
              </a:rPr>
              <a:t>Modem</a:t>
            </a:r>
            <a:endParaRPr kumimoji="1" lang="en-US" altLang="ja-JP" sz="800" dirty="0" smtClean="0">
              <a:solidFill>
                <a:schemeClr val="tx1"/>
              </a:solidFill>
              <a:ea typeface="Meiryo UI" panose="020B0604030504040204" pitchFamily="50" charset="-128"/>
              <a:cs typeface="Meiryo UI" panose="020B0604030504040204" pitchFamily="50" charset="-128"/>
            </a:endParaRPr>
          </a:p>
        </p:txBody>
      </p:sp>
      <p:sp>
        <p:nvSpPr>
          <p:cNvPr id="35" name="テキスト ボックス 6"/>
          <p:cNvSpPr txBox="1">
            <a:spLocks noChangeArrowheads="1"/>
          </p:cNvSpPr>
          <p:nvPr/>
        </p:nvSpPr>
        <p:spPr bwMode="auto">
          <a:xfrm>
            <a:off x="4008466" y="2328590"/>
            <a:ext cx="1031429" cy="33855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t>Touch screen </a:t>
            </a:r>
          </a:p>
          <a:p>
            <a:pPr eaLnBrk="1" hangingPunct="1"/>
            <a:r>
              <a:rPr lang="en-US" altLang="ja-JP" sz="800" dirty="0" smtClean="0"/>
              <a:t>HD Panel</a:t>
            </a:r>
            <a:endParaRPr lang="ja-JP" altLang="en-US" sz="800" dirty="0"/>
          </a:p>
        </p:txBody>
      </p:sp>
      <p:cxnSp>
        <p:nvCxnSpPr>
          <p:cNvPr id="36" name="直線コネクタ 216"/>
          <p:cNvCxnSpPr/>
          <p:nvPr/>
        </p:nvCxnSpPr>
        <p:spPr>
          <a:xfrm rot="16200000" flipH="1">
            <a:off x="2666727" y="4555436"/>
            <a:ext cx="1971179" cy="10575"/>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37" name="正方形/長方形 217"/>
          <p:cNvSpPr/>
          <p:nvPr/>
        </p:nvSpPr>
        <p:spPr>
          <a:xfrm>
            <a:off x="3058417" y="3525205"/>
            <a:ext cx="318694" cy="99863"/>
          </a:xfrm>
          <a:prstGeom prst="rect">
            <a:avLst/>
          </a:prstGeom>
          <a:solidFill>
            <a:schemeClr val="tx1">
              <a:lumMod val="50000"/>
              <a:lumOff val="5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38" name="テキスト ボックス 6"/>
          <p:cNvSpPr txBox="1">
            <a:spLocks noChangeArrowheads="1"/>
          </p:cNvSpPr>
          <p:nvPr/>
        </p:nvSpPr>
        <p:spPr bwMode="auto">
          <a:xfrm>
            <a:off x="3106140" y="3361215"/>
            <a:ext cx="1754248"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chemeClr val="tx1">
                    <a:lumMod val="50000"/>
                    <a:lumOff val="50000"/>
                  </a:schemeClr>
                </a:solidFill>
              </a:rPr>
              <a:t>USB Wireless LAN Adapter</a:t>
            </a:r>
            <a:endParaRPr lang="ja-JP" altLang="en-US" sz="800" dirty="0">
              <a:solidFill>
                <a:schemeClr val="tx1">
                  <a:lumMod val="50000"/>
                  <a:lumOff val="50000"/>
                </a:schemeClr>
              </a:solidFill>
            </a:endParaRPr>
          </a:p>
        </p:txBody>
      </p:sp>
      <p:cxnSp>
        <p:nvCxnSpPr>
          <p:cNvPr id="39" name="直線コネクタ 222"/>
          <p:cNvCxnSpPr/>
          <p:nvPr/>
        </p:nvCxnSpPr>
        <p:spPr>
          <a:xfrm>
            <a:off x="3385528" y="3567485"/>
            <a:ext cx="281011" cy="2405"/>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0" name="直線コネクタ 223"/>
          <p:cNvCxnSpPr>
            <a:stCxn id="32" idx="1"/>
          </p:cNvCxnSpPr>
          <p:nvPr/>
        </p:nvCxnSpPr>
        <p:spPr>
          <a:xfrm rot="10800000">
            <a:off x="3669323" y="5552662"/>
            <a:ext cx="1530561" cy="16229"/>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pic>
        <p:nvPicPr>
          <p:cNvPr id="41" name="Picture 2"/>
          <p:cNvPicPr>
            <a:picLocks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078993" y="2198504"/>
            <a:ext cx="789622" cy="60460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42" name="直線コネクタ 223"/>
          <p:cNvCxnSpPr/>
          <p:nvPr/>
        </p:nvCxnSpPr>
        <p:spPr>
          <a:xfrm rot="10800000" flipV="1">
            <a:off x="5937740" y="5562979"/>
            <a:ext cx="570767" cy="2381"/>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3" name="直線コネクタ 223"/>
          <p:cNvCxnSpPr/>
          <p:nvPr/>
        </p:nvCxnSpPr>
        <p:spPr>
          <a:xfrm rot="16200000" flipH="1">
            <a:off x="5262686" y="4321248"/>
            <a:ext cx="2463798" cy="11723"/>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44" name="直線コネクタ 223"/>
          <p:cNvCxnSpPr/>
          <p:nvPr/>
        </p:nvCxnSpPr>
        <p:spPr>
          <a:xfrm rot="10800000" flipV="1">
            <a:off x="5930706" y="3078859"/>
            <a:ext cx="570767" cy="2381"/>
          </a:xfrm>
          <a:prstGeom prst="line">
            <a:avLst/>
          </a:prstGeom>
          <a:ln w="28575">
            <a:solidFill>
              <a:schemeClr val="tx1">
                <a:lumMod val="50000"/>
                <a:lumOff val="50000"/>
              </a:schemeClr>
            </a:solidFill>
            <a:prstDash val="sysDash"/>
          </a:ln>
        </p:spPr>
        <p:style>
          <a:lnRef idx="1">
            <a:schemeClr val="accent1"/>
          </a:lnRef>
          <a:fillRef idx="0">
            <a:schemeClr val="accent1"/>
          </a:fillRef>
          <a:effectRef idx="0">
            <a:schemeClr val="accent1"/>
          </a:effectRef>
          <a:fontRef idx="minor">
            <a:schemeClr val="tx1"/>
          </a:fontRef>
        </p:style>
      </p:cxnSp>
      <p:sp>
        <p:nvSpPr>
          <p:cNvPr id="45" name="テキスト ボックス 6"/>
          <p:cNvSpPr txBox="1">
            <a:spLocks noChangeArrowheads="1"/>
          </p:cNvSpPr>
          <p:nvPr/>
        </p:nvSpPr>
        <p:spPr bwMode="auto">
          <a:xfrm>
            <a:off x="5791200" y="3965195"/>
            <a:ext cx="708075"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smtClean="0">
                <a:solidFill>
                  <a:schemeClr val="tx1">
                    <a:lumMod val="50000"/>
                    <a:lumOff val="50000"/>
                  </a:schemeClr>
                </a:solidFill>
              </a:rPr>
              <a:t>Wireless</a:t>
            </a:r>
            <a:endParaRPr lang="ja-JP" altLang="en-US" sz="800" dirty="0">
              <a:solidFill>
                <a:schemeClr val="tx1">
                  <a:lumMod val="50000"/>
                  <a:lumOff val="50000"/>
                </a:schemeClr>
              </a:solidFill>
            </a:endParaRPr>
          </a:p>
        </p:txBody>
      </p:sp>
      <p:graphicFrame>
        <p:nvGraphicFramePr>
          <p:cNvPr id="46" name="Table 45"/>
          <p:cNvGraphicFramePr>
            <a:graphicFrameLocks noGrp="1"/>
          </p:cNvGraphicFramePr>
          <p:nvPr>
            <p:extLst>
              <p:ext uri="{D42A27DB-BD31-4B8C-83A1-F6EECF244321}">
                <p14:modId xmlns:p14="http://schemas.microsoft.com/office/powerpoint/2010/main" val="3341845624"/>
              </p:ext>
            </p:extLst>
          </p:nvPr>
        </p:nvGraphicFramePr>
        <p:xfrm>
          <a:off x="7162800" y="1720948"/>
          <a:ext cx="2587256" cy="4074408"/>
        </p:xfrm>
        <a:graphic>
          <a:graphicData uri="http://schemas.openxmlformats.org/drawingml/2006/table">
            <a:tbl>
              <a:tblPr firstRow="1" bandRow="1">
                <a:tableStyleId>{5C22544A-7EE6-4342-B048-85BDC9FD1C3A}</a:tableStyleId>
              </a:tblPr>
              <a:tblGrid>
                <a:gridCol w="2226089"/>
                <a:gridCol w="361167"/>
              </a:tblGrid>
              <a:tr h="313416">
                <a:tc gridSpan="2">
                  <a:txBody>
                    <a:bodyPr/>
                    <a:lstStyle/>
                    <a:p>
                      <a:r>
                        <a:rPr lang="en-US" sz="1200" dirty="0" smtClean="0"/>
                        <a:t>Equipment</a:t>
                      </a:r>
                      <a:r>
                        <a:rPr lang="en-US" sz="1200" baseline="0" dirty="0" smtClean="0"/>
                        <a:t> List</a:t>
                      </a:r>
                      <a:endParaRPr lang="en-US" sz="1200" dirty="0"/>
                    </a:p>
                  </a:txBody>
                  <a:tcPr marL="84406" marR="84406"/>
                </a:tc>
                <a:tc hMerge="1">
                  <a:txBody>
                    <a:bodyPr/>
                    <a:lstStyle/>
                    <a:p>
                      <a:endParaRPr lang="en-US" dirty="0"/>
                    </a:p>
                  </a:txBody>
                  <a:tcPr/>
                </a:tc>
              </a:tr>
              <a:tr h="313416">
                <a:tc>
                  <a:txBody>
                    <a:bodyPr/>
                    <a:lstStyle/>
                    <a:p>
                      <a:r>
                        <a:rPr lang="en-US" sz="1200" dirty="0" err="1" smtClean="0"/>
                        <a:t>iWave</a:t>
                      </a:r>
                      <a:r>
                        <a:rPr lang="en-US" sz="1200" dirty="0" smtClean="0"/>
                        <a:t> Board</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Touch screen HD </a:t>
                      </a:r>
                      <a:r>
                        <a:rPr lang="en-US" sz="1200" baseline="0" dirty="0" smtClean="0"/>
                        <a:t>Panel</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HDMI</a:t>
                      </a:r>
                      <a:r>
                        <a:rPr lang="en-US" sz="1200" baseline="0" dirty="0" smtClean="0"/>
                        <a:t> cable</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LAN </a:t>
                      </a:r>
                      <a:r>
                        <a:rPr lang="en-US" sz="1200" baseline="0" dirty="0" smtClean="0"/>
                        <a:t>cable</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Composite cable</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USB cable</a:t>
                      </a:r>
                      <a:r>
                        <a:rPr lang="en-US" sz="1200" baseline="0" dirty="0" smtClean="0"/>
                        <a:t> </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Wire</a:t>
                      </a:r>
                      <a:r>
                        <a:rPr lang="en-US" sz="1200" baseline="0" dirty="0" smtClean="0"/>
                        <a:t>less </a:t>
                      </a:r>
                      <a:r>
                        <a:rPr lang="en-US" sz="1200" dirty="0" smtClean="0"/>
                        <a:t>Access Point</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Internet Modem</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USB Wireless LAN A</a:t>
                      </a:r>
                      <a:r>
                        <a:rPr lang="en-US" sz="1200" baseline="0" dirty="0" smtClean="0"/>
                        <a:t>dapter</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SD card</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Camera</a:t>
                      </a:r>
                      <a:endParaRPr lang="en-US" sz="1200" dirty="0"/>
                    </a:p>
                  </a:txBody>
                  <a:tcPr marL="84406" marR="84406"/>
                </a:tc>
                <a:tc>
                  <a:txBody>
                    <a:bodyPr/>
                    <a:lstStyle/>
                    <a:p>
                      <a:r>
                        <a:rPr lang="en-US" sz="1200" dirty="0" smtClean="0"/>
                        <a:t>1</a:t>
                      </a:r>
                      <a:endParaRPr lang="en-US" sz="1200" dirty="0"/>
                    </a:p>
                  </a:txBody>
                  <a:tcPr marL="84406" marR="84406"/>
                </a:tc>
              </a:tr>
              <a:tr h="313416">
                <a:tc>
                  <a:txBody>
                    <a:bodyPr/>
                    <a:lstStyle/>
                    <a:p>
                      <a:r>
                        <a:rPr lang="en-US" sz="1200" dirty="0" smtClean="0"/>
                        <a:t>Speaker</a:t>
                      </a:r>
                      <a:endParaRPr lang="en-US" sz="1200" dirty="0"/>
                    </a:p>
                  </a:txBody>
                  <a:tcPr marL="84406" marR="84406"/>
                </a:tc>
                <a:tc>
                  <a:txBody>
                    <a:bodyPr/>
                    <a:lstStyle/>
                    <a:p>
                      <a:r>
                        <a:rPr lang="en-US" sz="1200" dirty="0" smtClean="0"/>
                        <a:t>1</a:t>
                      </a:r>
                      <a:endParaRPr lang="en-US" sz="1200" dirty="0"/>
                    </a:p>
                  </a:txBody>
                  <a:tcPr marL="84406" marR="84406"/>
                </a:tc>
              </a:tr>
            </a:tbl>
          </a:graphicData>
        </a:graphic>
      </p:graphicFrame>
      <p:sp>
        <p:nvSpPr>
          <p:cNvPr id="47" name="TextBox 46"/>
          <p:cNvSpPr txBox="1"/>
          <p:nvPr/>
        </p:nvSpPr>
        <p:spPr>
          <a:xfrm>
            <a:off x="5161085" y="1974436"/>
            <a:ext cx="984152" cy="307777"/>
          </a:xfrm>
          <a:prstGeom prst="rect">
            <a:avLst/>
          </a:prstGeom>
          <a:noFill/>
        </p:spPr>
        <p:txBody>
          <a:bodyPr wrap="square" rtlCol="0">
            <a:spAutoFit/>
          </a:bodyPr>
          <a:lstStyle/>
          <a:p>
            <a:r>
              <a:rPr lang="en-US" sz="1400" dirty="0" smtClean="0"/>
              <a:t>Internet</a:t>
            </a:r>
            <a:endParaRPr lang="en-US" sz="1400" dirty="0"/>
          </a:p>
        </p:txBody>
      </p:sp>
      <p:sp>
        <p:nvSpPr>
          <p:cNvPr id="48" name="Down Arrow 47"/>
          <p:cNvSpPr/>
          <p:nvPr/>
        </p:nvSpPr>
        <p:spPr>
          <a:xfrm>
            <a:off x="5547947" y="2279235"/>
            <a:ext cx="79131" cy="457200"/>
          </a:xfrm>
          <a:prstGeom prst="downArrow">
            <a:avLst/>
          </a:prstGeom>
        </p:spPr>
        <p:style>
          <a:lnRef idx="0">
            <a:schemeClr val="accent1"/>
          </a:lnRef>
          <a:fillRef idx="3">
            <a:schemeClr val="accent1"/>
          </a:fillRef>
          <a:effectRef idx="3">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pic>
        <p:nvPicPr>
          <p:cNvPr id="49" name="図 235"/>
          <p:cNvPicPr>
            <a:picLocks noChangeAspect="1"/>
          </p:cNvPicPr>
          <p:nvPr/>
        </p:nvPicPr>
        <p:blipFill>
          <a:blip r:embed="rId6"/>
          <a:stretch>
            <a:fillRect/>
          </a:stretch>
        </p:blipFill>
        <p:spPr>
          <a:xfrm>
            <a:off x="2804014" y="5858616"/>
            <a:ext cx="479272" cy="339051"/>
          </a:xfrm>
          <a:prstGeom prst="rect">
            <a:avLst/>
          </a:prstGeom>
        </p:spPr>
      </p:pic>
      <p:pic>
        <p:nvPicPr>
          <p:cNvPr id="50" name="Picture 101" descr="http://jp.rssi.idc.renesas.com/media/salespark_rssi/work_rssi/clipart_rssi/videocam_1s.jp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flipH="1">
            <a:off x="2797723" y="5392595"/>
            <a:ext cx="488651" cy="370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1" name="テキスト ボックス 201"/>
          <p:cNvSpPr txBox="1"/>
          <p:nvPr/>
        </p:nvSpPr>
        <p:spPr>
          <a:xfrm>
            <a:off x="3151357" y="6052811"/>
            <a:ext cx="527709" cy="215444"/>
          </a:xfrm>
          <a:prstGeom prst="rect">
            <a:avLst/>
          </a:prstGeom>
          <a:solidFill>
            <a:schemeClr val="accent2">
              <a:lumMod val="50000"/>
            </a:schemeClr>
          </a:solidFill>
        </p:spPr>
        <p:txBody>
          <a:bodyPr wrap="none" rtlCol="0">
            <a:spAutoFit/>
          </a:bodyPr>
          <a:lstStyle/>
          <a:p>
            <a:r>
              <a:rPr kumimoji="1" lang="en-US" altLang="ja-JP" sz="800" dirty="0" smtClean="0">
                <a:solidFill>
                  <a:schemeClr val="bg1"/>
                </a:solidFill>
              </a:rPr>
              <a:t>camera</a:t>
            </a:r>
            <a:endParaRPr kumimoji="1" lang="ja-JP" altLang="en-US" sz="800" dirty="0">
              <a:solidFill>
                <a:schemeClr val="bg1"/>
              </a:solidFill>
            </a:endParaRPr>
          </a:p>
        </p:txBody>
      </p:sp>
      <p:sp>
        <p:nvSpPr>
          <p:cNvPr id="52" name="角丸四角形 11"/>
          <p:cNvSpPr/>
          <p:nvPr/>
        </p:nvSpPr>
        <p:spPr>
          <a:xfrm>
            <a:off x="2187216" y="1972171"/>
            <a:ext cx="1839557" cy="3250859"/>
          </a:xfrm>
          <a:prstGeom prst="roundRect">
            <a:avLst/>
          </a:prstGeom>
          <a:noFill/>
          <a:ln w="28575">
            <a:solidFill>
              <a:srgbClr val="0000CC"/>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ja-JP"/>
            </a:defPPr>
            <a:lvl1pPr marL="0" algn="l" defTabSz="914400" rtl="0" eaLnBrk="1" latinLnBrk="0" hangingPunct="1">
              <a:defRPr kumimoji="1" sz="1800" kern="1200">
                <a:solidFill>
                  <a:schemeClr val="lt1"/>
                </a:solidFill>
                <a:latin typeface="+mn-lt"/>
                <a:ea typeface="+mn-ea"/>
                <a:cs typeface="+mn-cs"/>
              </a:defRPr>
            </a:lvl1pPr>
            <a:lvl2pPr marL="457200" algn="l" defTabSz="914400" rtl="0" eaLnBrk="1" latinLnBrk="0" hangingPunct="1">
              <a:defRPr kumimoji="1" sz="1800" kern="1200">
                <a:solidFill>
                  <a:schemeClr val="lt1"/>
                </a:solidFill>
                <a:latin typeface="+mn-lt"/>
                <a:ea typeface="+mn-ea"/>
                <a:cs typeface="+mn-cs"/>
              </a:defRPr>
            </a:lvl2pPr>
            <a:lvl3pPr marL="914400" algn="l" defTabSz="914400" rtl="0" eaLnBrk="1" latinLnBrk="0" hangingPunct="1">
              <a:defRPr kumimoji="1" sz="1800" kern="1200">
                <a:solidFill>
                  <a:schemeClr val="lt1"/>
                </a:solidFill>
                <a:latin typeface="+mn-lt"/>
                <a:ea typeface="+mn-ea"/>
                <a:cs typeface="+mn-cs"/>
              </a:defRPr>
            </a:lvl3pPr>
            <a:lvl4pPr marL="1371600" algn="l" defTabSz="914400" rtl="0" eaLnBrk="1" latinLnBrk="0" hangingPunct="1">
              <a:defRPr kumimoji="1" sz="1800" kern="1200">
                <a:solidFill>
                  <a:schemeClr val="lt1"/>
                </a:solidFill>
                <a:latin typeface="+mn-lt"/>
                <a:ea typeface="+mn-ea"/>
                <a:cs typeface="+mn-cs"/>
              </a:defRPr>
            </a:lvl4pPr>
            <a:lvl5pPr marL="1828800" algn="l" defTabSz="914400" rtl="0" eaLnBrk="1" latinLnBrk="0" hangingPunct="1">
              <a:defRPr kumimoji="1" sz="1800" kern="1200">
                <a:solidFill>
                  <a:schemeClr val="lt1"/>
                </a:solidFill>
                <a:latin typeface="+mn-lt"/>
                <a:ea typeface="+mn-ea"/>
                <a:cs typeface="+mn-cs"/>
              </a:defRPr>
            </a:lvl5pPr>
            <a:lvl6pPr marL="2286000" algn="l" defTabSz="914400" rtl="0" eaLnBrk="1" latinLnBrk="0" hangingPunct="1">
              <a:defRPr kumimoji="1" sz="1800" kern="1200">
                <a:solidFill>
                  <a:schemeClr val="lt1"/>
                </a:solidFill>
                <a:latin typeface="+mn-lt"/>
                <a:ea typeface="+mn-ea"/>
                <a:cs typeface="+mn-cs"/>
              </a:defRPr>
            </a:lvl6pPr>
            <a:lvl7pPr marL="2743200" algn="l" defTabSz="914400" rtl="0" eaLnBrk="1" latinLnBrk="0" hangingPunct="1">
              <a:defRPr kumimoji="1" sz="1800" kern="1200">
                <a:solidFill>
                  <a:schemeClr val="lt1"/>
                </a:solidFill>
                <a:latin typeface="+mn-lt"/>
                <a:ea typeface="+mn-ea"/>
                <a:cs typeface="+mn-cs"/>
              </a:defRPr>
            </a:lvl7pPr>
            <a:lvl8pPr marL="3200400" algn="l" defTabSz="914400" rtl="0" eaLnBrk="1" latinLnBrk="0" hangingPunct="1">
              <a:defRPr kumimoji="1" sz="1800" kern="1200">
                <a:solidFill>
                  <a:schemeClr val="lt1"/>
                </a:solidFill>
                <a:latin typeface="+mn-lt"/>
                <a:ea typeface="+mn-ea"/>
                <a:cs typeface="+mn-cs"/>
              </a:defRPr>
            </a:lvl8pPr>
            <a:lvl9pPr marL="3657600" algn="l" defTabSz="914400" rtl="0" eaLnBrk="1" latinLnBrk="0" hangingPunct="1">
              <a:defRPr kumimoji="1" sz="1800" kern="1200">
                <a:solidFill>
                  <a:schemeClr val="lt1"/>
                </a:solidFill>
                <a:latin typeface="+mn-lt"/>
                <a:ea typeface="+mn-ea"/>
                <a:cs typeface="+mn-cs"/>
              </a:defRPr>
            </a:lvl9pPr>
          </a:lstStyle>
          <a:p>
            <a:pPr algn="ctr"/>
            <a:endParaRPr kumimoji="1" lang="ja-JP" altLang="en-US"/>
          </a:p>
        </p:txBody>
      </p:sp>
      <p:sp>
        <p:nvSpPr>
          <p:cNvPr id="53" name="テキスト ボックス 6"/>
          <p:cNvSpPr txBox="1">
            <a:spLocks noChangeArrowheads="1"/>
          </p:cNvSpPr>
          <p:nvPr/>
        </p:nvSpPr>
        <p:spPr bwMode="auto">
          <a:xfrm>
            <a:off x="3055961" y="3082966"/>
            <a:ext cx="677839" cy="215444"/>
          </a:xfrm>
          <a:prstGeom prst="rect">
            <a:avLst/>
          </a:prstGeom>
          <a:noFill/>
          <a:ln w="9525">
            <a:noFill/>
            <a:miter lim="800000"/>
            <a:headEnd/>
            <a:tailEnd/>
          </a:ln>
        </p:spPr>
        <p:txBody>
          <a:bodyPr wrap="square">
            <a:spAutoFit/>
          </a:bodyPr>
          <a:ls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a:lstStyle>
          <a:p>
            <a:pPr eaLnBrk="1" hangingPunct="1"/>
            <a:r>
              <a:rPr lang="en-US" altLang="ja-JP" sz="800" dirty="0" err="1" smtClean="0">
                <a:solidFill>
                  <a:srgbClr val="7030A0"/>
                </a:solidFill>
              </a:rPr>
              <a:t>usb</a:t>
            </a:r>
            <a:r>
              <a:rPr lang="en-US" altLang="ja-JP" sz="800" dirty="0" smtClean="0">
                <a:solidFill>
                  <a:srgbClr val="7030A0"/>
                </a:solidFill>
              </a:rPr>
              <a:t> cable</a:t>
            </a:r>
            <a:endParaRPr lang="ja-JP" altLang="en-US" sz="800" dirty="0">
              <a:solidFill>
                <a:srgbClr val="7030A0"/>
              </a:solidFill>
            </a:endParaRPr>
          </a:p>
        </p:txBody>
      </p:sp>
      <p:cxnSp>
        <p:nvCxnSpPr>
          <p:cNvPr id="54" name="直線コネクタ 205"/>
          <p:cNvCxnSpPr/>
          <p:nvPr/>
        </p:nvCxnSpPr>
        <p:spPr>
          <a:xfrm rot="16200000" flipH="1">
            <a:off x="2673209" y="5047330"/>
            <a:ext cx="523755" cy="7486"/>
          </a:xfrm>
          <a:prstGeom prst="line">
            <a:avLst/>
          </a:prstGeom>
          <a:ln w="28575">
            <a:solidFill>
              <a:srgbClr val="FFC000"/>
            </a:solidFill>
          </a:ln>
        </p:spPr>
        <p:style>
          <a:lnRef idx="1">
            <a:schemeClr val="accent1"/>
          </a:lnRef>
          <a:fillRef idx="0">
            <a:schemeClr val="accent1"/>
          </a:fillRef>
          <a:effectRef idx="0">
            <a:schemeClr val="accent1"/>
          </a:effectRef>
          <a:fontRef idx="minor">
            <a:schemeClr val="tx1"/>
          </a:fontRef>
        </p:style>
      </p:cxnSp>
      <p:sp>
        <p:nvSpPr>
          <p:cNvPr id="55" name="テキスト ボックス 6"/>
          <p:cNvSpPr txBox="1">
            <a:spLocks noChangeArrowheads="1"/>
          </p:cNvSpPr>
          <p:nvPr/>
        </p:nvSpPr>
        <p:spPr bwMode="auto">
          <a:xfrm>
            <a:off x="2882970" y="4879966"/>
            <a:ext cx="978936" cy="338554"/>
          </a:xfrm>
          <a:prstGeom prst="rect">
            <a:avLst/>
          </a:prstGeom>
          <a:noFill/>
          <a:ln w="9525">
            <a:noFill/>
            <a:miter lim="800000"/>
            <a:headEnd/>
            <a:tailEnd/>
          </a:ln>
        </p:spPr>
        <p:txBody>
          <a:bodyPr wrap="square">
            <a:spAutoFit/>
          </a:bodyPr>
          <a:lstStyle>
            <a:lvl1pPr eaLnBrk="0" hangingPunct="0">
              <a:defRPr kumimoji="1" sz="1000">
                <a:solidFill>
                  <a:schemeClr val="tx1"/>
                </a:solidFill>
                <a:latin typeface="Verdana" panose="020B0604030504040204" pitchFamily="34" charset="0"/>
                <a:ea typeface="ＭＳ Ｐゴシック" panose="020B0600070205080204" pitchFamily="50" charset="-128"/>
              </a:defRPr>
            </a:lvl1pPr>
            <a:lvl2pPr marL="742950" indent="-285750" eaLnBrk="0" hangingPunct="0">
              <a:defRPr kumimoji="1" sz="1000">
                <a:solidFill>
                  <a:schemeClr val="tx1"/>
                </a:solidFill>
                <a:latin typeface="Verdana" panose="020B0604030504040204" pitchFamily="34" charset="0"/>
                <a:ea typeface="ＭＳ Ｐゴシック" panose="020B0600070205080204" pitchFamily="50" charset="-128"/>
              </a:defRPr>
            </a:lvl2pPr>
            <a:lvl3pPr marL="1143000" indent="-228600" eaLnBrk="0" hangingPunct="0">
              <a:defRPr kumimoji="1" sz="1000">
                <a:solidFill>
                  <a:schemeClr val="tx1"/>
                </a:solidFill>
                <a:latin typeface="Verdana" panose="020B0604030504040204" pitchFamily="34" charset="0"/>
                <a:ea typeface="ＭＳ Ｐゴシック" panose="020B0600070205080204" pitchFamily="50" charset="-128"/>
              </a:defRPr>
            </a:lvl3pPr>
            <a:lvl4pPr marL="1600200" indent="-228600" eaLnBrk="0" hangingPunct="0">
              <a:defRPr kumimoji="1" sz="1000">
                <a:solidFill>
                  <a:schemeClr val="tx1"/>
                </a:solidFill>
                <a:latin typeface="Verdana" panose="020B0604030504040204" pitchFamily="34" charset="0"/>
                <a:ea typeface="ＭＳ Ｐゴシック" panose="020B0600070205080204" pitchFamily="50" charset="-128"/>
              </a:defRPr>
            </a:lvl4pPr>
            <a:lvl5pPr marL="2057400" indent="-228600" eaLnBrk="0" hangingPunct="0">
              <a:defRPr kumimoji="1" sz="1000">
                <a:solidFill>
                  <a:schemeClr val="tx1"/>
                </a:solidFill>
                <a:latin typeface="Verdana" panose="020B0604030504040204" pitchFamily="34" charset="0"/>
                <a:ea typeface="ＭＳ Ｐゴシック" panose="020B0600070205080204" pitchFamily="50" charset="-128"/>
              </a:defRPr>
            </a:lvl5pPr>
            <a:lvl6pPr marL="25146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6pPr>
            <a:lvl7pPr marL="29718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7pPr>
            <a:lvl8pPr marL="34290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8pPr>
            <a:lvl9pPr marL="3886200" indent="-228600" eaLnBrk="0" fontAlgn="base" hangingPunct="0">
              <a:spcBef>
                <a:spcPct val="0"/>
              </a:spcBef>
              <a:spcAft>
                <a:spcPct val="0"/>
              </a:spcAft>
              <a:defRPr kumimoji="1" sz="1000">
                <a:solidFill>
                  <a:schemeClr val="tx1"/>
                </a:solidFill>
                <a:latin typeface="Verdana" panose="020B0604030504040204" pitchFamily="34" charset="0"/>
                <a:ea typeface="ＭＳ Ｐゴシック" panose="020B0600070205080204" pitchFamily="50" charset="-128"/>
              </a:defRPr>
            </a:lvl9pPr>
          </a:lstStyle>
          <a:p>
            <a:pPr eaLnBrk="1" hangingPunct="1"/>
            <a:r>
              <a:rPr lang="en-US" altLang="ja-JP" sz="800" dirty="0" smtClean="0">
                <a:solidFill>
                  <a:srgbClr val="FFC000"/>
                </a:solidFill>
              </a:rPr>
              <a:t>Composite cable</a:t>
            </a:r>
            <a:endParaRPr lang="ja-JP" altLang="en-US" sz="800" dirty="0">
              <a:solidFill>
                <a:srgbClr val="FFC000"/>
              </a:solidFill>
            </a:endParaRPr>
          </a:p>
        </p:txBody>
      </p:sp>
      <p:cxnSp>
        <p:nvCxnSpPr>
          <p:cNvPr id="56" name="Elbow Connector 55"/>
          <p:cNvCxnSpPr>
            <a:endCxn id="38" idx="1"/>
          </p:cNvCxnSpPr>
          <p:nvPr/>
        </p:nvCxnSpPr>
        <p:spPr>
          <a:xfrm rot="5400000">
            <a:off x="2786527" y="3159482"/>
            <a:ext cx="640080" cy="854"/>
          </a:xfrm>
          <a:prstGeom prst="bentConnector4">
            <a:avLst>
              <a:gd name="adj1" fmla="val 41438"/>
              <a:gd name="adj2" fmla="val 99766"/>
            </a:avLst>
          </a:prstGeom>
          <a:ln w="31750">
            <a:solidFill>
              <a:srgbClr val="7030A0"/>
            </a:solidFill>
          </a:ln>
        </p:spPr>
        <p:style>
          <a:lnRef idx="1">
            <a:schemeClr val="accent1"/>
          </a:lnRef>
          <a:fillRef idx="0">
            <a:schemeClr val="accent1"/>
          </a:fillRef>
          <a:effectRef idx="0">
            <a:schemeClr val="accent1"/>
          </a:effectRef>
          <a:fontRef idx="minor">
            <a:schemeClr val="tx1"/>
          </a:fontRef>
        </p:style>
      </p:cxnSp>
      <p:sp>
        <p:nvSpPr>
          <p:cNvPr id="57"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120317772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073150" y="1268760"/>
            <a:ext cx="2430562" cy="576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dirty="0">
              <a:solidFill>
                <a:prstClr val="white"/>
              </a:solidFill>
            </a:endParaRPr>
          </a:p>
        </p:txBody>
      </p:sp>
      <p:sp>
        <p:nvSpPr>
          <p:cNvPr id="2" name="タイトル 1"/>
          <p:cNvSpPr>
            <a:spLocks noGrp="1"/>
          </p:cNvSpPr>
          <p:nvPr>
            <p:ph type="title"/>
          </p:nvPr>
        </p:nvSpPr>
        <p:spPr>
          <a:xfrm>
            <a:off x="191344" y="153884"/>
            <a:ext cx="8520000" cy="720197"/>
          </a:xfrm>
        </p:spPr>
        <p:txBody>
          <a:bodyPr/>
          <a:lstStyle/>
          <a:p>
            <a:pPr lvl="0"/>
            <a:r>
              <a:rPr lang="en-US" altLang="ja-JP" dirty="0" smtClean="0">
                <a:latin typeface="Arial" panose="020B0604020202020204" pitchFamily="34" charset="0"/>
                <a:ea typeface="Meiryo UI" panose="020B0604030504040204" pitchFamily="50" charset="-128"/>
                <a:cs typeface="Arial" panose="020B0604020202020204" pitchFamily="34" charset="0"/>
              </a:rPr>
              <a:t>RZ/G1E</a:t>
            </a:r>
            <a:r>
              <a:rPr lang="ja-JP" altLang="en-US" dirty="0" smtClean="0">
                <a:latin typeface="Arial" panose="020B0604020202020204" pitchFamily="34" charset="0"/>
                <a:ea typeface="Meiryo UI" panose="020B0604030504040204" pitchFamily="50" charset="-128"/>
                <a:cs typeface="Arial" panose="020B0604020202020204" pitchFamily="34" charset="0"/>
              </a:rPr>
              <a:t> </a:t>
            </a:r>
            <a:r>
              <a:rPr lang="en-US" altLang="ja-JP" sz="2000" dirty="0" smtClean="0">
                <a:solidFill>
                  <a:srgbClr val="002060"/>
                </a:solidFill>
                <a:latin typeface="Arial" panose="020B0604020202020204" pitchFamily="34" charset="0"/>
                <a:ea typeface="Meiryo UI" panose="020B0604030504040204" pitchFamily="50" charset="-128"/>
                <a:cs typeface="Arial" panose="020B0604020202020204" pitchFamily="34" charset="0"/>
              </a:rPr>
              <a:t>(R8A77450</a:t>
            </a:r>
            <a:r>
              <a:rPr lang="en-US" altLang="ja-JP" sz="2000" dirty="0">
                <a:solidFill>
                  <a:srgbClr val="002060"/>
                </a:solidFill>
                <a:latin typeface="Arial" panose="020B0604020202020204" pitchFamily="34" charset="0"/>
                <a:ea typeface="Meiryo UI" panose="020B0604030504040204" pitchFamily="50" charset="-128"/>
                <a:cs typeface="Arial" panose="020B0604020202020204" pitchFamily="34" charset="0"/>
              </a:rPr>
              <a:t>) </a:t>
            </a:r>
            <a:r>
              <a:rPr lang="en-US" altLang="ja-JP" sz="2000" dirty="0" smtClean="0">
                <a:solidFill>
                  <a:srgbClr val="002060"/>
                </a:solidFill>
                <a:latin typeface="Arial" panose="020B0604020202020204" pitchFamily="34" charset="0"/>
                <a:ea typeface="Meiryo UI" panose="020B0604030504040204" pitchFamily="50" charset="-128"/>
                <a:cs typeface="Arial" panose="020B0604020202020204" pitchFamily="34" charset="0"/>
              </a:rPr>
              <a:t/>
            </a:r>
            <a:br>
              <a:rPr lang="en-US" altLang="ja-JP" sz="2000" dirty="0" smtClean="0">
                <a:solidFill>
                  <a:srgbClr val="002060"/>
                </a:solidFill>
                <a:latin typeface="Arial" panose="020B0604020202020204" pitchFamily="34" charset="0"/>
                <a:ea typeface="Meiryo UI" panose="020B0604030504040204" pitchFamily="50" charset="-128"/>
                <a:cs typeface="Arial" panose="020B0604020202020204" pitchFamily="34" charset="0"/>
              </a:rPr>
            </a:br>
            <a:r>
              <a:rPr lang="en-US" altLang="ja-JP" sz="2000" dirty="0" smtClean="0">
                <a:solidFill>
                  <a:srgbClr val="002060"/>
                </a:solidFill>
                <a:latin typeface="Arial" panose="020B0604020202020204" pitchFamily="34" charset="0"/>
                <a:ea typeface="Meiryo UI" panose="020B0604030504040204" pitchFamily="50" charset="-128"/>
                <a:cs typeface="Arial" panose="020B0604020202020204" pitchFamily="34" charset="0"/>
              </a:rPr>
              <a:t>Block </a:t>
            </a:r>
            <a:r>
              <a:rPr lang="en-US" altLang="ja-JP" sz="2000" dirty="0">
                <a:solidFill>
                  <a:srgbClr val="002060"/>
                </a:solidFill>
                <a:latin typeface="Arial" panose="020B0604020202020204" pitchFamily="34" charset="0"/>
                <a:ea typeface="Meiryo UI" panose="020B0604030504040204" pitchFamily="50" charset="-128"/>
                <a:cs typeface="Arial" panose="020B0604020202020204" pitchFamily="34" charset="0"/>
              </a:rPr>
              <a:t>Diagram</a:t>
            </a:r>
            <a:endParaRPr lang="ja-JP" altLang="en-US" sz="2000" dirty="0">
              <a:solidFill>
                <a:srgbClr val="002060"/>
              </a:solidFill>
              <a:latin typeface="Arial" panose="020B0604020202020204" pitchFamily="34" charset="0"/>
              <a:ea typeface="Meiryo UI" panose="020B0604030504040204" pitchFamily="50" charset="-128"/>
              <a:cs typeface="Arial" panose="020B0604020202020204" pitchFamily="34" charset="0"/>
            </a:endParaRPr>
          </a:p>
        </p:txBody>
      </p:sp>
      <p:pic>
        <p:nvPicPr>
          <p:cNvPr id="73" name="図 72"/>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2470232" y="707049"/>
            <a:ext cx="9242393" cy="5627672"/>
          </a:xfrm>
          <a:prstGeom prst="rect">
            <a:avLst/>
          </a:prstGeom>
        </p:spPr>
      </p:pic>
      <p:sp>
        <p:nvSpPr>
          <p:cNvPr id="74" name="Rectangle 2"/>
          <p:cNvSpPr txBox="1">
            <a:spLocks noChangeArrowheads="1"/>
          </p:cNvSpPr>
          <p:nvPr/>
        </p:nvSpPr>
        <p:spPr>
          <a:xfrm>
            <a:off x="344488" y="260648"/>
            <a:ext cx="9410700" cy="446400"/>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Verdana" pitchFamily="34" charset="0"/>
                <a:ea typeface="HGP創英角ｺﾞｼｯｸUB" pitchFamily="50" charset="-128"/>
                <a:cs typeface="+mj-cs"/>
              </a:defRPr>
            </a:lvl1pPr>
          </a:lstStyle>
          <a:p>
            <a:pPr>
              <a:defRPr/>
            </a:pPr>
            <a:endParaRPr lang="ja-JP" altLang="ja-JP" sz="2800" b="1" dirty="0" smtClean="0">
              <a:solidFill>
                <a:srgbClr val="000000"/>
              </a:solidFill>
            </a:endParaRPr>
          </a:p>
        </p:txBody>
      </p:sp>
      <p:sp>
        <p:nvSpPr>
          <p:cNvPr id="75" name="テキスト ボックス 74"/>
          <p:cNvSpPr txBox="1"/>
          <p:nvPr/>
        </p:nvSpPr>
        <p:spPr>
          <a:xfrm>
            <a:off x="10080000" y="1484313"/>
            <a:ext cx="1920656" cy="1061829"/>
          </a:xfrm>
          <a:prstGeom prst="rect">
            <a:avLst/>
          </a:prstGeom>
          <a:noFill/>
        </p:spPr>
        <p:txBody>
          <a:bodyPr wrap="square">
            <a:spAutoFit/>
          </a:bodyPr>
          <a:lstStyle/>
          <a:p>
            <a:pPr>
              <a:spcBef>
                <a:spcPct val="0"/>
              </a:spcBef>
              <a:defRPr/>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Power supply voltage (typ.)</a:t>
            </a:r>
          </a:p>
          <a:p>
            <a:pPr>
              <a:spcBef>
                <a:spcPct val="0"/>
              </a:spcBef>
              <a:defRPr/>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1.8 V: (ETM, SD, LVCMOS I/F, </a:t>
            </a:r>
          </a:p>
          <a:p>
            <a:pPr>
              <a:spcBef>
                <a:spcPct val="0"/>
              </a:spcBef>
              <a:defRPr/>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Xtal, JTAG, Trace and RST)</a:t>
            </a:r>
          </a:p>
          <a:p>
            <a:pPr>
              <a:spcBef>
                <a:spcPct val="0"/>
              </a:spcBef>
              <a:defRPr/>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1.0 V: (core)</a:t>
            </a:r>
          </a:p>
          <a:p>
            <a:pPr>
              <a:spcBef>
                <a:spcPct val="0"/>
              </a:spcBef>
              <a:defRPr/>
            </a:pPr>
            <a:r>
              <a:rPr lang="pt-BR"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1.5 V: (DDR3-I/O</a:t>
            </a:r>
          </a:p>
          <a:p>
            <a:pPr>
              <a:spcBef>
                <a:spcPct val="0"/>
              </a:spcBef>
              <a:defRPr/>
            </a:pPr>
            <a:r>
              <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　</a:t>
            </a:r>
            <a:r>
              <a:rPr lang="pt-BR"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SSTL Mode:DDR3)</a:t>
            </a:r>
          </a:p>
          <a:p>
            <a:pPr>
              <a:spcBef>
                <a:spcPct val="0"/>
              </a:spcBef>
              <a:defRPr/>
            </a:pPr>
            <a:r>
              <a:rPr lang="en-US" altLang="ja-JP"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rPr>
              <a:t>3.3 V: (Others)</a:t>
            </a:r>
            <a:endParaRPr lang="ja-JP" altLang="en-US" sz="900" dirty="0">
              <a:solidFill>
                <a:srgbClr val="000000"/>
              </a:solidFill>
              <a:latin typeface="Meiryo UI" panose="020B0604030504040204" pitchFamily="50" charset="-128"/>
              <a:ea typeface="Meiryo UI" panose="020B0604030504040204" pitchFamily="50" charset="-128"/>
              <a:cs typeface="Meiryo UI" panose="020B0604030504040204" pitchFamily="50" charset="-128"/>
            </a:endParaRPr>
          </a:p>
        </p:txBody>
      </p:sp>
      <p:sp>
        <p:nvSpPr>
          <p:cNvPr id="10" name="Rectangle 2"/>
          <p:cNvSpPr txBox="1">
            <a:spLocks noChangeArrowheads="1"/>
          </p:cNvSpPr>
          <p:nvPr/>
        </p:nvSpPr>
        <p:spPr>
          <a:xfrm>
            <a:off x="342674" y="260648"/>
            <a:ext cx="9410700" cy="446400"/>
          </a:xfrm>
          <a:prstGeom prst="rect">
            <a:avLst/>
          </a:prstGeom>
        </p:spPr>
        <p:txBody>
          <a:bodyPr vert="horz" lIns="91440" tIns="45720" rIns="91440" bIns="45720" rtlCol="0" anchor="t" anchorCtr="0">
            <a:noAutofit/>
          </a:bodyPr>
          <a:lstStyle>
            <a:lvl1pPr algn="l" defTabSz="914400" rtl="0" eaLnBrk="1" latinLnBrk="0" hangingPunct="1">
              <a:lnSpc>
                <a:spcPct val="97000"/>
              </a:lnSpc>
              <a:spcBef>
                <a:spcPct val="0"/>
              </a:spcBef>
              <a:buNone/>
              <a:defRPr kumimoji="1" sz="2400" kern="1200" baseline="0">
                <a:solidFill>
                  <a:schemeClr val="tx1"/>
                </a:solidFill>
                <a:latin typeface="Verdana" pitchFamily="34" charset="0"/>
                <a:ea typeface="HGP創英角ｺﾞｼｯｸUB" pitchFamily="50" charset="-128"/>
                <a:cs typeface="+mj-cs"/>
              </a:defRPr>
            </a:lvl1pPr>
          </a:lstStyle>
          <a:p>
            <a:pPr>
              <a:defRPr/>
            </a:pPr>
            <a:endParaRPr lang="ja-JP" altLang="ja-JP" sz="2800" b="1" dirty="0" smtClean="0">
              <a:solidFill>
                <a:srgbClr val="000000"/>
              </a:solidFill>
            </a:endParaRPr>
          </a:p>
        </p:txBody>
      </p:sp>
      <p:sp>
        <p:nvSpPr>
          <p:cNvPr id="4" name="スライド番号プレースホルダー 3"/>
          <p:cNvSpPr>
            <a:spLocks noGrp="1"/>
          </p:cNvSpPr>
          <p:nvPr>
            <p:ph type="sldNum" sz="quarter" idx="10"/>
          </p:nvPr>
        </p:nvSpPr>
        <p:spPr/>
        <p:txBody>
          <a:bodyPr/>
          <a:lstStyle/>
          <a:p>
            <a:pPr algn="l"/>
            <a:r>
              <a:rPr lang="de-DE">
                <a:solidFill>
                  <a:srgbClr val="06418C"/>
                </a:solidFill>
              </a:rPr>
              <a:t>Page </a:t>
            </a:r>
            <a:fld id="{3FD030EF-7044-4946-962A-5D7D09BD1B34}" type="slidenum">
              <a:rPr lang="de-DE">
                <a:solidFill>
                  <a:srgbClr val="06418C"/>
                </a:solidFill>
              </a:rPr>
              <a:pPr algn="l"/>
              <a:t>9</a:t>
            </a:fld>
            <a:endParaRPr lang="de-DE" dirty="0">
              <a:solidFill>
                <a:srgbClr val="06418C"/>
              </a:solidFill>
            </a:endParaRPr>
          </a:p>
        </p:txBody>
      </p:sp>
      <p:pic>
        <p:nvPicPr>
          <p:cNvPr id="9" name="Picture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0230717" y="130623"/>
            <a:ext cx="1656768" cy="7215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3989889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Qt</a:t>
            </a:r>
            <a:r>
              <a:rPr lang="en-US" altLang="ja-JP" dirty="0" smtClean="0"/>
              <a:t> </a:t>
            </a:r>
            <a:r>
              <a:rPr lang="en-US" altLang="ja-JP" dirty="0"/>
              <a:t>Sample – Running</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90</a:t>
            </a:fld>
            <a:endParaRPr lang="de-DE" dirty="0"/>
          </a:p>
        </p:txBody>
      </p:sp>
      <p:sp>
        <p:nvSpPr>
          <p:cNvPr id="4" name="Content Placeholder 3"/>
          <p:cNvSpPr>
            <a:spLocks noGrp="1"/>
          </p:cNvSpPr>
          <p:nvPr>
            <p:ph idx="1"/>
          </p:nvPr>
        </p:nvSpPr>
        <p:spPr>
          <a:xfrm>
            <a:off x="1080000" y="1800000"/>
            <a:ext cx="9000000" cy="1313180"/>
          </a:xfrm>
        </p:spPr>
        <p:txBody>
          <a:bodyPr/>
          <a:lstStyle/>
          <a:p>
            <a:pPr>
              <a:lnSpc>
                <a:spcPct val="100000"/>
              </a:lnSpc>
              <a:spcAft>
                <a:spcPts val="1200"/>
              </a:spcAft>
            </a:pPr>
            <a:r>
              <a:rPr lang="en-US" sz="1400" dirty="0">
                <a:cs typeface="Courier New" panose="02070309020205020404" pitchFamily="49" charset="0"/>
              </a:rPr>
              <a:t>Operation flow of Main menu control</a:t>
            </a:r>
          </a:p>
          <a:p>
            <a:pPr lvl="2">
              <a:lnSpc>
                <a:spcPct val="100000"/>
              </a:lnSpc>
            </a:pPr>
            <a:r>
              <a:rPr lang="en-US" sz="1200" dirty="0">
                <a:cs typeface="Courier New" panose="02070309020205020404" pitchFamily="49" charset="0"/>
              </a:rPr>
              <a:t>Touch/Click on each icon to start the corresponding demonstration</a:t>
            </a:r>
          </a:p>
          <a:p>
            <a:pPr lvl="2">
              <a:lnSpc>
                <a:spcPct val="100000"/>
              </a:lnSpc>
            </a:pPr>
            <a:r>
              <a:rPr lang="en-US" sz="1200" dirty="0">
                <a:cs typeface="Courier New" panose="02070309020205020404" pitchFamily="49" charset="0"/>
              </a:rPr>
              <a:t>Touch/Click ‘X’ to close the running demonstration. This step is mandatory since the system is currently unstable with multi-demonstration.</a:t>
            </a:r>
          </a:p>
          <a:p>
            <a:pPr lvl="2">
              <a:lnSpc>
                <a:spcPct val="100000"/>
              </a:lnSpc>
            </a:pPr>
            <a:r>
              <a:rPr lang="en-US" sz="1200" dirty="0">
                <a:cs typeface="Courier New" panose="02070309020205020404" pitchFamily="49" charset="0"/>
              </a:rPr>
              <a:t>Touch/Click 'Exit' to stop the whole </a:t>
            </a:r>
            <a:r>
              <a:rPr lang="en-US" sz="1200" dirty="0" smtClean="0">
                <a:cs typeface="Courier New" panose="02070309020205020404" pitchFamily="49" charset="0"/>
              </a:rPr>
              <a:t>demonstration</a:t>
            </a:r>
            <a:endParaRPr lang="en-US" sz="1200" dirty="0">
              <a:cs typeface="Courier New" panose="02070309020205020404" pitchFamily="49" charset="0"/>
            </a:endParaRPr>
          </a:p>
        </p:txBody>
      </p:sp>
      <p:grpSp>
        <p:nvGrpSpPr>
          <p:cNvPr id="5" name="Group 4"/>
          <p:cNvGrpSpPr/>
          <p:nvPr/>
        </p:nvGrpSpPr>
        <p:grpSpPr>
          <a:xfrm>
            <a:off x="3697647" y="5157642"/>
            <a:ext cx="1178911" cy="1114767"/>
            <a:chOff x="377288" y="4427759"/>
            <a:chExt cx="1178911" cy="1114767"/>
          </a:xfrm>
        </p:grpSpPr>
        <p:pic>
          <p:nvPicPr>
            <p:cNvPr id="6" name="Picture 2"/>
            <p:cNvPicPr>
              <a:picLocks noChangeAspect="1" noChangeArrowheads="1"/>
            </p:cNvPicPr>
            <p:nvPr/>
          </p:nvPicPr>
          <p:blipFill>
            <a:blip r:embed="rId2" cstate="print"/>
            <a:srcRect/>
            <a:stretch>
              <a:fillRect/>
            </a:stretch>
          </p:blipFill>
          <p:spPr bwMode="auto">
            <a:xfrm>
              <a:off x="377288" y="4744227"/>
              <a:ext cx="1178910" cy="79829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sp>
          <p:nvSpPr>
            <p:cNvPr id="7" name="Rectangle 6"/>
            <p:cNvSpPr/>
            <p:nvPr/>
          </p:nvSpPr>
          <p:spPr>
            <a:xfrm>
              <a:off x="377289" y="4427759"/>
              <a:ext cx="1178910" cy="302165"/>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kern="1200" dirty="0" smtClean="0">
                  <a:solidFill>
                    <a:schemeClr val="bg1"/>
                  </a:solidFill>
                </a:rPr>
                <a:t>Everywhere</a:t>
              </a:r>
              <a:endParaRPr lang="en-US" sz="1200" kern="1200" dirty="0">
                <a:solidFill>
                  <a:schemeClr val="bg1"/>
                </a:solidFill>
              </a:endParaRPr>
            </a:p>
          </p:txBody>
        </p:sp>
      </p:grpSp>
      <p:grpSp>
        <p:nvGrpSpPr>
          <p:cNvPr id="8" name="Group 7"/>
          <p:cNvGrpSpPr/>
          <p:nvPr/>
        </p:nvGrpSpPr>
        <p:grpSpPr>
          <a:xfrm>
            <a:off x="2286000" y="5162772"/>
            <a:ext cx="1178462" cy="1118413"/>
            <a:chOff x="1740172" y="4444866"/>
            <a:chExt cx="1178462" cy="1118413"/>
          </a:xfrm>
        </p:grpSpPr>
        <p:pic>
          <p:nvPicPr>
            <p:cNvPr id="9" name="Picture 2" descr="C:\Users\minhtran\Desktop\1.PNG"/>
            <p:cNvPicPr>
              <a:picLocks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40172" y="4766329"/>
              <a:ext cx="1178462" cy="796950"/>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sp>
          <p:nvSpPr>
            <p:cNvPr id="10" name="Rectangle 9"/>
            <p:cNvSpPr/>
            <p:nvPr/>
          </p:nvSpPr>
          <p:spPr>
            <a:xfrm>
              <a:off x="1740172" y="4444866"/>
              <a:ext cx="1178462" cy="302165"/>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kern="1200" dirty="0" smtClean="0">
                  <a:solidFill>
                    <a:schemeClr val="bg1"/>
                  </a:solidFill>
                </a:rPr>
                <a:t>Cinematic</a:t>
              </a:r>
              <a:endParaRPr lang="en-US" sz="1200" kern="1200" dirty="0">
                <a:solidFill>
                  <a:schemeClr val="bg1"/>
                </a:solidFill>
              </a:endParaRPr>
            </a:p>
          </p:txBody>
        </p:sp>
      </p:grpSp>
      <p:grpSp>
        <p:nvGrpSpPr>
          <p:cNvPr id="11" name="Group 10"/>
          <p:cNvGrpSpPr/>
          <p:nvPr/>
        </p:nvGrpSpPr>
        <p:grpSpPr>
          <a:xfrm>
            <a:off x="3992375" y="3164639"/>
            <a:ext cx="1157142" cy="1081364"/>
            <a:chOff x="4470365" y="4872833"/>
            <a:chExt cx="1157142" cy="1081364"/>
          </a:xfrm>
        </p:grpSpPr>
        <p:sp>
          <p:nvSpPr>
            <p:cNvPr id="12" name="Rectangle 11"/>
            <p:cNvSpPr/>
            <p:nvPr/>
          </p:nvSpPr>
          <p:spPr>
            <a:xfrm>
              <a:off x="4470365" y="4872833"/>
              <a:ext cx="1157142" cy="302165"/>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kern="1200" dirty="0" smtClean="0">
                  <a:solidFill>
                    <a:schemeClr val="bg1"/>
                  </a:solidFill>
                </a:rPr>
                <a:t>Launch</a:t>
              </a:r>
              <a:endParaRPr lang="en-US" sz="1200" kern="1200" dirty="0">
                <a:solidFill>
                  <a:schemeClr val="bg1"/>
                </a:solidFill>
              </a:endParaRPr>
            </a:p>
          </p:txBody>
        </p:sp>
        <p:pic>
          <p:nvPicPr>
            <p:cNvPr id="13" name="Picture 2" descr="C:\Users\minhtran\Desktop\qt\demo\1_Qt Widgets.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70365" y="5187281"/>
              <a:ext cx="1157142" cy="766916"/>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a:extLst>
              <a:ext uri="{909E8E84-426E-40DD-AFC4-6F175D3DCCD1}">
                <a14:hiddenFill xmlns:a14="http://schemas.microsoft.com/office/drawing/2010/main">
                  <a:solidFill>
                    <a:srgbClr val="FFFFFF"/>
                  </a:solidFill>
                </a14:hiddenFill>
              </a:ext>
            </a:extLst>
          </p:spPr>
        </p:pic>
      </p:grpSp>
      <p:grpSp>
        <p:nvGrpSpPr>
          <p:cNvPr id="14" name="Group 13"/>
          <p:cNvGrpSpPr/>
          <p:nvPr/>
        </p:nvGrpSpPr>
        <p:grpSpPr>
          <a:xfrm>
            <a:off x="5149517" y="5162772"/>
            <a:ext cx="1194086" cy="1034524"/>
            <a:chOff x="4523671" y="4469070"/>
            <a:chExt cx="1194086" cy="1106523"/>
          </a:xfrm>
        </p:grpSpPr>
        <p:pic>
          <p:nvPicPr>
            <p:cNvPr id="15" name="Picture 3"/>
            <p:cNvPicPr>
              <a:picLocks noChangeAspect="1" noChangeArrowheads="1"/>
            </p:cNvPicPr>
            <p:nvPr/>
          </p:nvPicPr>
          <p:blipFill>
            <a:blip r:embed="rId5" cstate="print"/>
            <a:srcRect/>
            <a:stretch>
              <a:fillRect/>
            </a:stretch>
          </p:blipFill>
          <p:spPr bwMode="auto">
            <a:xfrm>
              <a:off x="4523671" y="4793839"/>
              <a:ext cx="1194086" cy="781754"/>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nvGrpSpPr>
            <p:cNvPr id="16" name="Group 48"/>
            <p:cNvGrpSpPr/>
            <p:nvPr/>
          </p:nvGrpSpPr>
          <p:grpSpPr>
            <a:xfrm>
              <a:off x="4523672" y="4469070"/>
              <a:ext cx="1194085" cy="302165"/>
              <a:chOff x="3208888" y="837197"/>
              <a:chExt cx="1481446" cy="507712"/>
            </a:xfrm>
          </p:grpSpPr>
          <p:sp>
            <p:nvSpPr>
              <p:cNvPr id="17" name="Rectangle 16"/>
              <p:cNvSpPr/>
              <p:nvPr/>
            </p:nvSpPr>
            <p:spPr>
              <a:xfrm>
                <a:off x="3208888" y="837197"/>
                <a:ext cx="1406142" cy="507712"/>
              </a:xfrm>
              <a:prstGeom prst="rect">
                <a:avLst/>
              </a:prstGeom>
              <a:ln/>
            </p:spPr>
            <p:style>
              <a:lnRef idx="3">
                <a:schemeClr val="lt1"/>
              </a:lnRef>
              <a:fillRef idx="1">
                <a:schemeClr val="accent1"/>
              </a:fillRef>
              <a:effectRef idx="1">
                <a:schemeClr val="accent1"/>
              </a:effectRef>
              <a:fontRef idx="minor">
                <a:schemeClr val="lt1"/>
              </a:fontRef>
            </p:style>
          </p:sp>
          <p:sp>
            <p:nvSpPr>
              <p:cNvPr id="18" name="Rectangle 17"/>
              <p:cNvSpPr/>
              <p:nvPr/>
            </p:nvSpPr>
            <p:spPr>
              <a:xfrm>
                <a:off x="3208888" y="837197"/>
                <a:ext cx="1481446" cy="507712"/>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dirty="0" err="1" smtClean="0">
                    <a:solidFill>
                      <a:schemeClr val="bg1"/>
                    </a:solidFill>
                  </a:rPr>
                  <a:t>qmlvideo</a:t>
                </a:r>
                <a:endParaRPr lang="en-US" sz="1200" kern="1200" dirty="0">
                  <a:solidFill>
                    <a:schemeClr val="bg1"/>
                  </a:solidFill>
                </a:endParaRPr>
              </a:p>
            </p:txBody>
          </p:sp>
        </p:grpSp>
      </p:grpSp>
      <p:cxnSp>
        <p:nvCxnSpPr>
          <p:cNvPr id="19" name="Straight Arrow Connector 18"/>
          <p:cNvCxnSpPr>
            <a:stCxn id="10" idx="0"/>
          </p:cNvCxnSpPr>
          <p:nvPr/>
        </p:nvCxnSpPr>
        <p:spPr>
          <a:xfrm flipV="1">
            <a:off x="2875231" y="4873851"/>
            <a:ext cx="462080" cy="28892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0" name="Straight Arrow Connector 19"/>
          <p:cNvCxnSpPr>
            <a:stCxn id="7" idx="0"/>
          </p:cNvCxnSpPr>
          <p:nvPr/>
        </p:nvCxnSpPr>
        <p:spPr>
          <a:xfrm flipH="1" flipV="1">
            <a:off x="3697648" y="4873851"/>
            <a:ext cx="589455" cy="28379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21" name="Straight Arrow Connector 20"/>
          <p:cNvCxnSpPr/>
          <p:nvPr/>
        </p:nvCxnSpPr>
        <p:spPr>
          <a:xfrm flipH="1">
            <a:off x="3992375" y="4246003"/>
            <a:ext cx="578571" cy="313523"/>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grpSp>
        <p:nvGrpSpPr>
          <p:cNvPr id="22" name="Group 21"/>
          <p:cNvGrpSpPr/>
          <p:nvPr/>
        </p:nvGrpSpPr>
        <p:grpSpPr>
          <a:xfrm>
            <a:off x="5579949" y="3164639"/>
            <a:ext cx="1196861" cy="1055486"/>
            <a:chOff x="5758951" y="4810584"/>
            <a:chExt cx="1196861" cy="1055486"/>
          </a:xfrm>
        </p:grpSpPr>
        <p:grpSp>
          <p:nvGrpSpPr>
            <p:cNvPr id="23" name="Group 48"/>
            <p:cNvGrpSpPr/>
            <p:nvPr/>
          </p:nvGrpSpPr>
          <p:grpSpPr>
            <a:xfrm>
              <a:off x="5758951" y="4810584"/>
              <a:ext cx="1196861" cy="323127"/>
              <a:chOff x="3208888" y="837197"/>
              <a:chExt cx="1406142" cy="542933"/>
            </a:xfrm>
          </p:grpSpPr>
          <p:sp>
            <p:nvSpPr>
              <p:cNvPr id="25" name="Rectangle 24"/>
              <p:cNvSpPr/>
              <p:nvPr/>
            </p:nvSpPr>
            <p:spPr>
              <a:xfrm>
                <a:off x="3208888" y="837197"/>
                <a:ext cx="1406142" cy="507712"/>
              </a:xfrm>
              <a:prstGeom prst="rect">
                <a:avLst/>
              </a:prstGeom>
              <a:ln/>
            </p:spPr>
            <p:style>
              <a:lnRef idx="3">
                <a:schemeClr val="lt1"/>
              </a:lnRef>
              <a:fillRef idx="1">
                <a:schemeClr val="accent1"/>
              </a:fillRef>
              <a:effectRef idx="1">
                <a:schemeClr val="accent1"/>
              </a:effectRef>
              <a:fontRef idx="minor">
                <a:schemeClr val="lt1"/>
              </a:fontRef>
            </p:style>
          </p:sp>
          <p:sp>
            <p:nvSpPr>
              <p:cNvPr id="26" name="Rectangle 25"/>
              <p:cNvSpPr/>
              <p:nvPr/>
            </p:nvSpPr>
            <p:spPr>
              <a:xfrm>
                <a:off x="3208888" y="872419"/>
                <a:ext cx="1406142" cy="507711"/>
              </a:xfrm>
              <a:prstGeom prst="rect">
                <a:avLst/>
              </a:prstGeom>
              <a:ln/>
            </p:spPr>
            <p:style>
              <a:lnRef idx="3">
                <a:schemeClr val="lt1"/>
              </a:lnRef>
              <a:fillRef idx="1">
                <a:schemeClr val="accent1"/>
              </a:fillRef>
              <a:effectRef idx="1">
                <a:schemeClr val="accent1"/>
              </a:effectRef>
              <a:fontRef idx="minor">
                <a:schemeClr val="lt1"/>
              </a:fontRef>
            </p:style>
            <p:txBody>
              <a:bodyPr spcFirstLastPara="0" vert="horz" wrap="square" lIns="99568" tIns="56896" rIns="99568" bIns="56896" numCol="1" spcCol="1270" anchor="ctr" anchorCtr="0">
                <a:noAutofit/>
              </a:bodyPr>
              <a:lstStyle/>
              <a:p>
                <a:pPr lvl="0" algn="ctr" defTabSz="622300">
                  <a:lnSpc>
                    <a:spcPct val="90000"/>
                  </a:lnSpc>
                  <a:spcBef>
                    <a:spcPct val="0"/>
                  </a:spcBef>
                  <a:spcAft>
                    <a:spcPct val="35000"/>
                  </a:spcAft>
                </a:pPr>
                <a:r>
                  <a:rPr lang="en-US" sz="1200" dirty="0" err="1" smtClean="0">
                    <a:solidFill>
                      <a:schemeClr val="bg1"/>
                    </a:solidFill>
                  </a:rPr>
                  <a:t>qmlvideofx</a:t>
                </a:r>
                <a:endParaRPr lang="en-US" sz="1200" kern="1200" dirty="0">
                  <a:solidFill>
                    <a:schemeClr val="bg1"/>
                  </a:solidFill>
                </a:endParaRPr>
              </a:p>
            </p:txBody>
          </p:sp>
        </p:grpSp>
        <p:pic>
          <p:nvPicPr>
            <p:cNvPr id="24" name="Picture 6"/>
            <p:cNvPicPr>
              <a:picLocks noChangeAspect="1" noChangeArrowheads="1"/>
            </p:cNvPicPr>
            <p:nvPr/>
          </p:nvPicPr>
          <p:blipFill>
            <a:blip r:embed="rId6" cstate="print"/>
            <a:srcRect/>
            <a:stretch>
              <a:fillRect/>
            </a:stretch>
          </p:blipFill>
          <p:spPr bwMode="auto">
            <a:xfrm>
              <a:off x="5758951" y="5108861"/>
              <a:ext cx="1196861" cy="757209"/>
            </a:xfrm>
            <a:prstGeom prst="roundRect">
              <a:avLst>
                <a:gd name="adj" fmla="val 16667"/>
              </a:avLst>
            </a:prstGeom>
            <a:ln>
              <a:noFill/>
            </a:ln>
            <a:effectLst>
              <a:outerShdw blurRad="76200" dist="38100" dir="7800000" algn="tl" rotWithShape="0">
                <a:srgbClr val="000000">
                  <a:alpha val="40000"/>
                </a:srgbClr>
              </a:outerShdw>
            </a:effectLst>
            <a:scene3d>
              <a:camera prst="orthographicFront"/>
              <a:lightRig rig="contrasting" dir="t">
                <a:rot lat="0" lon="0" rev="4200000"/>
              </a:lightRig>
            </a:scene3d>
            <a:sp3d prstMaterial="plastic">
              <a:bevelT w="381000" h="114300" prst="relaxedInset"/>
              <a:contourClr>
                <a:srgbClr val="969696"/>
              </a:contourClr>
            </a:sp3d>
          </p:spPr>
        </p:pic>
      </p:grpSp>
      <p:sp>
        <p:nvSpPr>
          <p:cNvPr id="27"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a:p>
            <a:pPr algn="r" eaLnBrk="1" hangingPunct="1">
              <a:spcBef>
                <a:spcPct val="0"/>
              </a:spcBef>
              <a:buClrTx/>
              <a:buFontTx/>
              <a:buNone/>
              <a:defRPr/>
            </a:pPr>
            <a:r>
              <a:rPr lang="en-US" sz="1200" dirty="0">
                <a:solidFill>
                  <a:schemeClr val="bg1">
                    <a:lumMod val="50000"/>
                  </a:schemeClr>
                </a:solidFill>
              </a:rPr>
              <a:t>RZ-G1_GST-SGX-Demo_Application_note_v0.2</a:t>
            </a:r>
          </a:p>
        </p:txBody>
      </p:sp>
      <p:pic>
        <p:nvPicPr>
          <p:cNvPr id="28" name="Picture 2"/>
          <p:cNvPicPr preferRelativeResize="0">
            <a:picLocks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3587" y="4559526"/>
            <a:ext cx="9144000" cy="3143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29" name="Straight Arrow Connector 28"/>
          <p:cNvCxnSpPr>
            <a:stCxn id="17" idx="0"/>
          </p:cNvCxnSpPr>
          <p:nvPr/>
        </p:nvCxnSpPr>
        <p:spPr>
          <a:xfrm flipH="1" flipV="1">
            <a:off x="4287103" y="4873851"/>
            <a:ext cx="1429109" cy="28892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cxnSp>
        <p:nvCxnSpPr>
          <p:cNvPr id="30" name="Straight Arrow Connector 29"/>
          <p:cNvCxnSpPr>
            <a:stCxn id="24" idx="2"/>
          </p:cNvCxnSpPr>
          <p:nvPr/>
        </p:nvCxnSpPr>
        <p:spPr>
          <a:xfrm flipH="1">
            <a:off x="4570946" y="4220125"/>
            <a:ext cx="1607434" cy="339401"/>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31" name="Rectangle 30"/>
          <p:cNvSpPr/>
          <p:nvPr/>
        </p:nvSpPr>
        <p:spPr>
          <a:xfrm>
            <a:off x="7071198" y="3911987"/>
            <a:ext cx="1697564" cy="291955"/>
          </a:xfrm>
          <a:prstGeom prst="rect">
            <a:avLst/>
          </a:prstGeom>
          <a:ln/>
          <a:effectLst>
            <a:glow rad="63500">
              <a:schemeClr val="accent1">
                <a:satMod val="175000"/>
                <a:alpha val="40000"/>
              </a:schemeClr>
            </a:glow>
            <a:outerShdw blurRad="40000" dist="20000" dir="5400000" rotWithShape="0">
              <a:srgbClr val="000000">
                <a:alpha val="38000"/>
              </a:srgbClr>
            </a:outerShdw>
          </a:effectLst>
        </p:spPr>
        <p:style>
          <a:lnRef idx="3">
            <a:schemeClr val="lt1"/>
          </a:lnRef>
          <a:fillRef idx="1">
            <a:schemeClr val="accent1"/>
          </a:fillRef>
          <a:effectRef idx="1">
            <a:schemeClr val="accent1"/>
          </a:effectRef>
          <a:fontRef idx="minor">
            <a:schemeClr val="lt1"/>
          </a:fontRef>
        </p:style>
        <p:txBody>
          <a:bodyPr/>
          <a:lstStyle/>
          <a:p>
            <a:r>
              <a:rPr lang="en-US" sz="1200" dirty="0" smtClean="0">
                <a:solidFill>
                  <a:schemeClr val="bg1"/>
                </a:solidFill>
              </a:rPr>
              <a:t>More information</a:t>
            </a:r>
            <a:endParaRPr lang="en-US" sz="1200" dirty="0">
              <a:solidFill>
                <a:schemeClr val="bg1"/>
              </a:solidFill>
            </a:endParaRPr>
          </a:p>
        </p:txBody>
      </p:sp>
      <p:cxnSp>
        <p:nvCxnSpPr>
          <p:cNvPr id="32" name="Straight Arrow Connector 31"/>
          <p:cNvCxnSpPr>
            <a:endCxn id="31" idx="2"/>
          </p:cNvCxnSpPr>
          <p:nvPr/>
        </p:nvCxnSpPr>
        <p:spPr>
          <a:xfrm flipV="1">
            <a:off x="5001657" y="4203942"/>
            <a:ext cx="2918323" cy="512746"/>
          </a:xfrm>
          <a:prstGeom prst="straightConnector1">
            <a:avLst/>
          </a:prstGeom>
          <a:ln w="25400">
            <a:solidFill>
              <a:srgbClr val="FFFF00"/>
            </a:solidFill>
            <a:headEnd type="arrow"/>
            <a:tailEnd type="arrow"/>
          </a:ln>
          <a:effectLst>
            <a:glow rad="63500">
              <a:schemeClr val="accent1">
                <a:satMod val="175000"/>
                <a:alpha val="40000"/>
              </a:schemeClr>
            </a:glow>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0310386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smtClean="0"/>
              <a:t>Qt</a:t>
            </a:r>
            <a:r>
              <a:rPr lang="en-US" altLang="ja-JP" dirty="0" smtClean="0"/>
              <a:t> </a:t>
            </a:r>
            <a:r>
              <a:rPr lang="en-US" altLang="ja-JP" dirty="0"/>
              <a:t>Sample – Running</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91</a:t>
            </a:fld>
            <a:endParaRPr lang="de-DE" dirty="0"/>
          </a:p>
        </p:txBody>
      </p:sp>
      <p:sp>
        <p:nvSpPr>
          <p:cNvPr id="4" name="Content Placeholder 3"/>
          <p:cNvSpPr>
            <a:spLocks noGrp="1"/>
          </p:cNvSpPr>
          <p:nvPr>
            <p:ph idx="1"/>
          </p:nvPr>
        </p:nvSpPr>
        <p:spPr>
          <a:xfrm>
            <a:off x="1080000" y="1800000"/>
            <a:ext cx="9000000" cy="4739759"/>
          </a:xfrm>
        </p:spPr>
        <p:txBody>
          <a:bodyPr/>
          <a:lstStyle/>
          <a:p>
            <a:pPr>
              <a:lnSpc>
                <a:spcPct val="100000"/>
              </a:lnSpc>
              <a:spcAft>
                <a:spcPts val="1200"/>
              </a:spcAft>
            </a:pPr>
            <a:r>
              <a:rPr lang="en-US" sz="1400" dirty="0" smtClean="0">
                <a:cs typeface="Courier New" panose="02070309020205020404" pitchFamily="49" charset="0"/>
              </a:rPr>
              <a:t>Limitation</a:t>
            </a:r>
            <a:endParaRPr lang="en-US" sz="1400" dirty="0">
              <a:cs typeface="Courier New" panose="02070309020205020404" pitchFamily="49" charset="0"/>
            </a:endParaRPr>
          </a:p>
          <a:p>
            <a:pPr lvl="2">
              <a:lnSpc>
                <a:spcPct val="100000"/>
              </a:lnSpc>
            </a:pPr>
            <a:r>
              <a:rPr lang="en-US" sz="1200" dirty="0"/>
              <a:t>Touch and sound function of LVDS won't work if we reboot board</a:t>
            </a:r>
            <a:r>
              <a:rPr lang="en-US" sz="1200" dirty="0" smtClean="0"/>
              <a:t>.</a:t>
            </a:r>
            <a:endParaRPr lang="en-US" sz="1200" dirty="0"/>
          </a:p>
          <a:p>
            <a:pPr lvl="3">
              <a:lnSpc>
                <a:spcPct val="100000"/>
              </a:lnSpc>
            </a:pPr>
            <a:r>
              <a:rPr lang="en-US" sz="1200" dirty="0" smtClean="0">
                <a:cs typeface="Courier New" panose="02070309020205020404" pitchFamily="49" charset="0"/>
              </a:rPr>
              <a:t>Reason: problem relate to origin unstable BSP for </a:t>
            </a:r>
            <a:r>
              <a:rPr lang="en-US" sz="1200" dirty="0" err="1" smtClean="0">
                <a:cs typeface="Courier New" panose="02070309020205020404" pitchFamily="49" charset="0"/>
              </a:rPr>
              <a:t>iWave</a:t>
            </a:r>
            <a:r>
              <a:rPr lang="en-US" sz="1200" dirty="0" smtClean="0">
                <a:cs typeface="Courier New" panose="02070309020205020404" pitchFamily="49" charset="0"/>
              </a:rPr>
              <a:t>.</a:t>
            </a:r>
          </a:p>
          <a:p>
            <a:pPr lvl="3">
              <a:lnSpc>
                <a:spcPct val="100000"/>
              </a:lnSpc>
            </a:pPr>
            <a:r>
              <a:rPr lang="en-US" sz="1200" dirty="0" smtClean="0">
                <a:cs typeface="Courier New" panose="02070309020205020404" pitchFamily="49" charset="0"/>
              </a:rPr>
              <a:t>Work </a:t>
            </a:r>
            <a:r>
              <a:rPr lang="en-US" sz="1200" dirty="0" err="1" smtClean="0">
                <a:cs typeface="Courier New" panose="02070309020205020404" pitchFamily="49" charset="0"/>
              </a:rPr>
              <a:t>arround</a:t>
            </a:r>
            <a:r>
              <a:rPr lang="en-US" sz="1200" dirty="0" smtClean="0">
                <a:cs typeface="Courier New" panose="02070309020205020404" pitchFamily="49" charset="0"/>
              </a:rPr>
              <a:t>: Do not reboot board, If you want to restart board, please turn off and plug out power, plug in power &amp; start board again.</a:t>
            </a:r>
          </a:p>
          <a:p>
            <a:pPr lvl="2">
              <a:lnSpc>
                <a:spcPct val="100000"/>
              </a:lnSpc>
            </a:pPr>
            <a:r>
              <a:rPr lang="en-US" sz="1200" dirty="0" smtClean="0">
                <a:cs typeface="Courier New" panose="02070309020205020404" pitchFamily="49" charset="0"/>
              </a:rPr>
              <a:t>Weston dumped randomly when </a:t>
            </a:r>
            <a:r>
              <a:rPr lang="en-US" sz="1200" dirty="0" err="1" smtClean="0">
                <a:cs typeface="Courier New" panose="02070309020205020404" pitchFamily="49" charset="0"/>
              </a:rPr>
              <a:t>cloes</a:t>
            </a:r>
            <a:r>
              <a:rPr lang="en-US" sz="1200" dirty="0" smtClean="0">
                <a:cs typeface="Courier New" panose="02070309020205020404" pitchFamily="49" charset="0"/>
              </a:rPr>
              <a:t> right after open the applications (</a:t>
            </a:r>
            <a:r>
              <a:rPr lang="en-US" sz="1200" dirty="0" err="1" smtClean="0">
                <a:cs typeface="Courier New" panose="02070309020205020404" pitchFamily="49" charset="0"/>
              </a:rPr>
              <a:t>Qt</a:t>
            </a:r>
            <a:r>
              <a:rPr lang="en-US" sz="1200" dirty="0" smtClean="0">
                <a:cs typeface="Courier New" panose="02070309020205020404" pitchFamily="49" charset="0"/>
              </a:rPr>
              <a:t> Cinematic, </a:t>
            </a:r>
            <a:r>
              <a:rPr lang="en-US" sz="1200" dirty="0" err="1" smtClean="0">
                <a:cs typeface="Courier New" panose="02070309020205020404" pitchFamily="49" charset="0"/>
              </a:rPr>
              <a:t>Qt</a:t>
            </a:r>
            <a:r>
              <a:rPr lang="en-US" sz="1200" dirty="0" smtClean="0">
                <a:cs typeface="Courier New" panose="02070309020205020404" pitchFamily="49" charset="0"/>
              </a:rPr>
              <a:t> launch, </a:t>
            </a:r>
            <a:r>
              <a:rPr lang="en-US" sz="1200" dirty="0" err="1" smtClean="0">
                <a:cs typeface="Courier New" panose="02070309020205020404" pitchFamily="49" charset="0"/>
              </a:rPr>
              <a:t>Qt</a:t>
            </a:r>
            <a:r>
              <a:rPr lang="en-US" sz="1200" dirty="0" smtClean="0">
                <a:cs typeface="Courier New" panose="02070309020205020404" pitchFamily="49" charset="0"/>
              </a:rPr>
              <a:t> </a:t>
            </a:r>
            <a:r>
              <a:rPr lang="en-US" sz="1200" dirty="0" err="1" smtClean="0">
                <a:cs typeface="Courier New" panose="02070309020205020404" pitchFamily="49" charset="0"/>
              </a:rPr>
              <a:t>everwhere</a:t>
            </a:r>
            <a:r>
              <a:rPr lang="en-US" sz="1200" dirty="0" smtClean="0">
                <a:cs typeface="Courier New" panose="02070309020205020404" pitchFamily="49" charset="0"/>
              </a:rPr>
              <a:t>) in the short time.</a:t>
            </a:r>
          </a:p>
          <a:p>
            <a:pPr lvl="3">
              <a:lnSpc>
                <a:spcPct val="100000"/>
              </a:lnSpc>
            </a:pPr>
            <a:r>
              <a:rPr lang="en-US" sz="1200" dirty="0">
                <a:cs typeface="Courier New" panose="02070309020205020404" pitchFamily="49" charset="0"/>
              </a:rPr>
              <a:t>Reason: problem relate to origin unstable BSP for </a:t>
            </a:r>
            <a:r>
              <a:rPr lang="en-US" sz="1200" dirty="0" err="1">
                <a:cs typeface="Courier New" panose="02070309020205020404" pitchFamily="49" charset="0"/>
              </a:rPr>
              <a:t>iWave</a:t>
            </a:r>
            <a:r>
              <a:rPr lang="en-US" sz="1200" dirty="0">
                <a:cs typeface="Courier New" panose="02070309020205020404" pitchFamily="49" charset="0"/>
              </a:rPr>
              <a:t>.</a:t>
            </a:r>
            <a:endParaRPr lang="en-US" sz="1200" dirty="0" smtClean="0">
              <a:cs typeface="Courier New" panose="02070309020205020404" pitchFamily="49" charset="0"/>
            </a:endParaRPr>
          </a:p>
          <a:p>
            <a:pPr lvl="3">
              <a:lnSpc>
                <a:spcPct val="100000"/>
              </a:lnSpc>
            </a:pPr>
            <a:r>
              <a:rPr lang="en-US" sz="1200" dirty="0" err="1" smtClean="0">
                <a:cs typeface="Courier New" panose="02070309020205020404" pitchFamily="49" charset="0"/>
              </a:rPr>
              <a:t>Workarround</a:t>
            </a:r>
            <a:r>
              <a:rPr lang="en-US" sz="1200" dirty="0" smtClean="0">
                <a:cs typeface="Courier New" panose="02070309020205020404" pitchFamily="49" charset="0"/>
              </a:rPr>
              <a:t>: Restart board if don’t have terminal for control, or restart </a:t>
            </a:r>
            <a:r>
              <a:rPr lang="en-US" sz="1200" dirty="0" err="1" smtClean="0">
                <a:cs typeface="Courier New" panose="02070309020205020404" pitchFamily="49" charset="0"/>
              </a:rPr>
              <a:t>weston</a:t>
            </a:r>
            <a:r>
              <a:rPr lang="en-US" sz="1200" dirty="0" smtClean="0">
                <a:cs typeface="Courier New" panose="02070309020205020404" pitchFamily="49" charset="0"/>
              </a:rPr>
              <a:t> if can control board through terminal.</a:t>
            </a:r>
            <a:endParaRPr lang="en-US" sz="1200" dirty="0">
              <a:cs typeface="Courier New" panose="02070309020205020404" pitchFamily="49" charset="0"/>
            </a:endParaRPr>
          </a:p>
          <a:p>
            <a:pPr lvl="2">
              <a:lnSpc>
                <a:spcPct val="100000"/>
              </a:lnSpc>
            </a:pPr>
            <a:r>
              <a:rPr lang="en-US" sz="1200" dirty="0" smtClean="0"/>
              <a:t>Performance display incorrectly: </a:t>
            </a:r>
            <a:r>
              <a:rPr lang="en-US" sz="1200" dirty="0" err="1" smtClean="0"/>
              <a:t>Qt</a:t>
            </a:r>
            <a:r>
              <a:rPr lang="en-US" sz="1200" dirty="0" smtClean="0"/>
              <a:t> Cinematic Demo display 54 fps, </a:t>
            </a:r>
            <a:r>
              <a:rPr lang="en-US" sz="1200" dirty="0" err="1" smtClean="0"/>
              <a:t>Qmlvideo</a:t>
            </a:r>
            <a:r>
              <a:rPr lang="en-US" sz="1200" dirty="0" smtClean="0"/>
              <a:t>/</a:t>
            </a:r>
            <a:r>
              <a:rPr lang="en-US" sz="1200" dirty="0" err="1" smtClean="0"/>
              <a:t>Qmlvideofx</a:t>
            </a:r>
            <a:r>
              <a:rPr lang="en-US" sz="1200" dirty="0" smtClean="0"/>
              <a:t> display 26fps on HDMI screen</a:t>
            </a:r>
          </a:p>
          <a:p>
            <a:pPr lvl="3">
              <a:lnSpc>
                <a:spcPct val="100000"/>
              </a:lnSpc>
            </a:pPr>
            <a:r>
              <a:rPr lang="en-US" sz="1200" dirty="0" smtClean="0">
                <a:cs typeface="Courier New" panose="02070309020205020404" pitchFamily="49" charset="0"/>
              </a:rPr>
              <a:t>Reason: </a:t>
            </a:r>
            <a:r>
              <a:rPr lang="en-US" sz="1200" dirty="0" err="1"/>
              <a:t>Qt</a:t>
            </a:r>
            <a:r>
              <a:rPr lang="en-US" sz="1200" dirty="0"/>
              <a:t> demos getting refresh rate from LVDS refresh rate (Max refresh rate = 54fps</a:t>
            </a:r>
            <a:r>
              <a:rPr lang="en-US" sz="1200" dirty="0" smtClean="0"/>
              <a:t>) to calculate fps </a:t>
            </a:r>
            <a:r>
              <a:rPr lang="en-US" sz="1200" dirty="0"/>
              <a:t>when 2 LCD</a:t>
            </a:r>
            <a:br>
              <a:rPr lang="en-US" sz="1200" dirty="0"/>
            </a:br>
            <a:r>
              <a:rPr lang="en-US" sz="1200" dirty="0"/>
              <a:t>display at the same </a:t>
            </a:r>
            <a:r>
              <a:rPr lang="en-US" sz="1200" dirty="0" smtClean="0"/>
              <a:t>time.</a:t>
            </a:r>
            <a:endParaRPr lang="en-US" sz="1200" dirty="0"/>
          </a:p>
          <a:p>
            <a:pPr lvl="3">
              <a:lnSpc>
                <a:spcPct val="100000"/>
              </a:lnSpc>
            </a:pPr>
            <a:r>
              <a:rPr lang="en-US" sz="1200" dirty="0" smtClean="0">
                <a:cs typeface="Courier New" panose="02070309020205020404" pitchFamily="49" charset="0"/>
              </a:rPr>
              <a:t>Work </a:t>
            </a:r>
            <a:r>
              <a:rPr lang="en-US" sz="1200" dirty="0" err="1" smtClean="0">
                <a:cs typeface="Courier New" panose="02070309020205020404" pitchFamily="49" charset="0"/>
              </a:rPr>
              <a:t>arround</a:t>
            </a:r>
            <a:r>
              <a:rPr lang="en-US" sz="1200" dirty="0" smtClean="0">
                <a:cs typeface="Courier New" panose="02070309020205020404" pitchFamily="49" charset="0"/>
              </a:rPr>
              <a:t>: Turn off LVDS screen if we want to display correct fps on HDMI screen. Please add follow lines in file /</a:t>
            </a:r>
            <a:r>
              <a:rPr lang="en-US" sz="1200" dirty="0" err="1" smtClean="0">
                <a:cs typeface="Courier New" panose="02070309020205020404" pitchFamily="49" charset="0"/>
              </a:rPr>
              <a:t>etc</a:t>
            </a:r>
            <a:r>
              <a:rPr lang="en-US" sz="1200" dirty="0" smtClean="0">
                <a:cs typeface="Courier New" panose="02070309020205020404" pitchFamily="49" charset="0"/>
              </a:rPr>
              <a:t>/</a:t>
            </a:r>
            <a:r>
              <a:rPr lang="en-US" sz="1200" dirty="0" err="1" smtClean="0">
                <a:cs typeface="Courier New" panose="02070309020205020404" pitchFamily="49" charset="0"/>
              </a:rPr>
              <a:t>xdg</a:t>
            </a:r>
            <a:r>
              <a:rPr lang="en-US" sz="1200" dirty="0" smtClean="0">
                <a:cs typeface="Courier New" panose="02070309020205020404" pitchFamily="49" charset="0"/>
              </a:rPr>
              <a:t>/</a:t>
            </a:r>
            <a:r>
              <a:rPr lang="en-US" sz="1200" dirty="0" err="1" smtClean="0">
                <a:cs typeface="Courier New" panose="02070309020205020404" pitchFamily="49" charset="0"/>
              </a:rPr>
              <a:t>weston</a:t>
            </a:r>
            <a:r>
              <a:rPr lang="en-US" sz="1200" dirty="0" smtClean="0">
                <a:cs typeface="Courier New" panose="02070309020205020404" pitchFamily="49" charset="0"/>
              </a:rPr>
              <a:t>/weston.ini</a:t>
            </a:r>
          </a:p>
          <a:p>
            <a:pPr marL="539750" lvl="4" indent="0">
              <a:lnSpc>
                <a:spcPct val="100000"/>
              </a:lnSpc>
              <a:buNone/>
            </a:pPr>
            <a:r>
              <a:rPr lang="en-US" sz="1200" dirty="0" smtClean="0">
                <a:cs typeface="Courier New" panose="02070309020205020404" pitchFamily="49" charset="0"/>
              </a:rPr>
              <a:t>[output]</a:t>
            </a:r>
          </a:p>
          <a:p>
            <a:pPr marL="539750" lvl="4" indent="0">
              <a:lnSpc>
                <a:spcPct val="100000"/>
              </a:lnSpc>
              <a:buNone/>
            </a:pPr>
            <a:r>
              <a:rPr lang="en-US" sz="1200" smtClean="0">
                <a:cs typeface="Courier New" panose="02070309020205020404" pitchFamily="49" charset="0"/>
              </a:rPr>
              <a:t>name=LVDS1</a:t>
            </a:r>
            <a:endParaRPr lang="en-US" sz="1200" dirty="0" smtClean="0">
              <a:cs typeface="Courier New" panose="02070309020205020404" pitchFamily="49" charset="0"/>
            </a:endParaRPr>
          </a:p>
          <a:p>
            <a:pPr marL="539750" lvl="4" indent="0">
              <a:lnSpc>
                <a:spcPct val="100000"/>
              </a:lnSpc>
              <a:buNone/>
            </a:pPr>
            <a:r>
              <a:rPr lang="en-US" sz="1200" dirty="0" smtClean="0">
                <a:cs typeface="Courier New" panose="02070309020205020404" pitchFamily="49" charset="0"/>
              </a:rPr>
              <a:t>mode=off</a:t>
            </a:r>
          </a:p>
          <a:p>
            <a:pPr lvl="2">
              <a:lnSpc>
                <a:spcPct val="100000"/>
              </a:lnSpc>
            </a:pPr>
            <a:endParaRPr lang="en-US" sz="1200" dirty="0">
              <a:cs typeface="Courier New" panose="02070309020205020404" pitchFamily="49" charset="0"/>
            </a:endParaRPr>
          </a:p>
        </p:txBody>
      </p:sp>
      <p:sp>
        <p:nvSpPr>
          <p:cNvPr id="27" name="TextBox 1"/>
          <p:cNvSpPr txBox="1">
            <a:spLocks noChangeArrowheads="1"/>
          </p:cNvSpPr>
          <p:nvPr/>
        </p:nvSpPr>
        <p:spPr bwMode="auto">
          <a:xfrm>
            <a:off x="4419600" y="76200"/>
            <a:ext cx="765816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a:p>
            <a:pPr algn="r" eaLnBrk="1" hangingPunct="1">
              <a:spcBef>
                <a:spcPct val="0"/>
              </a:spcBef>
              <a:buClrTx/>
              <a:buFontTx/>
              <a:buNone/>
              <a:defRPr/>
            </a:pPr>
            <a:r>
              <a:rPr lang="en-US" sz="1200" dirty="0">
                <a:solidFill>
                  <a:schemeClr val="bg1">
                    <a:lumMod val="50000"/>
                  </a:schemeClr>
                </a:solidFill>
              </a:rPr>
              <a:t>RZ-G1_GST-SGX-Demo_Application_note_v0.2</a:t>
            </a:r>
          </a:p>
        </p:txBody>
      </p:sp>
    </p:spTree>
    <p:extLst>
      <p:ext uri="{BB962C8B-B14F-4D97-AF65-F5344CB8AC3E}">
        <p14:creationId xmlns:p14="http://schemas.microsoft.com/office/powerpoint/2010/main" val="151340964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92</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Qt</a:t>
            </a:r>
            <a:r>
              <a:rPr lang="en-US" sz="1400" dirty="0">
                <a:cs typeface="Courier New" panose="02070309020205020404" pitchFamily="49" charset="0"/>
              </a:rPr>
              <a:t> Cinematic Experience</a:t>
            </a:r>
            <a:endParaRPr lang="en-US" sz="1200" dirty="0">
              <a:cs typeface="Courier New" panose="02070309020205020404" pitchFamily="49" charset="0"/>
            </a:endParaRPr>
          </a:p>
        </p:txBody>
      </p:sp>
      <p:graphicFrame>
        <p:nvGraphicFramePr>
          <p:cNvPr id="5" name="Content Placeholder 5"/>
          <p:cNvGraphicFramePr>
            <a:graphicFrameLocks/>
          </p:cNvGraphicFramePr>
          <p:nvPr>
            <p:extLst>
              <p:ext uri="{D42A27DB-BD31-4B8C-83A1-F6EECF244321}">
                <p14:modId xmlns:p14="http://schemas.microsoft.com/office/powerpoint/2010/main" val="1220011002"/>
              </p:ext>
            </p:extLst>
          </p:nvPr>
        </p:nvGraphicFramePr>
        <p:xfrm>
          <a:off x="1371600" y="2286000"/>
          <a:ext cx="8516664" cy="1447840"/>
        </p:xfrm>
        <a:graphic>
          <a:graphicData uri="http://schemas.openxmlformats.org/drawingml/2006/table">
            <a:tbl>
              <a:tblPr firstRow="1" bandRow="1">
                <a:tableStyleId>{5C22544A-7EE6-4342-B048-85BDC9FD1C3A}</a:tableStyleId>
              </a:tblPr>
              <a:tblGrid>
                <a:gridCol w="581740"/>
                <a:gridCol w="2432335"/>
                <a:gridCol w="5502589"/>
              </a:tblGrid>
              <a:tr h="190318">
                <a:tc>
                  <a:txBody>
                    <a:bodyPr/>
                    <a:lstStyle/>
                    <a:p>
                      <a:r>
                        <a:rPr lang="en-US" sz="1300" dirty="0" smtClean="0"/>
                        <a:t>No</a:t>
                      </a:r>
                      <a:endParaRPr lang="en-US" sz="1300" dirty="0"/>
                    </a:p>
                  </a:txBody>
                  <a:tcPr marT="45724" marB="45724"/>
                </a:tc>
                <a:tc>
                  <a:txBody>
                    <a:bodyPr/>
                    <a:lstStyle/>
                    <a:p>
                      <a:r>
                        <a:rPr lang="en-US" sz="1300" dirty="0" smtClean="0"/>
                        <a:t>Function</a:t>
                      </a:r>
                      <a:endParaRPr lang="en-US" sz="1300" dirty="0"/>
                    </a:p>
                  </a:txBody>
                  <a:tcPr marT="45724" marB="45724"/>
                </a:tc>
                <a:tc>
                  <a:txBody>
                    <a:bodyPr/>
                    <a:lstStyle/>
                    <a:p>
                      <a:r>
                        <a:rPr lang="en-US" sz="1300" dirty="0" smtClean="0"/>
                        <a:t>Description</a:t>
                      </a:r>
                      <a:endParaRPr lang="en-US" sz="1300" dirty="0"/>
                    </a:p>
                  </a:txBody>
                  <a:tcPr marT="45724" marB="45724"/>
                </a:tc>
              </a:tr>
              <a:tr h="190318">
                <a:tc>
                  <a:txBody>
                    <a:bodyPr/>
                    <a:lstStyle/>
                    <a:p>
                      <a:r>
                        <a:rPr lang="en-US" sz="1300" dirty="0" smtClean="0"/>
                        <a:t>1</a:t>
                      </a:r>
                    </a:p>
                  </a:txBody>
                  <a:tcPr marT="45724" marB="45724"/>
                </a:tc>
                <a:tc>
                  <a:txBody>
                    <a:bodyPr/>
                    <a:lstStyle/>
                    <a:p>
                      <a:r>
                        <a:rPr lang="en-US" sz="1300" dirty="0" err="1" smtClean="0"/>
                        <a:t>showFogParticles</a:t>
                      </a:r>
                      <a:endParaRPr lang="en-US" sz="1300" dirty="0"/>
                    </a:p>
                  </a:txBody>
                  <a:tcPr marL="84406" marR="84406" marT="45724" marB="45724"/>
                </a:tc>
                <a:tc>
                  <a:txBody>
                    <a:bodyPr/>
                    <a:lstStyle/>
                    <a:p>
                      <a:r>
                        <a:rPr lang="en-US" sz="1300" dirty="0" smtClean="0"/>
                        <a:t>Create fog</a:t>
                      </a:r>
                      <a:r>
                        <a:rPr lang="en-US" sz="1300" baseline="0" dirty="0" smtClean="0"/>
                        <a:t> flying from the bottom to the middle.</a:t>
                      </a:r>
                      <a:endParaRPr lang="en-US" sz="1300" dirty="0"/>
                    </a:p>
                  </a:txBody>
                  <a:tcPr marL="84406" marR="84406" marT="45724" marB="45724"/>
                </a:tc>
              </a:tr>
              <a:tr h="190318">
                <a:tc>
                  <a:txBody>
                    <a:bodyPr/>
                    <a:lstStyle/>
                    <a:p>
                      <a:r>
                        <a:rPr lang="en-US" sz="1300" dirty="0" smtClean="0"/>
                        <a:t>2</a:t>
                      </a:r>
                      <a:endParaRPr lang="en-US" sz="1300" dirty="0"/>
                    </a:p>
                  </a:txBody>
                  <a:tcPr marT="45724" marB="45724"/>
                </a:tc>
                <a:tc>
                  <a:txBody>
                    <a:bodyPr/>
                    <a:lstStyle/>
                    <a:p>
                      <a:r>
                        <a:rPr lang="en-US" sz="1300" dirty="0" err="1" smtClean="0"/>
                        <a:t>showShootingStarParticles</a:t>
                      </a:r>
                      <a:endParaRPr lang="en-US" sz="1300" dirty="0"/>
                    </a:p>
                  </a:txBody>
                  <a:tcPr marL="84406" marR="84406" marT="45724" marB="45724"/>
                </a:tc>
                <a:tc>
                  <a:txBody>
                    <a:bodyPr/>
                    <a:lstStyle/>
                    <a:p>
                      <a:r>
                        <a:rPr lang="en-US" sz="1300" dirty="0" smtClean="0"/>
                        <a:t>C</a:t>
                      </a:r>
                      <a:r>
                        <a:rPr lang="en-US" sz="1300" baseline="0" dirty="0" smtClean="0"/>
                        <a:t>reate a shooting star and particles running following a specific path.</a:t>
                      </a:r>
                      <a:endParaRPr lang="en-US" sz="1300" dirty="0"/>
                    </a:p>
                  </a:txBody>
                  <a:tcPr marL="84406" marR="84406" marT="45724" marB="45724"/>
                </a:tc>
              </a:tr>
              <a:tr h="190318">
                <a:tc>
                  <a:txBody>
                    <a:bodyPr/>
                    <a:lstStyle/>
                    <a:p>
                      <a:r>
                        <a:rPr lang="en-US" sz="1300" dirty="0" smtClean="0"/>
                        <a:t>3</a:t>
                      </a:r>
                      <a:endParaRPr lang="en-US" sz="1300" dirty="0"/>
                    </a:p>
                  </a:txBody>
                  <a:tcPr marT="45724" marB="45724"/>
                </a:tc>
                <a:tc>
                  <a:txBody>
                    <a:bodyPr/>
                    <a:lstStyle/>
                    <a:p>
                      <a:r>
                        <a:rPr lang="en-US" sz="1300" dirty="0" err="1" smtClean="0"/>
                        <a:t>showLighting</a:t>
                      </a:r>
                      <a:endParaRPr lang="en-US" sz="1300" dirty="0"/>
                    </a:p>
                  </a:txBody>
                  <a:tcPr marL="84406" marR="84406" marT="45724" marB="45724"/>
                </a:tc>
                <a:tc>
                  <a:txBody>
                    <a:bodyPr/>
                    <a:lstStyle/>
                    <a:p>
                      <a:pPr marL="0" indent="0">
                        <a:buFontTx/>
                        <a:buNone/>
                      </a:pPr>
                      <a:r>
                        <a:rPr lang="en-US" sz="1300" dirty="0" smtClean="0"/>
                        <a:t>C</a:t>
                      </a:r>
                      <a:r>
                        <a:rPr lang="en-US" sz="1300" baseline="0" dirty="0" smtClean="0"/>
                        <a:t>reate lighting running around the movie cover.</a:t>
                      </a:r>
                      <a:endParaRPr lang="en-US" sz="1300" dirty="0"/>
                    </a:p>
                  </a:txBody>
                  <a:tcPr marL="84406" marR="84406" marT="45724" marB="45724"/>
                </a:tc>
              </a:tr>
              <a:tr h="190318">
                <a:tc>
                  <a:txBody>
                    <a:bodyPr/>
                    <a:lstStyle/>
                    <a:p>
                      <a:r>
                        <a:rPr lang="en-US" sz="1300" dirty="0" smtClean="0"/>
                        <a:t>4</a:t>
                      </a:r>
                      <a:endParaRPr lang="en-US" sz="1300" dirty="0"/>
                    </a:p>
                  </a:txBody>
                  <a:tcPr marT="45724" marB="45724"/>
                </a:tc>
                <a:tc>
                  <a:txBody>
                    <a:bodyPr/>
                    <a:lstStyle/>
                    <a:p>
                      <a:r>
                        <a:rPr lang="en-US" sz="1300" dirty="0" err="1" smtClean="0"/>
                        <a:t>showColors</a:t>
                      </a:r>
                      <a:endParaRPr lang="en-US" sz="1300" dirty="0"/>
                    </a:p>
                  </a:txBody>
                  <a:tcPr marL="84406" marR="84406" marT="45724" marB="45724"/>
                </a:tc>
                <a:tc>
                  <a:txBody>
                    <a:bodyPr/>
                    <a:lstStyle/>
                    <a:p>
                      <a:pPr>
                        <a:buFontTx/>
                        <a:buNone/>
                      </a:pPr>
                      <a:r>
                        <a:rPr lang="en-US" sz="1300" baseline="0" dirty="0" smtClean="0"/>
                        <a:t>Change the background from black to color, color of fog and particles.</a:t>
                      </a:r>
                      <a:endParaRPr lang="en-US" sz="1300" dirty="0"/>
                    </a:p>
                  </a:txBody>
                  <a:tcPr marL="84406" marR="84406" marT="45724" marB="45724"/>
                </a:tc>
              </a:tr>
            </a:tbl>
          </a:graphicData>
        </a:graphic>
      </p:graphicFrame>
      <p:sp>
        <p:nvSpPr>
          <p:cNvPr id="6"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287297157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93</a:t>
            </a:fld>
            <a:endParaRPr lang="de-DE" dirty="0"/>
          </a:p>
        </p:txBody>
      </p:sp>
      <p:sp>
        <p:nvSpPr>
          <p:cNvPr id="4" name="Content Placeholder 3"/>
          <p:cNvSpPr>
            <a:spLocks noGrp="1"/>
          </p:cNvSpPr>
          <p:nvPr>
            <p:ph idx="1"/>
          </p:nvPr>
        </p:nvSpPr>
        <p:spPr>
          <a:xfrm>
            <a:off x="1080000" y="1800000"/>
            <a:ext cx="9000000" cy="268279"/>
          </a:xfrm>
        </p:spPr>
        <p:txBody>
          <a:bodyPr/>
          <a:lstStyle/>
          <a:p>
            <a:r>
              <a:rPr lang="en-US" dirty="0" err="1">
                <a:cs typeface="Courier New" panose="02070309020205020404" pitchFamily="49" charset="0"/>
              </a:rPr>
              <a:t>Qt</a:t>
            </a:r>
            <a:r>
              <a:rPr lang="en-US" dirty="0">
                <a:cs typeface="Courier New" panose="02070309020205020404" pitchFamily="49" charset="0"/>
              </a:rPr>
              <a:t> Cinematic Experience</a:t>
            </a:r>
            <a:endParaRPr lang="en-US" sz="1400" dirty="0">
              <a:cs typeface="Courier New" panose="02070309020205020404" pitchFamily="49" charset="0"/>
            </a:endParaRPr>
          </a:p>
        </p:txBody>
      </p:sp>
      <p:grpSp>
        <p:nvGrpSpPr>
          <p:cNvPr id="5" name="Group 4"/>
          <p:cNvGrpSpPr/>
          <p:nvPr/>
        </p:nvGrpSpPr>
        <p:grpSpPr>
          <a:xfrm>
            <a:off x="2590774" y="2173842"/>
            <a:ext cx="6444337" cy="3790543"/>
            <a:chOff x="70657" y="0"/>
            <a:chExt cx="8411422" cy="5125240"/>
          </a:xfrm>
        </p:grpSpPr>
        <p:pic>
          <p:nvPicPr>
            <p:cNvPr id="6" name="Picture 5" descr="C:\Users\minhtran\Desktop\1.PNG"/>
            <p:cNvPicPr preferRelativeResize="0">
              <a:picLocks noChangeAspect="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098288" y="282"/>
              <a:ext cx="2265899" cy="1418938"/>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C:\Users\minhtran\Desktop\6.png"/>
            <p:cNvPicPr preferRelativeResize="0">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657" y="0"/>
              <a:ext cx="2252952" cy="1410829"/>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descr="C:\Users\minhtran\Desktop\2.png"/>
            <p:cNvPicPr preferRelativeResize="0">
              <a:picLocks noChangeAspect="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6146" y="282"/>
              <a:ext cx="2265899" cy="1418938"/>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C:\Users\minhtran\Desktop\3.png"/>
            <p:cNvPicPr preferRelativeResize="0">
              <a:picLocks noChangeAspect="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824" y="1799537"/>
              <a:ext cx="2265899" cy="14189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C:\Users\minhtran\Desktop\4.png"/>
            <p:cNvPicPr preferRelativeResize="0">
              <a:picLocks noChangeAspect="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3098391" y="1799537"/>
              <a:ext cx="2265899" cy="1418938"/>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C:\Users\minhtran\Desktop\5.png"/>
            <p:cNvPicPr preferRelativeResize="0">
              <a:picLocks noChangeAspect="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6216180" y="1799537"/>
              <a:ext cx="2265899" cy="141893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p:cNvPicPr preferRelativeResize="0">
              <a:picLocks noChangeAspect="1"/>
            </p:cNvPicPr>
            <p:nvPr/>
          </p:nvPicPr>
          <p:blipFill>
            <a:blip r:embed="rId8" cstate="print"/>
            <a:srcRect/>
            <a:stretch>
              <a:fillRect/>
            </a:stretch>
          </p:blipFill>
          <p:spPr bwMode="auto">
            <a:xfrm>
              <a:off x="3098418" y="3701488"/>
              <a:ext cx="2265899" cy="1423752"/>
            </a:xfrm>
            <a:prstGeom prst="rect">
              <a:avLst/>
            </a:prstGeom>
            <a:noFill/>
            <a:ln w="9525">
              <a:noFill/>
              <a:miter lim="800000"/>
              <a:headEnd/>
              <a:tailEnd/>
            </a:ln>
            <a:effectLst/>
          </p:spPr>
        </p:pic>
      </p:grpSp>
      <p:sp>
        <p:nvSpPr>
          <p:cNvPr id="13" name="Rectangle 12"/>
          <p:cNvSpPr/>
          <p:nvPr/>
        </p:nvSpPr>
        <p:spPr>
          <a:xfrm>
            <a:off x="2590774" y="6004627"/>
            <a:ext cx="6444319" cy="261610"/>
          </a:xfrm>
          <a:prstGeom prst="rect">
            <a:avLst/>
          </a:prstGeom>
        </p:spPr>
        <p:txBody>
          <a:bodyPr wrap="square">
            <a:spAutoFit/>
          </a:bodyPr>
          <a:lstStyle/>
          <a:p>
            <a:pPr algn="ctr"/>
            <a:r>
              <a:rPr lang="en-US" sz="1100" i="1" dirty="0"/>
              <a:t>A cinematic experience is shown on this </a:t>
            </a:r>
            <a:r>
              <a:rPr lang="en-US" sz="1100" i="1" dirty="0" err="1"/>
              <a:t>Qt</a:t>
            </a:r>
            <a:r>
              <a:rPr lang="en-US" sz="1100" i="1" dirty="0"/>
              <a:t> application with beautiful 3D graphical effects.</a:t>
            </a:r>
            <a:endParaRPr lang="en-US" i="1" dirty="0"/>
          </a:p>
        </p:txBody>
      </p:sp>
      <p:sp>
        <p:nvSpPr>
          <p:cNvPr id="14"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9222987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94</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Qt</a:t>
            </a:r>
            <a:r>
              <a:rPr lang="en-US" sz="1400" dirty="0">
                <a:cs typeface="Courier New" panose="02070309020205020404" pitchFamily="49" charset="0"/>
              </a:rPr>
              <a:t> </a:t>
            </a:r>
            <a:r>
              <a:rPr lang="en-US" sz="1400" dirty="0" smtClean="0">
                <a:cs typeface="Courier New" panose="02070309020205020404" pitchFamily="49" charset="0"/>
              </a:rPr>
              <a:t>Everywhere</a:t>
            </a:r>
            <a:endParaRPr lang="en-US" sz="1400" dirty="0">
              <a:cs typeface="Courier New" panose="02070309020205020404" pitchFamily="49" charset="0"/>
            </a:endParaRPr>
          </a:p>
        </p:txBody>
      </p:sp>
      <p:graphicFrame>
        <p:nvGraphicFramePr>
          <p:cNvPr id="5" name="Content Placeholder 5"/>
          <p:cNvGraphicFramePr>
            <a:graphicFrameLocks/>
          </p:cNvGraphicFramePr>
          <p:nvPr>
            <p:extLst>
              <p:ext uri="{D42A27DB-BD31-4B8C-83A1-F6EECF244321}">
                <p14:modId xmlns:p14="http://schemas.microsoft.com/office/powerpoint/2010/main" val="2552830462"/>
              </p:ext>
            </p:extLst>
          </p:nvPr>
        </p:nvGraphicFramePr>
        <p:xfrm>
          <a:off x="1371600" y="2086316"/>
          <a:ext cx="8506029" cy="4162084"/>
        </p:xfrm>
        <a:graphic>
          <a:graphicData uri="http://schemas.openxmlformats.org/drawingml/2006/table">
            <a:tbl>
              <a:tblPr firstRow="1" bandRow="1">
                <a:tableStyleId>{5C22544A-7EE6-4342-B048-85BDC9FD1C3A}</a:tableStyleId>
              </a:tblPr>
              <a:tblGrid>
                <a:gridCol w="436952"/>
                <a:gridCol w="1083504"/>
                <a:gridCol w="2456121"/>
                <a:gridCol w="4529452"/>
              </a:tblGrid>
              <a:tr h="0">
                <a:tc>
                  <a:txBody>
                    <a:bodyPr/>
                    <a:lstStyle/>
                    <a:p>
                      <a:r>
                        <a:rPr lang="en-US" sz="1200" dirty="0" smtClean="0"/>
                        <a:t>No</a:t>
                      </a:r>
                      <a:endParaRPr lang="en-US" sz="1200" dirty="0"/>
                    </a:p>
                  </a:txBody>
                  <a:tcPr marT="45724" marB="45724"/>
                </a:tc>
                <a:tc>
                  <a:txBody>
                    <a:bodyPr/>
                    <a:lstStyle/>
                    <a:p>
                      <a:r>
                        <a:rPr lang="en-US" sz="1200" dirty="0" smtClean="0"/>
                        <a:t>Function</a:t>
                      </a:r>
                      <a:endParaRPr lang="en-US" sz="1200" dirty="0"/>
                    </a:p>
                  </a:txBody>
                  <a:tcPr marT="45724" marB="45724"/>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200" dirty="0" smtClean="0"/>
                        <a:t>Detail</a:t>
                      </a:r>
                    </a:p>
                  </a:txBody>
                  <a:tcPr marT="45724" marB="45724"/>
                </a:tc>
                <a:tc>
                  <a:txBody>
                    <a:bodyPr/>
                    <a:lstStyle/>
                    <a:p>
                      <a:r>
                        <a:rPr lang="en-US" sz="1200" dirty="0" smtClean="0"/>
                        <a:t>Description</a:t>
                      </a:r>
                      <a:endParaRPr lang="en-US" sz="1200" dirty="0"/>
                    </a:p>
                  </a:txBody>
                  <a:tcPr marT="45724" marB="45724"/>
                </a:tc>
              </a:tr>
              <a:tr h="190318">
                <a:tc>
                  <a:txBody>
                    <a:bodyPr/>
                    <a:lstStyle/>
                    <a:p>
                      <a:pPr algn="ctr"/>
                      <a:r>
                        <a:rPr lang="en-US" sz="1200" dirty="0" smtClean="0"/>
                        <a:t>1</a:t>
                      </a:r>
                    </a:p>
                  </a:txBody>
                  <a:tcPr marL="84406" marR="84406" marT="45724" marB="45724"/>
                </a:tc>
                <a:tc rowSpan="2">
                  <a:txBody>
                    <a:bodyPr/>
                    <a:lstStyle/>
                    <a:p>
                      <a:pPr algn="ctr"/>
                      <a:r>
                        <a:rPr lang="en-US" sz="1200" dirty="0" smtClean="0"/>
                        <a:t>Feeds</a:t>
                      </a:r>
                      <a:endParaRPr lang="en-US" sz="1200" dirty="0"/>
                    </a:p>
                  </a:txBody>
                  <a:tcPr marL="84406" marR="84406" marT="45724" marB="45724"/>
                </a:tc>
                <a:tc>
                  <a:txBody>
                    <a:bodyPr/>
                    <a:lstStyle/>
                    <a:p>
                      <a:pPr algn="l"/>
                      <a:r>
                        <a:rPr lang="en-US" sz="1200" dirty="0" smtClean="0"/>
                        <a:t>RSS reader (Laptop image)</a:t>
                      </a:r>
                      <a:endParaRPr lang="en-US" sz="1200" dirty="0"/>
                    </a:p>
                  </a:txBody>
                  <a:tcPr marL="84406" marR="84406" marT="45724" marB="45724"/>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200" dirty="0" smtClean="0"/>
                        <a:t>Display RSS news image from XML data</a:t>
                      </a:r>
                    </a:p>
                  </a:txBody>
                  <a:tcPr marL="84406" marR="84406" marT="45724" marB="45724"/>
                </a:tc>
              </a:tr>
              <a:tr h="190318">
                <a:tc>
                  <a:txBody>
                    <a:bodyPr/>
                    <a:lstStyle/>
                    <a:p>
                      <a:pPr algn="ctr"/>
                      <a:r>
                        <a:rPr lang="en-US" sz="1200" dirty="0" smtClean="0"/>
                        <a:t>2</a:t>
                      </a:r>
                      <a:endParaRPr lang="en-US" sz="1200" dirty="0"/>
                    </a:p>
                  </a:txBody>
                  <a:tcPr marL="84406" marR="84406" marT="45724" marB="45724"/>
                </a:tc>
                <a:tc vMerge="1">
                  <a:txBody>
                    <a:bodyPr/>
                    <a:lstStyle/>
                    <a:p>
                      <a:endParaRPr lang="en-US" sz="1300" dirty="0"/>
                    </a:p>
                  </a:txBody>
                  <a:tcPr marT="45724" marB="45724"/>
                </a:tc>
                <a:tc>
                  <a:txBody>
                    <a:bodyPr/>
                    <a:lstStyle/>
                    <a:p>
                      <a:pPr algn="l"/>
                      <a:r>
                        <a:rPr lang="en-US" sz="1200" dirty="0" smtClean="0"/>
                        <a:t>RSS</a:t>
                      </a:r>
                      <a:r>
                        <a:rPr lang="en-US" sz="1200" baseline="0" dirty="0" smtClean="0"/>
                        <a:t> reader (Tablet image)</a:t>
                      </a:r>
                      <a:endParaRPr lang="en-US" sz="1200" dirty="0"/>
                    </a:p>
                  </a:txBody>
                  <a:tcPr marL="84406" marR="84406" marT="45724" marB="45724"/>
                </a:tc>
                <a:tc>
                  <a:txBody>
                    <a:bodyPr/>
                    <a:lstStyle/>
                    <a:p>
                      <a:r>
                        <a:rPr lang="en-US" sz="1200" dirty="0" smtClean="0"/>
                        <a:t>Display RSS news image and content from XML data.</a:t>
                      </a:r>
                      <a:endParaRPr lang="en-US" sz="1200" dirty="0"/>
                    </a:p>
                  </a:txBody>
                  <a:tcPr marL="84406" marR="84406" marT="45724" marB="45724"/>
                </a:tc>
              </a:tr>
              <a:tr h="190318">
                <a:tc>
                  <a:txBody>
                    <a:bodyPr/>
                    <a:lstStyle/>
                    <a:p>
                      <a:pPr algn="ctr"/>
                      <a:r>
                        <a:rPr lang="en-US" sz="1200" dirty="0" smtClean="0"/>
                        <a:t>3</a:t>
                      </a:r>
                      <a:endParaRPr lang="en-US" sz="1200" dirty="0"/>
                    </a:p>
                  </a:txBody>
                  <a:tcPr marL="84406" marR="84406" marT="45724" marB="45724"/>
                </a:tc>
                <a:tc rowSpan="2">
                  <a:txBody>
                    <a:bodyPr/>
                    <a:lstStyle/>
                    <a:p>
                      <a:pPr algn="ctr"/>
                      <a:r>
                        <a:rPr lang="en-US" sz="1200" dirty="0" smtClean="0"/>
                        <a:t>Games </a:t>
                      </a:r>
                      <a:endParaRPr lang="en-US" sz="1200" dirty="0"/>
                    </a:p>
                  </a:txBody>
                  <a:tcPr marL="84406" marR="84406" marT="45724" marB="45724"/>
                </a:tc>
                <a:tc>
                  <a:txBody>
                    <a:bodyPr/>
                    <a:lstStyle/>
                    <a:p>
                      <a:pPr marL="0" indent="0" algn="l">
                        <a:buFontTx/>
                        <a:buNone/>
                      </a:pPr>
                      <a:r>
                        <a:rPr lang="en-US" sz="1200" dirty="0" smtClean="0"/>
                        <a:t>Same game</a:t>
                      </a:r>
                      <a:endParaRPr lang="en-US" sz="1200" dirty="0"/>
                    </a:p>
                  </a:txBody>
                  <a:tcPr marL="84406" marR="84406" marT="45724" marB="45724"/>
                </a:tc>
                <a:tc>
                  <a:txBody>
                    <a:bodyPr/>
                    <a:lstStyle/>
                    <a:p>
                      <a:pPr marL="0" indent="0">
                        <a:buFontTx/>
                        <a:buNone/>
                      </a:pPr>
                      <a:r>
                        <a:rPr lang="en-US" sz="1200" dirty="0" smtClean="0"/>
                        <a:t>Demonstrate</a:t>
                      </a:r>
                      <a:r>
                        <a:rPr lang="en-US" sz="1200" baseline="0" dirty="0" smtClean="0"/>
                        <a:t> games written in </a:t>
                      </a:r>
                      <a:r>
                        <a:rPr lang="en-US" sz="1200" baseline="0" dirty="0" err="1" smtClean="0"/>
                        <a:t>Javascript</a:t>
                      </a:r>
                      <a:endParaRPr lang="en-US" sz="1200" dirty="0"/>
                    </a:p>
                  </a:txBody>
                  <a:tcPr marL="84406" marR="84406" marT="45724" marB="45724"/>
                </a:tc>
              </a:tr>
              <a:tr h="190318">
                <a:tc>
                  <a:txBody>
                    <a:bodyPr/>
                    <a:lstStyle/>
                    <a:p>
                      <a:pPr algn="ctr"/>
                      <a:r>
                        <a:rPr lang="en-US" sz="1200" dirty="0" smtClean="0"/>
                        <a:t>4</a:t>
                      </a:r>
                      <a:endParaRPr lang="en-US" sz="1200" dirty="0"/>
                    </a:p>
                  </a:txBody>
                  <a:tcPr marL="84406" marR="84406" marT="45724" marB="45724"/>
                </a:tc>
                <a:tc vMerge="1">
                  <a:txBody>
                    <a:bodyPr/>
                    <a:lstStyle/>
                    <a:p>
                      <a:endParaRPr lang="en-US" sz="1300" dirty="0"/>
                    </a:p>
                  </a:txBody>
                  <a:tcPr marT="45724" marB="45724"/>
                </a:tc>
                <a:tc>
                  <a:txBody>
                    <a:bodyPr/>
                    <a:lstStyle/>
                    <a:p>
                      <a:pPr algn="l">
                        <a:buFontTx/>
                        <a:buNone/>
                      </a:pPr>
                      <a:r>
                        <a:rPr lang="en-US" sz="1200" dirty="0" smtClean="0"/>
                        <a:t>Maroon</a:t>
                      </a:r>
                      <a:endParaRPr lang="en-US" sz="1200" dirty="0"/>
                    </a:p>
                  </a:txBody>
                  <a:tcPr marL="84406" marR="84406" marT="45724" marB="45724"/>
                </a:tc>
                <a:tc>
                  <a:txBody>
                    <a:bodyPr/>
                    <a:lstStyle/>
                    <a:p>
                      <a:pPr marL="0" indent="0">
                        <a:buFontTx/>
                        <a:buNone/>
                      </a:pPr>
                      <a:r>
                        <a:rPr lang="en-US" sz="1200" dirty="0" smtClean="0"/>
                        <a:t>Demonstrate</a:t>
                      </a:r>
                      <a:r>
                        <a:rPr lang="en-US" sz="1200" baseline="0" dirty="0" smtClean="0"/>
                        <a:t> games written in </a:t>
                      </a:r>
                      <a:r>
                        <a:rPr lang="en-US" sz="1200" baseline="0" dirty="0" err="1" smtClean="0"/>
                        <a:t>Javascript</a:t>
                      </a:r>
                      <a:endParaRPr lang="en-US" sz="1200" dirty="0"/>
                    </a:p>
                  </a:txBody>
                  <a:tcPr marL="84406" marR="84406" marT="45724" marB="45724"/>
                </a:tc>
              </a:tr>
              <a:tr h="190318">
                <a:tc>
                  <a:txBody>
                    <a:bodyPr/>
                    <a:lstStyle/>
                    <a:p>
                      <a:pPr algn="ctr"/>
                      <a:r>
                        <a:rPr lang="en-US" sz="1200" dirty="0" smtClean="0"/>
                        <a:t>5</a:t>
                      </a:r>
                      <a:endParaRPr lang="en-US" sz="1200" dirty="0"/>
                    </a:p>
                  </a:txBody>
                  <a:tcPr marL="84406" marR="84406" marT="45724" marB="45724"/>
                </a:tc>
                <a:tc rowSpan="2">
                  <a:txBody>
                    <a:bodyPr/>
                    <a:lstStyle/>
                    <a:p>
                      <a:pPr algn="ctr"/>
                      <a:r>
                        <a:rPr lang="en-US" sz="1200" dirty="0" smtClean="0"/>
                        <a:t>Canvas</a:t>
                      </a:r>
                      <a:endParaRPr lang="en-US" sz="1200" dirty="0"/>
                    </a:p>
                  </a:txBody>
                  <a:tcPr marL="84406" marR="84406" marT="45724" marB="45724"/>
                </a:tc>
                <a:tc>
                  <a:txBody>
                    <a:bodyPr/>
                    <a:lstStyle/>
                    <a:p>
                      <a:pPr algn="l"/>
                      <a:r>
                        <a:rPr lang="en-US" sz="1200" dirty="0" smtClean="0"/>
                        <a:t>Canvas</a:t>
                      </a:r>
                      <a:r>
                        <a:rPr lang="en-US" sz="1200" baseline="0" dirty="0" smtClean="0"/>
                        <a:t> clock</a:t>
                      </a:r>
                      <a:endParaRPr lang="en-US" sz="1200" dirty="0"/>
                    </a:p>
                  </a:txBody>
                  <a:tcPr marL="84406" marR="84406" marT="45724" marB="45724"/>
                </a:tc>
                <a:tc>
                  <a:txBody>
                    <a:bodyPr/>
                    <a:lstStyle/>
                    <a:p>
                      <a:r>
                        <a:rPr lang="en-US" sz="1200" dirty="0" smtClean="0"/>
                        <a:t>Change color and</a:t>
                      </a:r>
                      <a:r>
                        <a:rPr lang="en-US" sz="1200" baseline="0" dirty="0" smtClean="0"/>
                        <a:t> number formats of clock</a:t>
                      </a:r>
                      <a:endParaRPr lang="en-US" sz="1200" dirty="0"/>
                    </a:p>
                  </a:txBody>
                  <a:tcPr marL="84406" marR="84406" marT="45724" marB="45724"/>
                </a:tc>
              </a:tr>
              <a:tr h="190318">
                <a:tc>
                  <a:txBody>
                    <a:bodyPr/>
                    <a:lstStyle/>
                    <a:p>
                      <a:pPr algn="ctr"/>
                      <a:r>
                        <a:rPr lang="en-US" sz="1200" dirty="0" smtClean="0"/>
                        <a:t>6</a:t>
                      </a:r>
                      <a:endParaRPr lang="en-US" sz="1200" dirty="0"/>
                    </a:p>
                  </a:txBody>
                  <a:tcPr marL="84406" marR="84406" marT="45724" marB="45724"/>
                </a:tc>
                <a:tc vMerge="1">
                  <a:txBody>
                    <a:bodyPr/>
                    <a:lstStyle/>
                    <a:p>
                      <a:endParaRPr lang="en-US" sz="1300" dirty="0"/>
                    </a:p>
                  </a:txBody>
                  <a:tcPr marT="45724" marB="45724"/>
                </a:tc>
                <a:tc>
                  <a:txBody>
                    <a:bodyPr/>
                    <a:lstStyle/>
                    <a:p>
                      <a:pPr algn="l"/>
                      <a:r>
                        <a:rPr lang="en-US" sz="1200" dirty="0" smtClean="0"/>
                        <a:t>Heart monitor</a:t>
                      </a:r>
                      <a:endParaRPr lang="en-US" sz="1200" dirty="0"/>
                    </a:p>
                  </a:txBody>
                  <a:tcPr marL="84406" marR="84406" marT="45724" marB="45724"/>
                </a:tc>
                <a:tc>
                  <a:txBody>
                    <a:bodyPr/>
                    <a:lstStyle/>
                    <a:p>
                      <a:r>
                        <a:rPr lang="en-US" sz="1200" dirty="0" smtClean="0"/>
                        <a:t>Display heart beat</a:t>
                      </a:r>
                      <a:r>
                        <a:rPr lang="en-US" sz="1200" baseline="0" dirty="0" smtClean="0"/>
                        <a:t> using </a:t>
                      </a:r>
                      <a:r>
                        <a:rPr lang="en-US" sz="1200" baseline="0" dirty="0" err="1" smtClean="0"/>
                        <a:t>qt</a:t>
                      </a:r>
                      <a:r>
                        <a:rPr lang="en-US" sz="1200" baseline="0" dirty="0" smtClean="0"/>
                        <a:t> canvas</a:t>
                      </a:r>
                      <a:endParaRPr lang="en-US" sz="1200" dirty="0"/>
                    </a:p>
                  </a:txBody>
                  <a:tcPr marL="84406" marR="84406" marT="45724" marB="45724"/>
                </a:tc>
              </a:tr>
              <a:tr h="320532">
                <a:tc>
                  <a:txBody>
                    <a:bodyPr/>
                    <a:lstStyle/>
                    <a:p>
                      <a:pPr algn="ctr"/>
                      <a:r>
                        <a:rPr lang="en-US" sz="1200" dirty="0" smtClean="0"/>
                        <a:t>7</a:t>
                      </a:r>
                      <a:endParaRPr lang="en-US" sz="1200" dirty="0"/>
                    </a:p>
                  </a:txBody>
                  <a:tcPr marL="84406" marR="84406" marT="45724" marB="45724"/>
                </a:tc>
                <a:tc rowSpan="3">
                  <a:txBody>
                    <a:bodyPr/>
                    <a:lstStyle/>
                    <a:p>
                      <a:pPr algn="ctr"/>
                      <a:r>
                        <a:rPr lang="en-US" sz="1200" dirty="0" smtClean="0"/>
                        <a:t>Application</a:t>
                      </a:r>
                      <a:endParaRPr lang="en-US" sz="1200" dirty="0"/>
                    </a:p>
                  </a:txBody>
                  <a:tcPr marL="84406" marR="84406" marT="45724" marB="45724"/>
                </a:tc>
                <a:tc>
                  <a:txBody>
                    <a:bodyPr/>
                    <a:lstStyle/>
                    <a:p>
                      <a:pPr algn="l"/>
                      <a:r>
                        <a:rPr lang="en-US" sz="1200" dirty="0" smtClean="0"/>
                        <a:t>Widget Gallery</a:t>
                      </a:r>
                      <a:endParaRPr lang="en-US" sz="1200" dirty="0"/>
                    </a:p>
                  </a:txBody>
                  <a:tcPr marL="84406" marR="84406" marT="45724" marB="45724"/>
                </a:tc>
                <a:tc>
                  <a:txBody>
                    <a:bodyPr/>
                    <a:lstStyle/>
                    <a:p>
                      <a:r>
                        <a:rPr lang="en-US" sz="1200" dirty="0" smtClean="0"/>
                        <a:t>Show </a:t>
                      </a:r>
                      <a:r>
                        <a:rPr lang="en-US" sz="1200" dirty="0" err="1" smtClean="0"/>
                        <a:t>Qt</a:t>
                      </a:r>
                      <a:r>
                        <a:rPr lang="en-US" sz="1200" dirty="0" smtClean="0"/>
                        <a:t> supported widget styles and themes.</a:t>
                      </a:r>
                      <a:endParaRPr lang="en-US" sz="1200" dirty="0"/>
                    </a:p>
                  </a:txBody>
                  <a:tcPr marL="84406" marR="84406" marT="45724" marB="45724"/>
                </a:tc>
              </a:tr>
              <a:tr h="190318">
                <a:tc>
                  <a:txBody>
                    <a:bodyPr/>
                    <a:lstStyle/>
                    <a:p>
                      <a:pPr algn="ctr"/>
                      <a:r>
                        <a:rPr lang="en-US" sz="1200" dirty="0" smtClean="0"/>
                        <a:t>8</a:t>
                      </a:r>
                      <a:endParaRPr lang="en-US" sz="1200" dirty="0"/>
                    </a:p>
                  </a:txBody>
                  <a:tcPr marL="84406" marR="84406" marT="45724" marB="45724"/>
                </a:tc>
                <a:tc vMerge="1">
                  <a:txBody>
                    <a:bodyPr/>
                    <a:lstStyle/>
                    <a:p>
                      <a:endParaRPr lang="en-US" sz="1300" dirty="0"/>
                    </a:p>
                  </a:txBody>
                  <a:tcPr marT="45724" marB="45724"/>
                </a:tc>
                <a:tc>
                  <a:txBody>
                    <a:bodyPr/>
                    <a:lstStyle/>
                    <a:p>
                      <a:pPr marL="0" indent="0" algn="l">
                        <a:buFontTx/>
                        <a:buNone/>
                      </a:pPr>
                      <a:r>
                        <a:rPr lang="en-US" sz="1200" dirty="0" smtClean="0"/>
                        <a:t>Photo surface</a:t>
                      </a:r>
                      <a:endParaRPr lang="en-US" sz="1200" dirty="0"/>
                    </a:p>
                  </a:txBody>
                  <a:tcPr marL="84406" marR="84406" marT="45724" marB="45724"/>
                </a:tc>
                <a:tc>
                  <a:txBody>
                    <a:bodyPr/>
                    <a:lstStyle/>
                    <a:p>
                      <a:pPr marL="0" indent="0">
                        <a:buFontTx/>
                        <a:buNone/>
                      </a:pPr>
                      <a:r>
                        <a:rPr lang="en-US" sz="1200" u="none" dirty="0" smtClean="0">
                          <a:solidFill>
                            <a:schemeClr val="tx1"/>
                          </a:solidFill>
                        </a:rPr>
                        <a:t>Access images</a:t>
                      </a:r>
                      <a:r>
                        <a:rPr lang="en-US" sz="1200" u="none" baseline="0" dirty="0" smtClean="0">
                          <a:solidFill>
                            <a:schemeClr val="tx1"/>
                          </a:solidFill>
                        </a:rPr>
                        <a:t> in an specific directory and drag to move them</a:t>
                      </a:r>
                      <a:endParaRPr lang="en-US" sz="1200" u="none" dirty="0">
                        <a:solidFill>
                          <a:schemeClr val="tx1"/>
                        </a:solidFill>
                      </a:endParaRPr>
                    </a:p>
                  </a:txBody>
                  <a:tcPr marL="84406" marR="84406" marT="45724" marB="45724"/>
                </a:tc>
              </a:tr>
              <a:tr h="190318">
                <a:tc>
                  <a:txBody>
                    <a:bodyPr/>
                    <a:lstStyle/>
                    <a:p>
                      <a:pPr algn="ctr"/>
                      <a:r>
                        <a:rPr lang="en-US" sz="1200" dirty="0" smtClean="0"/>
                        <a:t>9</a:t>
                      </a:r>
                      <a:endParaRPr lang="en-US" sz="1200" dirty="0"/>
                    </a:p>
                  </a:txBody>
                  <a:tcPr marL="84406" marR="84406" marT="45724" marB="45724"/>
                </a:tc>
                <a:tc vMerge="1">
                  <a:txBody>
                    <a:bodyPr/>
                    <a:lstStyle/>
                    <a:p>
                      <a:endParaRPr lang="en-US" sz="1300" dirty="0"/>
                    </a:p>
                  </a:txBody>
                  <a:tcPr marT="45724" marB="4572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Calqlatr</a:t>
                      </a:r>
                    </a:p>
                  </a:txBody>
                  <a:tcPr marL="84406" marR="84406" marT="45724" marB="4572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200" dirty="0" smtClean="0"/>
                        <a:t>Use Qt Quick custom components and</a:t>
                      </a:r>
                      <a:r>
                        <a:rPr lang="en-US" sz="1200" baseline="0" dirty="0" smtClean="0"/>
                        <a:t> </a:t>
                      </a:r>
                      <a:r>
                        <a:rPr lang="en-US" sz="1200" dirty="0" smtClean="0"/>
                        <a:t>animation to move components</a:t>
                      </a:r>
                    </a:p>
                  </a:txBody>
                  <a:tcPr marL="84406" marR="84406" marT="45724" marB="45724"/>
                </a:tc>
              </a:tr>
              <a:tr h="190318">
                <a:tc>
                  <a:txBody>
                    <a:bodyPr/>
                    <a:lstStyle/>
                    <a:p>
                      <a:pPr algn="ctr"/>
                      <a:r>
                        <a:rPr lang="en-US" sz="1200" dirty="0" smtClean="0"/>
                        <a:t>10</a:t>
                      </a:r>
                      <a:endParaRPr lang="en-US" sz="1200" dirty="0"/>
                    </a:p>
                  </a:txBody>
                  <a:tcPr marL="84406" marR="84406" marT="45724" marB="45724"/>
                </a:tc>
                <a:tc rowSpan="2">
                  <a:txBody>
                    <a:bodyPr/>
                    <a:lstStyle/>
                    <a:p>
                      <a:pPr algn="ctr"/>
                      <a:r>
                        <a:rPr lang="en-US" sz="1200" dirty="0" smtClean="0"/>
                        <a:t>Multimedia</a:t>
                      </a:r>
                      <a:endParaRPr lang="en-US" sz="1200" dirty="0"/>
                    </a:p>
                  </a:txBody>
                  <a:tcPr marL="84406" marR="84406" marT="45724" marB="45724"/>
                </a:tc>
                <a:tc>
                  <a:txBody>
                    <a:bodyPr/>
                    <a:lstStyle/>
                    <a:p>
                      <a:pPr algn="l"/>
                      <a:r>
                        <a:rPr lang="en-US" sz="1200" dirty="0" smtClean="0"/>
                        <a:t>Internet radio</a:t>
                      </a:r>
                      <a:endParaRPr lang="en-US" sz="1200" dirty="0"/>
                    </a:p>
                  </a:txBody>
                  <a:tcPr marL="84406" marR="84406" marT="45724" marB="45724"/>
                </a:tc>
                <a:tc>
                  <a:txBody>
                    <a:bodyPr/>
                    <a:lstStyle/>
                    <a:p>
                      <a:r>
                        <a:rPr lang="en-US" sz="1200" dirty="0" smtClean="0"/>
                        <a:t>Stream audio from internet</a:t>
                      </a:r>
                      <a:r>
                        <a:rPr lang="en-US" sz="1200" baseline="0" dirty="0" smtClean="0"/>
                        <a:t> and play</a:t>
                      </a:r>
                      <a:endParaRPr lang="en-US" sz="1200" dirty="0"/>
                    </a:p>
                  </a:txBody>
                  <a:tcPr marL="84406" marR="84406" marT="45724" marB="45724"/>
                </a:tc>
              </a:tr>
              <a:tr h="190318">
                <a:tc>
                  <a:txBody>
                    <a:bodyPr/>
                    <a:lstStyle/>
                    <a:p>
                      <a:pPr algn="ctr"/>
                      <a:r>
                        <a:rPr lang="en-US" sz="1200" dirty="0" smtClean="0"/>
                        <a:t>11</a:t>
                      </a:r>
                      <a:endParaRPr lang="en-US" sz="1200" dirty="0"/>
                    </a:p>
                  </a:txBody>
                  <a:tcPr marL="84406" marR="84406" marT="45724" marB="45724"/>
                </a:tc>
                <a:tc vMerge="1">
                  <a:txBody>
                    <a:bodyPr/>
                    <a:lstStyle/>
                    <a:p>
                      <a:endParaRPr lang="en-US" sz="1300" dirty="0"/>
                    </a:p>
                  </a:txBody>
                  <a:tcPr marT="45724" marB="45724"/>
                </a:tc>
                <a:tc>
                  <a:txBody>
                    <a:bodyPr/>
                    <a:lstStyle/>
                    <a:p>
                      <a:pPr algn="l"/>
                      <a:r>
                        <a:rPr lang="en-US" sz="1200" dirty="0" smtClean="0"/>
                        <a:t>Video</a:t>
                      </a:r>
                      <a:endParaRPr lang="en-US" sz="1200" dirty="0"/>
                    </a:p>
                  </a:txBody>
                  <a:tcPr marL="84406" marR="84406" marT="45724" marB="45724"/>
                </a:tc>
                <a:tc>
                  <a:txBody>
                    <a:bodyPr/>
                    <a:lstStyle/>
                    <a:p>
                      <a:r>
                        <a:rPr lang="en-US" sz="1200" dirty="0" smtClean="0"/>
                        <a:t>Stream video from internet and play</a:t>
                      </a:r>
                      <a:endParaRPr lang="en-US" sz="1200" dirty="0"/>
                    </a:p>
                  </a:txBody>
                  <a:tcPr marL="84406" marR="84406" marT="45724" marB="45724"/>
                </a:tc>
              </a:tr>
              <a:tr h="320532">
                <a:tc>
                  <a:txBody>
                    <a:bodyPr/>
                    <a:lstStyle/>
                    <a:p>
                      <a:pPr algn="ctr"/>
                      <a:r>
                        <a:rPr lang="en-US" sz="1200" dirty="0" smtClean="0"/>
                        <a:t>12</a:t>
                      </a:r>
                      <a:endParaRPr lang="en-US" sz="1200" dirty="0"/>
                    </a:p>
                  </a:txBody>
                  <a:tcPr marL="84406" marR="84406" marT="45724" marB="45724"/>
                </a:tc>
                <a:tc rowSpan="2">
                  <a:txBody>
                    <a:bodyPr/>
                    <a:lstStyle/>
                    <a:p>
                      <a:pPr algn="ctr"/>
                      <a:r>
                        <a:rPr lang="en-US" sz="1200" dirty="0" err="1" smtClean="0"/>
                        <a:t>Particales</a:t>
                      </a:r>
                      <a:r>
                        <a:rPr lang="en-US" sz="1200" dirty="0" smtClean="0"/>
                        <a:t> &amp; </a:t>
                      </a:r>
                      <a:r>
                        <a:rPr lang="en-US" sz="1200" dirty="0" err="1" smtClean="0"/>
                        <a:t>shaders</a:t>
                      </a:r>
                      <a:endParaRPr lang="en-US" sz="1200" dirty="0"/>
                    </a:p>
                  </a:txBody>
                  <a:tcPr marL="84406" marR="84406" marT="45724" marB="45724"/>
                </a:tc>
                <a:tc>
                  <a:txBody>
                    <a:bodyPr/>
                    <a:lstStyle/>
                    <a:p>
                      <a:pPr algn="l"/>
                      <a:r>
                        <a:rPr lang="en-US" sz="1200" dirty="0" err="1" smtClean="0"/>
                        <a:t>Shaders</a:t>
                      </a:r>
                      <a:endParaRPr lang="en-US" sz="1200" dirty="0"/>
                    </a:p>
                  </a:txBody>
                  <a:tcPr marL="84406" marR="84406" marT="45724" marB="45724"/>
                </a:tc>
                <a:tc>
                  <a:txBody>
                    <a:bodyPr/>
                    <a:lstStyle/>
                    <a:p>
                      <a:r>
                        <a:rPr lang="en-US" sz="1200" dirty="0" smtClean="0"/>
                        <a:t>Demo</a:t>
                      </a:r>
                      <a:r>
                        <a:rPr lang="en-US" sz="1200" baseline="0" dirty="0" smtClean="0"/>
                        <a:t> </a:t>
                      </a:r>
                      <a:r>
                        <a:rPr lang="en-US" sz="1200" baseline="0" dirty="0" err="1" smtClean="0"/>
                        <a:t>shaders</a:t>
                      </a:r>
                      <a:r>
                        <a:rPr lang="en-US" sz="1200" baseline="0" dirty="0" smtClean="0"/>
                        <a:t> effects</a:t>
                      </a:r>
                      <a:endParaRPr lang="en-US" sz="1200" dirty="0"/>
                    </a:p>
                  </a:txBody>
                  <a:tcPr marL="84406" marR="84406" marT="45724" marB="45724"/>
                </a:tc>
              </a:tr>
              <a:tr h="320532">
                <a:tc>
                  <a:txBody>
                    <a:bodyPr/>
                    <a:lstStyle/>
                    <a:p>
                      <a:pPr algn="ctr"/>
                      <a:r>
                        <a:rPr lang="en-US" sz="1200" dirty="0" smtClean="0"/>
                        <a:t>13</a:t>
                      </a:r>
                      <a:endParaRPr lang="en-US" sz="1200" dirty="0"/>
                    </a:p>
                  </a:txBody>
                  <a:tcPr marL="84406" marR="84406" marT="45724" marB="45724"/>
                </a:tc>
                <a:tc vMerge="1">
                  <a:txBody>
                    <a:bodyPr/>
                    <a:lstStyle/>
                    <a:p>
                      <a:endParaRPr lang="en-US" sz="1300" dirty="0"/>
                    </a:p>
                  </a:txBody>
                  <a:tcPr marT="45724" marB="45724"/>
                </a:tc>
                <a:tc>
                  <a:txBody>
                    <a:bodyPr/>
                    <a:lstStyle/>
                    <a:p>
                      <a:pPr algn="l"/>
                      <a:r>
                        <a:rPr lang="en-US" sz="1200" dirty="0" err="1" smtClean="0"/>
                        <a:t>Partical</a:t>
                      </a:r>
                      <a:r>
                        <a:rPr lang="en-US" sz="1200" dirty="0" smtClean="0"/>
                        <a:t> paint</a:t>
                      </a:r>
                      <a:endParaRPr lang="en-US" sz="1200" dirty="0"/>
                    </a:p>
                  </a:txBody>
                  <a:tcPr marL="84406" marR="84406" marT="45724" marB="45724"/>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lang="en-US" sz="1200" dirty="0" smtClean="0"/>
                        <a:t>Demo</a:t>
                      </a:r>
                      <a:r>
                        <a:rPr lang="en-US" sz="1200" baseline="0" dirty="0" smtClean="0"/>
                        <a:t> </a:t>
                      </a:r>
                      <a:r>
                        <a:rPr lang="en-US" sz="1200" baseline="0" dirty="0" err="1" smtClean="0"/>
                        <a:t>p</a:t>
                      </a:r>
                      <a:r>
                        <a:rPr lang="en-US" sz="1200" dirty="0" err="1" smtClean="0"/>
                        <a:t>articales</a:t>
                      </a:r>
                      <a:r>
                        <a:rPr lang="en-US" sz="1200" dirty="0" smtClean="0"/>
                        <a:t> effect</a:t>
                      </a:r>
                    </a:p>
                  </a:txBody>
                  <a:tcPr marL="84406" marR="84406" marT="45724" marB="45724"/>
                </a:tc>
              </a:tr>
            </a:tbl>
          </a:graphicData>
        </a:graphic>
      </p:graphicFrame>
      <p:sp>
        <p:nvSpPr>
          <p:cNvPr id="6"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408846109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95</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Qt</a:t>
            </a:r>
            <a:r>
              <a:rPr lang="en-US" sz="1400" dirty="0">
                <a:cs typeface="Courier New" panose="02070309020205020404" pitchFamily="49" charset="0"/>
              </a:rPr>
              <a:t> </a:t>
            </a:r>
            <a:r>
              <a:rPr lang="en-US" sz="1400" dirty="0" smtClean="0">
                <a:cs typeface="Courier New" panose="02070309020205020404" pitchFamily="49" charset="0"/>
              </a:rPr>
              <a:t>Everywhere</a:t>
            </a:r>
            <a:endParaRPr lang="en-US" sz="1400" dirty="0">
              <a:cs typeface="Courier New" panose="02070309020205020404" pitchFamily="49" charset="0"/>
            </a:endParaRPr>
          </a:p>
        </p:txBody>
      </p:sp>
      <p:grpSp>
        <p:nvGrpSpPr>
          <p:cNvPr id="5" name="Group 4"/>
          <p:cNvGrpSpPr>
            <a:grpSpLocks/>
          </p:cNvGrpSpPr>
          <p:nvPr/>
        </p:nvGrpSpPr>
        <p:grpSpPr>
          <a:xfrm>
            <a:off x="1327949" y="2115472"/>
            <a:ext cx="8094814" cy="3821558"/>
            <a:chOff x="0" y="1815797"/>
            <a:chExt cx="8762177" cy="6527791"/>
          </a:xfrm>
        </p:grpSpPr>
        <p:pic>
          <p:nvPicPr>
            <p:cNvPr id="6" name="Picture 5"/>
            <p:cNvPicPr preferRelativeResize="0">
              <a:picLocks noChangeAspect="1" noChangeArrowheads="1"/>
            </p:cNvPicPr>
            <p:nvPr/>
          </p:nvPicPr>
          <p:blipFill>
            <a:blip r:embed="rId2" cstate="print">
              <a:extLst>
                <a:ext uri="{28A0092B-C50C-407E-A947-70E740481C1C}">
                  <a14:useLocalDpi xmlns:a14="http://schemas.microsoft.com/office/drawing/2010/main" val="0"/>
                </a:ext>
              </a:extLst>
            </a:blip>
            <a:stretch>
              <a:fillRect/>
            </a:stretch>
          </p:blipFill>
          <p:spPr bwMode="auto">
            <a:xfrm>
              <a:off x="6253242" y="6975795"/>
              <a:ext cx="2508933" cy="136779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p:cNvPicPr preferRelativeResize="0">
              <a:picLocks noChangeAspect="1" noChangeArrowheads="1"/>
            </p:cNvPicPr>
            <p:nvPr/>
          </p:nvPicPr>
          <p:blipFill>
            <a:blip r:embed="rId3" cstate="print">
              <a:extLst>
                <a:ext uri="{28A0092B-C50C-407E-A947-70E740481C1C}">
                  <a14:useLocalDpi xmlns:a14="http://schemas.microsoft.com/office/drawing/2010/main" val="0"/>
                </a:ext>
              </a:extLst>
            </a:blip>
            <a:stretch>
              <a:fillRect/>
            </a:stretch>
          </p:blipFill>
          <p:spPr bwMode="auto">
            <a:xfrm>
              <a:off x="3079372" y="1815797"/>
              <a:ext cx="2508933" cy="1411275"/>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preferRelativeResize="0">
              <a:picLocks noChangeAspect="1" noChangeArrowheads="1"/>
            </p:cNvPicPr>
            <p:nvPr/>
          </p:nvPicPr>
          <p:blipFill>
            <a:blip r:embed="rId4" cstate="print">
              <a:extLst>
                <a:ext uri="{28A0092B-C50C-407E-A947-70E740481C1C}">
                  <a14:useLocalDpi xmlns:a14="http://schemas.microsoft.com/office/drawing/2010/main" val="0"/>
                </a:ext>
              </a:extLst>
            </a:blip>
            <a:stretch>
              <a:fillRect/>
            </a:stretch>
          </p:blipFill>
          <p:spPr bwMode="auto">
            <a:xfrm>
              <a:off x="6215082" y="1816754"/>
              <a:ext cx="2508933" cy="141127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preferRelativeResize="0">
              <a:picLocks noChangeAspect="1" noChangeArrowheads="1"/>
            </p:cNvPicPr>
            <p:nvPr/>
          </p:nvPicPr>
          <p:blipFill>
            <a:blip r:embed="rId5" cstate="print">
              <a:extLst>
                <a:ext uri="{28A0092B-C50C-407E-A947-70E740481C1C}">
                  <a14:useLocalDpi xmlns:a14="http://schemas.microsoft.com/office/drawing/2010/main" val="0"/>
                </a:ext>
              </a:extLst>
            </a:blip>
            <a:stretch>
              <a:fillRect/>
            </a:stretch>
          </p:blipFill>
          <p:spPr bwMode="auto">
            <a:xfrm>
              <a:off x="3" y="5314899"/>
              <a:ext cx="2508933" cy="141127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p:cNvPicPr preferRelativeResize="0">
              <a:picLocks noChangeAspect="1" noChangeArrowheads="1"/>
            </p:cNvPicPr>
            <p:nvPr/>
          </p:nvPicPr>
          <p:blipFill>
            <a:blip r:embed="rId6" cstate="print">
              <a:extLst>
                <a:ext uri="{28A0092B-C50C-407E-A947-70E740481C1C}">
                  <a14:useLocalDpi xmlns:a14="http://schemas.microsoft.com/office/drawing/2010/main" val="0"/>
                </a:ext>
              </a:extLst>
            </a:blip>
            <a:stretch>
              <a:fillRect/>
            </a:stretch>
          </p:blipFill>
          <p:spPr bwMode="auto">
            <a:xfrm>
              <a:off x="3106263" y="5315614"/>
              <a:ext cx="2508933" cy="141127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p:cNvPicPr preferRelativeResize="0">
              <a:picLocks noChangeAspect="1" noChangeArrowheads="1"/>
            </p:cNvPicPr>
            <p:nvPr/>
          </p:nvPicPr>
          <p:blipFill>
            <a:blip r:embed="rId7" cstate="print">
              <a:extLst>
                <a:ext uri="{28A0092B-C50C-407E-A947-70E740481C1C}">
                  <a14:useLocalDpi xmlns:a14="http://schemas.microsoft.com/office/drawing/2010/main" val="0"/>
                </a:ext>
              </a:extLst>
            </a:blip>
            <a:stretch>
              <a:fillRect/>
            </a:stretch>
          </p:blipFill>
          <p:spPr bwMode="auto">
            <a:xfrm>
              <a:off x="6253244" y="5315600"/>
              <a:ext cx="2508933" cy="1411276"/>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Arrow Connector 11"/>
            <p:cNvCxnSpPr>
              <a:stCxn id="11" idx="2"/>
              <a:endCxn id="6" idx="0"/>
            </p:cNvCxnSpPr>
            <p:nvPr/>
          </p:nvCxnSpPr>
          <p:spPr>
            <a:xfrm flipH="1">
              <a:off x="7507709" y="6726876"/>
              <a:ext cx="1" cy="248919"/>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13" name="Straight Arrow Connector 12"/>
            <p:cNvCxnSpPr>
              <a:stCxn id="10" idx="2"/>
              <a:endCxn id="20" idx="0"/>
            </p:cNvCxnSpPr>
            <p:nvPr/>
          </p:nvCxnSpPr>
          <p:spPr>
            <a:xfrm flipH="1">
              <a:off x="4360702" y="6726887"/>
              <a:ext cx="28" cy="248501"/>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14" name="Straight Arrow Connector 13"/>
            <p:cNvCxnSpPr>
              <a:stCxn id="9" idx="2"/>
              <a:endCxn id="19" idx="0"/>
            </p:cNvCxnSpPr>
            <p:nvPr/>
          </p:nvCxnSpPr>
          <p:spPr>
            <a:xfrm>
              <a:off x="1254469" y="6726173"/>
              <a:ext cx="10705" cy="248501"/>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a:stCxn id="8" idx="2"/>
              <a:endCxn id="18" idx="0"/>
            </p:cNvCxnSpPr>
            <p:nvPr/>
          </p:nvCxnSpPr>
          <p:spPr>
            <a:xfrm flipH="1">
              <a:off x="7469547" y="3228028"/>
              <a:ext cx="1" cy="248920"/>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cxnSp>
          <p:nvCxnSpPr>
            <p:cNvPr id="16" name="Straight Arrow Connector 15"/>
            <p:cNvCxnSpPr>
              <a:stCxn id="7" idx="2"/>
              <a:endCxn id="17" idx="0"/>
            </p:cNvCxnSpPr>
            <p:nvPr/>
          </p:nvCxnSpPr>
          <p:spPr>
            <a:xfrm>
              <a:off x="4333839" y="3227072"/>
              <a:ext cx="0" cy="249877"/>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pic>
          <p:nvPicPr>
            <p:cNvPr id="17" name="Picture 16"/>
            <p:cNvPicPr preferRelativeResize="0">
              <a:picLocks noChangeAspect="1" noChangeArrowheads="1"/>
            </p:cNvPicPr>
            <p:nvPr/>
          </p:nvPicPr>
          <p:blipFill>
            <a:blip r:embed="rId8" cstate="print">
              <a:extLst>
                <a:ext uri="{28A0092B-C50C-407E-A947-70E740481C1C}">
                  <a14:useLocalDpi xmlns:a14="http://schemas.microsoft.com/office/drawing/2010/main" val="0"/>
                </a:ext>
              </a:extLst>
            </a:blip>
            <a:stretch>
              <a:fillRect/>
            </a:stretch>
          </p:blipFill>
          <p:spPr bwMode="auto">
            <a:xfrm>
              <a:off x="3079372" y="3476948"/>
              <a:ext cx="2508933" cy="1367789"/>
            </a:xfrm>
            <a:prstGeom prst="rect">
              <a:avLst/>
            </a:prstGeom>
            <a:noFill/>
            <a:ln w="9525">
              <a:noFill/>
              <a:miter lim="800000"/>
              <a:headEnd/>
              <a:tailEnd/>
            </a:ln>
            <a:effectLst/>
          </p:spPr>
        </p:pic>
        <p:pic>
          <p:nvPicPr>
            <p:cNvPr id="18" name="Picture 17"/>
            <p:cNvPicPr preferRelativeResize="0">
              <a:picLocks noChangeAspect="1" noChangeArrowheads="1"/>
            </p:cNvPicPr>
            <p:nvPr/>
          </p:nvPicPr>
          <p:blipFill>
            <a:blip r:embed="rId9" cstate="print">
              <a:extLst>
                <a:ext uri="{28A0092B-C50C-407E-A947-70E740481C1C}">
                  <a14:useLocalDpi xmlns:a14="http://schemas.microsoft.com/office/drawing/2010/main" val="0"/>
                </a:ext>
              </a:extLst>
            </a:blip>
            <a:stretch>
              <a:fillRect/>
            </a:stretch>
          </p:blipFill>
          <p:spPr bwMode="auto">
            <a:xfrm>
              <a:off x="6215081" y="3476948"/>
              <a:ext cx="2508933" cy="1367789"/>
            </a:xfrm>
            <a:prstGeom prst="rect">
              <a:avLst/>
            </a:prstGeom>
            <a:noFill/>
            <a:ln w="9525">
              <a:noFill/>
              <a:miter lim="800000"/>
              <a:headEnd/>
              <a:tailEnd/>
            </a:ln>
            <a:effectLst/>
          </p:spPr>
        </p:pic>
        <p:pic>
          <p:nvPicPr>
            <p:cNvPr id="19" name="Picture 18"/>
            <p:cNvPicPr preferRelativeResize="0">
              <a:picLocks noChangeAspect="1" noChangeArrowheads="1"/>
            </p:cNvPicPr>
            <p:nvPr/>
          </p:nvPicPr>
          <p:blipFill>
            <a:blip r:embed="rId10" cstate="print">
              <a:extLst>
                <a:ext uri="{28A0092B-C50C-407E-A947-70E740481C1C}">
                  <a14:useLocalDpi xmlns:a14="http://schemas.microsoft.com/office/drawing/2010/main" val="0"/>
                </a:ext>
              </a:extLst>
            </a:blip>
            <a:stretch>
              <a:fillRect/>
            </a:stretch>
          </p:blipFill>
          <p:spPr bwMode="auto">
            <a:xfrm>
              <a:off x="21431" y="6974674"/>
              <a:ext cx="2487486" cy="1358728"/>
            </a:xfrm>
            <a:prstGeom prst="rect">
              <a:avLst/>
            </a:prstGeom>
            <a:noFill/>
            <a:ln w="9525">
              <a:noFill/>
              <a:miter lim="800000"/>
              <a:headEnd/>
              <a:tailEnd/>
            </a:ln>
            <a:effectLst/>
          </p:spPr>
        </p:pic>
        <p:pic>
          <p:nvPicPr>
            <p:cNvPr id="20" name="Picture 19"/>
            <p:cNvPicPr preferRelativeResize="0">
              <a:picLocks noChangeAspect="1" noChangeArrowheads="1"/>
            </p:cNvPicPr>
            <p:nvPr/>
          </p:nvPicPr>
          <p:blipFill>
            <a:blip r:embed="rId11" cstate="print">
              <a:extLst>
                <a:ext uri="{28A0092B-C50C-407E-A947-70E740481C1C}">
                  <a14:useLocalDpi xmlns:a14="http://schemas.microsoft.com/office/drawing/2010/main" val="0"/>
                </a:ext>
              </a:extLst>
            </a:blip>
            <a:stretch>
              <a:fillRect/>
            </a:stretch>
          </p:blipFill>
          <p:spPr bwMode="auto">
            <a:xfrm>
              <a:off x="3106243" y="6975388"/>
              <a:ext cx="2508917" cy="1356375"/>
            </a:xfrm>
            <a:prstGeom prst="rect">
              <a:avLst/>
            </a:prstGeom>
            <a:noFill/>
            <a:ln w="9525">
              <a:noFill/>
              <a:miter lim="800000"/>
              <a:headEnd/>
              <a:tailEnd/>
            </a:ln>
            <a:effectLst/>
          </p:spPr>
        </p:pic>
        <p:pic>
          <p:nvPicPr>
            <p:cNvPr id="21" name="Picture 20"/>
            <p:cNvPicPr preferRelativeResize="0">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0" y="1815798"/>
              <a:ext cx="2508933" cy="1411275"/>
            </a:xfrm>
            <a:prstGeom prst="rect">
              <a:avLst/>
            </a:prstGeom>
          </p:spPr>
        </p:pic>
        <p:pic>
          <p:nvPicPr>
            <p:cNvPr id="22" name="Picture 21"/>
            <p:cNvPicPr preferRelativeResize="0">
              <a:picLocks noChangeAspect="1" noChangeArrowheads="1"/>
            </p:cNvPicPr>
            <p:nvPr/>
          </p:nvPicPr>
          <p:blipFill>
            <a:blip r:embed="rId13" cstate="print">
              <a:extLst>
                <a:ext uri="{28A0092B-C50C-407E-A947-70E740481C1C}">
                  <a14:useLocalDpi xmlns:a14="http://schemas.microsoft.com/office/drawing/2010/main" val="0"/>
                </a:ext>
              </a:extLst>
            </a:blip>
            <a:stretch>
              <a:fillRect/>
            </a:stretch>
          </p:blipFill>
          <p:spPr bwMode="auto">
            <a:xfrm>
              <a:off x="0" y="3476948"/>
              <a:ext cx="2508933" cy="1367791"/>
            </a:xfrm>
            <a:prstGeom prst="rect">
              <a:avLst/>
            </a:prstGeom>
            <a:noFill/>
            <a:ln w="9525">
              <a:noFill/>
              <a:miter lim="800000"/>
              <a:headEnd/>
              <a:tailEnd/>
            </a:ln>
            <a:effectLst/>
          </p:spPr>
        </p:pic>
        <p:cxnSp>
          <p:nvCxnSpPr>
            <p:cNvPr id="23" name="Straight Arrow Connector 22"/>
            <p:cNvCxnSpPr>
              <a:stCxn id="21" idx="2"/>
              <a:endCxn id="22" idx="0"/>
            </p:cNvCxnSpPr>
            <p:nvPr/>
          </p:nvCxnSpPr>
          <p:spPr>
            <a:xfrm>
              <a:off x="1254467" y="3227073"/>
              <a:ext cx="0" cy="249875"/>
            </a:xfrm>
            <a:prstGeom prst="straightConnector1">
              <a:avLst/>
            </a:prstGeom>
            <a:ln w="6350">
              <a:solidFill>
                <a:srgbClr val="00B050"/>
              </a:solidFill>
              <a:headEnd type="triangle" w="med" len="med"/>
              <a:tailEnd type="triangle" w="med" len="med"/>
            </a:ln>
            <a:scene3d>
              <a:camera prst="orthographicFront"/>
              <a:lightRig rig="threePt" dir="t"/>
            </a:scene3d>
            <a:sp3d>
              <a:bevelT w="139700" prst="cross"/>
            </a:sp3d>
          </p:spPr>
          <p:style>
            <a:lnRef idx="1">
              <a:schemeClr val="accent1"/>
            </a:lnRef>
            <a:fillRef idx="0">
              <a:schemeClr val="accent1"/>
            </a:fillRef>
            <a:effectRef idx="0">
              <a:schemeClr val="accent1"/>
            </a:effectRef>
            <a:fontRef idx="minor">
              <a:schemeClr val="tx1"/>
            </a:fontRef>
          </p:style>
        </p:cxnSp>
      </p:grpSp>
      <p:sp>
        <p:nvSpPr>
          <p:cNvPr id="24" name="Rectangle 23"/>
          <p:cNvSpPr/>
          <p:nvPr/>
        </p:nvSpPr>
        <p:spPr>
          <a:xfrm>
            <a:off x="1350152" y="6019800"/>
            <a:ext cx="8039758" cy="261610"/>
          </a:xfrm>
          <a:prstGeom prst="rect">
            <a:avLst/>
          </a:prstGeom>
        </p:spPr>
        <p:txBody>
          <a:bodyPr wrap="square">
            <a:spAutoFit/>
          </a:bodyPr>
          <a:lstStyle/>
          <a:p>
            <a:pPr algn="ctr"/>
            <a:r>
              <a:rPr lang="en-US" sz="1100" i="1" dirty="0"/>
              <a:t>This application highlights </a:t>
            </a:r>
            <a:r>
              <a:rPr lang="en-US" sz="1100" i="1" dirty="0" err="1"/>
              <a:t>Qt</a:t>
            </a:r>
            <a:r>
              <a:rPr lang="en-US" sz="1100" i="1" dirty="0"/>
              <a:t> technology in bringing different user interface styles in several device types with one source code.</a:t>
            </a:r>
          </a:p>
        </p:txBody>
      </p:sp>
      <p:sp>
        <p:nvSpPr>
          <p:cNvPr id="25"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8241597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96</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Qt</a:t>
            </a:r>
            <a:r>
              <a:rPr lang="en-US" sz="1400" dirty="0">
                <a:cs typeface="Courier New" panose="02070309020205020404" pitchFamily="49" charset="0"/>
              </a:rPr>
              <a:t> </a:t>
            </a:r>
            <a:r>
              <a:rPr lang="en-US" sz="1400" dirty="0" smtClean="0">
                <a:cs typeface="Courier New" panose="02070309020205020404" pitchFamily="49" charset="0"/>
              </a:rPr>
              <a:t>Launch</a:t>
            </a:r>
            <a:endParaRPr lang="en-US" sz="1400" dirty="0">
              <a:cs typeface="Courier New" panose="02070309020205020404" pitchFamily="49" charset="0"/>
            </a:endParaRPr>
          </a:p>
        </p:txBody>
      </p:sp>
      <p:graphicFrame>
        <p:nvGraphicFramePr>
          <p:cNvPr id="5" name="Content Placeholder 5"/>
          <p:cNvGraphicFramePr>
            <a:graphicFrameLocks/>
          </p:cNvGraphicFramePr>
          <p:nvPr>
            <p:extLst>
              <p:ext uri="{D42A27DB-BD31-4B8C-83A1-F6EECF244321}">
                <p14:modId xmlns:p14="http://schemas.microsoft.com/office/powerpoint/2010/main" val="4270979229"/>
              </p:ext>
            </p:extLst>
          </p:nvPr>
        </p:nvGraphicFramePr>
        <p:xfrm>
          <a:off x="1295400" y="2133600"/>
          <a:ext cx="8495396" cy="3993468"/>
        </p:xfrm>
        <a:graphic>
          <a:graphicData uri="http://schemas.openxmlformats.org/drawingml/2006/table">
            <a:tbl>
              <a:tblPr firstRow="1" bandRow="1">
                <a:tableStyleId>{5C22544A-7EE6-4342-B048-85BDC9FD1C3A}</a:tableStyleId>
              </a:tblPr>
              <a:tblGrid>
                <a:gridCol w="580287"/>
                <a:gridCol w="1427505"/>
                <a:gridCol w="6487604"/>
              </a:tblGrid>
              <a:tr h="190318">
                <a:tc>
                  <a:txBody>
                    <a:bodyPr/>
                    <a:lstStyle/>
                    <a:p>
                      <a:r>
                        <a:rPr lang="en-US" sz="1300" dirty="0" smtClean="0"/>
                        <a:t>No</a:t>
                      </a:r>
                      <a:endParaRPr lang="en-US" sz="1300" dirty="0"/>
                    </a:p>
                  </a:txBody>
                  <a:tcPr marT="45724" marB="45724"/>
                </a:tc>
                <a:tc>
                  <a:txBody>
                    <a:bodyPr/>
                    <a:lstStyle/>
                    <a:p>
                      <a:r>
                        <a:rPr lang="en-US" sz="1300" dirty="0" smtClean="0"/>
                        <a:t>Function</a:t>
                      </a:r>
                      <a:endParaRPr lang="en-US" sz="1300" dirty="0"/>
                    </a:p>
                  </a:txBody>
                  <a:tcPr marT="45724" marB="45724"/>
                </a:tc>
                <a:tc>
                  <a:txBody>
                    <a:bodyPr/>
                    <a:lstStyle/>
                    <a:p>
                      <a:r>
                        <a:rPr lang="en-US" sz="1300" dirty="0" smtClean="0"/>
                        <a:t>Description</a:t>
                      </a:r>
                      <a:endParaRPr lang="en-US" sz="1300" dirty="0"/>
                    </a:p>
                  </a:txBody>
                  <a:tcPr marT="45724" marB="45724"/>
                </a:tc>
              </a:tr>
              <a:tr h="190318">
                <a:tc>
                  <a:txBody>
                    <a:bodyPr/>
                    <a:lstStyle/>
                    <a:p>
                      <a:r>
                        <a:rPr lang="en-US" sz="1300" dirty="0" smtClean="0"/>
                        <a:t>1</a:t>
                      </a:r>
                    </a:p>
                  </a:txBody>
                  <a:tcPr marT="45724" marB="45724"/>
                </a:tc>
                <a:tc>
                  <a:txBody>
                    <a:bodyPr/>
                    <a:lstStyle/>
                    <a:p>
                      <a:r>
                        <a:rPr lang="en-US" sz="1300" dirty="0" smtClean="0"/>
                        <a:t>Widgets</a:t>
                      </a:r>
                      <a:endParaRPr lang="en-US" sz="1300" dirty="0"/>
                    </a:p>
                  </a:txBody>
                  <a:tcPr marT="45724" marB="45724"/>
                </a:tc>
                <a:tc>
                  <a:txBody>
                    <a:bodyPr/>
                    <a:lstStyle/>
                    <a:p>
                      <a:r>
                        <a:rPr lang="en-US" sz="1300" dirty="0" smtClean="0"/>
                        <a:t>UI elements to create classic desktop-style user interfaces</a:t>
                      </a:r>
                      <a:endParaRPr lang="en-US" sz="1300" dirty="0"/>
                    </a:p>
                  </a:txBody>
                  <a:tcPr marT="45724" marB="45724"/>
                </a:tc>
              </a:tr>
              <a:tr h="190318">
                <a:tc>
                  <a:txBody>
                    <a:bodyPr/>
                    <a:lstStyle/>
                    <a:p>
                      <a:r>
                        <a:rPr lang="en-US" sz="1300" dirty="0" smtClean="0"/>
                        <a:t>2</a:t>
                      </a:r>
                      <a:endParaRPr lang="en-US" sz="1300" dirty="0"/>
                    </a:p>
                  </a:txBody>
                  <a:tcPr marT="45724" marB="45724"/>
                </a:tc>
                <a:tc rowSpan="5">
                  <a:txBody>
                    <a:bodyPr/>
                    <a:lstStyle/>
                    <a:p>
                      <a:r>
                        <a:rPr lang="en-US" sz="1300" dirty="0" smtClean="0"/>
                        <a:t>Quick</a:t>
                      </a:r>
                      <a:endParaRPr lang="en-US" sz="1300" dirty="0"/>
                    </a:p>
                  </a:txBody>
                  <a:tcPr marT="45724" marB="45724"/>
                </a:tc>
                <a:tc>
                  <a:txBody>
                    <a:bodyPr/>
                    <a:lstStyle/>
                    <a:p>
                      <a:r>
                        <a:rPr lang="en-US" sz="1300" dirty="0" smtClean="0"/>
                        <a:t>Standard library for writing QML applications</a:t>
                      </a:r>
                      <a:endParaRPr lang="en-US" sz="1300" dirty="0"/>
                    </a:p>
                  </a:txBody>
                  <a:tcPr marT="45724" marB="45724"/>
                </a:tc>
              </a:tr>
              <a:tr h="190318">
                <a:tc>
                  <a:txBody>
                    <a:bodyPr/>
                    <a:lstStyle/>
                    <a:p>
                      <a:r>
                        <a:rPr lang="en-US" sz="1300" dirty="0" smtClean="0"/>
                        <a:t>3</a:t>
                      </a:r>
                      <a:endParaRPr lang="en-US" sz="1300" dirty="0"/>
                    </a:p>
                  </a:txBody>
                  <a:tcPr marT="45724" marB="45724"/>
                </a:tc>
                <a:tc vMerge="1">
                  <a:txBody>
                    <a:bodyPr/>
                    <a:lstStyle/>
                    <a:p>
                      <a:endParaRPr lang="en-US" sz="1300" dirty="0"/>
                    </a:p>
                  </a:txBody>
                  <a:tcPr marT="45724" marB="45724"/>
                </a:tc>
                <a:tc>
                  <a:txBody>
                    <a:bodyPr/>
                    <a:lstStyle/>
                    <a:p>
                      <a:pPr marL="0" indent="0">
                        <a:buFontTx/>
                        <a:buNone/>
                      </a:pPr>
                      <a:r>
                        <a:rPr lang="en-US" sz="1300" dirty="0" smtClean="0"/>
                        <a:t>- Fonts</a:t>
                      </a:r>
                      <a:endParaRPr lang="en-US" sz="1300" dirty="0"/>
                    </a:p>
                  </a:txBody>
                  <a:tcPr marT="45724" marB="45724"/>
                </a:tc>
              </a:tr>
              <a:tr h="190318">
                <a:tc>
                  <a:txBody>
                    <a:bodyPr/>
                    <a:lstStyle/>
                    <a:p>
                      <a:r>
                        <a:rPr lang="en-US" sz="1300" dirty="0" smtClean="0"/>
                        <a:t>4</a:t>
                      </a:r>
                      <a:endParaRPr lang="en-US" sz="1300" dirty="0"/>
                    </a:p>
                  </a:txBody>
                  <a:tcPr marT="45724" marB="45724"/>
                </a:tc>
                <a:tc vMerge="1">
                  <a:txBody>
                    <a:bodyPr/>
                    <a:lstStyle/>
                    <a:p>
                      <a:endParaRPr lang="en-US" sz="1300" dirty="0"/>
                    </a:p>
                  </a:txBody>
                  <a:tcPr marT="45724" marB="45724"/>
                </a:tc>
                <a:tc>
                  <a:txBody>
                    <a:bodyPr/>
                    <a:lstStyle/>
                    <a:p>
                      <a:pPr>
                        <a:buFontTx/>
                        <a:buChar char="-"/>
                      </a:pPr>
                      <a:r>
                        <a:rPr lang="en-US" sz="1300" baseline="0" dirty="0" smtClean="0"/>
                        <a:t> </a:t>
                      </a:r>
                      <a:r>
                        <a:rPr lang="en-US" sz="1300" dirty="0" smtClean="0"/>
                        <a:t>Canvas</a:t>
                      </a:r>
                      <a:endParaRPr lang="en-US" sz="1300" dirty="0"/>
                    </a:p>
                  </a:txBody>
                  <a:tcPr marT="45724" marB="45724"/>
                </a:tc>
              </a:tr>
              <a:tr h="190318">
                <a:tc>
                  <a:txBody>
                    <a:bodyPr/>
                    <a:lstStyle/>
                    <a:p>
                      <a:r>
                        <a:rPr lang="en-US" sz="1300" dirty="0" smtClean="0"/>
                        <a:t>5</a:t>
                      </a:r>
                      <a:endParaRPr lang="en-US" sz="1300" dirty="0"/>
                    </a:p>
                  </a:txBody>
                  <a:tcPr marT="45724" marB="45724"/>
                </a:tc>
                <a:tc vMerge="1">
                  <a:txBody>
                    <a:bodyPr/>
                    <a:lstStyle/>
                    <a:p>
                      <a:endParaRPr lang="en-US" sz="1300" dirty="0"/>
                    </a:p>
                  </a:txBody>
                  <a:tcPr marT="45724" marB="45724"/>
                </a:tc>
                <a:tc>
                  <a:txBody>
                    <a:bodyPr/>
                    <a:lstStyle/>
                    <a:p>
                      <a:r>
                        <a:rPr lang="en-US" sz="1300" dirty="0" smtClean="0"/>
                        <a:t>- Particle System</a:t>
                      </a:r>
                      <a:endParaRPr lang="en-US" sz="1300" dirty="0"/>
                    </a:p>
                  </a:txBody>
                  <a:tcPr marT="45724" marB="45724"/>
                </a:tc>
              </a:tr>
              <a:tr h="190318">
                <a:tc>
                  <a:txBody>
                    <a:bodyPr/>
                    <a:lstStyle/>
                    <a:p>
                      <a:r>
                        <a:rPr lang="en-US" sz="1300" dirty="0" smtClean="0"/>
                        <a:t>6</a:t>
                      </a:r>
                      <a:endParaRPr lang="en-US" sz="1300" dirty="0"/>
                    </a:p>
                  </a:txBody>
                  <a:tcPr marT="45724" marB="45724"/>
                </a:tc>
                <a:tc vMerge="1">
                  <a:txBody>
                    <a:bodyPr/>
                    <a:lstStyle/>
                    <a:p>
                      <a:endParaRPr lang="en-US" sz="1300" dirty="0"/>
                    </a:p>
                  </a:txBody>
                  <a:tcPr marT="45724" marB="45724"/>
                </a:tc>
                <a:tc>
                  <a:txBody>
                    <a:bodyPr/>
                    <a:lstStyle/>
                    <a:p>
                      <a:r>
                        <a:rPr lang="en-US" sz="1300" dirty="0" smtClean="0"/>
                        <a:t>- </a:t>
                      </a:r>
                      <a:r>
                        <a:rPr lang="en-US" sz="1300" dirty="0" err="1" smtClean="0"/>
                        <a:t>ShaderEffect</a:t>
                      </a:r>
                      <a:endParaRPr lang="en-US" sz="1300" dirty="0"/>
                    </a:p>
                  </a:txBody>
                  <a:tcPr marT="45724" marB="45724"/>
                </a:tc>
              </a:tr>
              <a:tr h="320532">
                <a:tc>
                  <a:txBody>
                    <a:bodyPr/>
                    <a:lstStyle/>
                    <a:p>
                      <a:r>
                        <a:rPr lang="en-US" sz="1300" dirty="0" smtClean="0"/>
                        <a:t>7</a:t>
                      </a:r>
                      <a:endParaRPr lang="en-US" sz="1300" dirty="0"/>
                    </a:p>
                  </a:txBody>
                  <a:tcPr marT="45724" marB="45724"/>
                </a:tc>
                <a:tc>
                  <a:txBody>
                    <a:bodyPr/>
                    <a:lstStyle/>
                    <a:p>
                      <a:r>
                        <a:rPr lang="en-US" sz="1300" dirty="0" smtClean="0"/>
                        <a:t>Graphical Effects</a:t>
                      </a:r>
                      <a:endParaRPr lang="en-US" sz="1300" dirty="0"/>
                    </a:p>
                  </a:txBody>
                  <a:tcPr marT="45724" marB="45724"/>
                </a:tc>
                <a:tc>
                  <a:txBody>
                    <a:bodyPr/>
                    <a:lstStyle/>
                    <a:p>
                      <a:r>
                        <a:rPr lang="en-US" sz="1300" dirty="0" smtClean="0"/>
                        <a:t>A set of QML types for adding visually impressive and configurable effects to user interfaces</a:t>
                      </a:r>
                      <a:endParaRPr lang="en-US" sz="1300" dirty="0"/>
                    </a:p>
                  </a:txBody>
                  <a:tcPr marT="45724" marB="45724"/>
                </a:tc>
              </a:tr>
              <a:tr h="190318">
                <a:tc>
                  <a:txBody>
                    <a:bodyPr/>
                    <a:lstStyle/>
                    <a:p>
                      <a:r>
                        <a:rPr lang="en-US" sz="1300" dirty="0" smtClean="0"/>
                        <a:t>8</a:t>
                      </a:r>
                      <a:endParaRPr lang="en-US" sz="1300" dirty="0"/>
                    </a:p>
                  </a:txBody>
                  <a:tcPr marT="45724" marB="45724"/>
                </a:tc>
                <a:tc rowSpan="4">
                  <a:txBody>
                    <a:bodyPr/>
                    <a:lstStyle/>
                    <a:p>
                      <a:r>
                        <a:rPr lang="en-US" sz="1300" dirty="0" smtClean="0"/>
                        <a:t>Multimedia</a:t>
                      </a:r>
                      <a:endParaRPr lang="en-US" sz="1300" dirty="0"/>
                    </a:p>
                  </a:txBody>
                  <a:tcPr marT="45724" marB="45724"/>
                </a:tc>
                <a:tc>
                  <a:txBody>
                    <a:bodyPr/>
                    <a:lstStyle/>
                    <a:p>
                      <a:pPr marL="0" indent="0">
                        <a:buFontTx/>
                        <a:buNone/>
                      </a:pPr>
                      <a:r>
                        <a:rPr lang="en-US" sz="1300" dirty="0" smtClean="0"/>
                        <a:t>- Video: Playback</a:t>
                      </a:r>
                      <a:r>
                        <a:rPr lang="en-US" sz="1300" baseline="0" dirty="0" smtClean="0"/>
                        <a:t> with HW Codec</a:t>
                      </a:r>
                      <a:endParaRPr lang="en-US" sz="1300" dirty="0"/>
                    </a:p>
                  </a:txBody>
                  <a:tcPr marT="45724" marB="45724"/>
                </a:tc>
              </a:tr>
              <a:tr h="190318">
                <a:tc>
                  <a:txBody>
                    <a:bodyPr/>
                    <a:lstStyle/>
                    <a:p>
                      <a:r>
                        <a:rPr lang="en-US" sz="1300" dirty="0" smtClean="0"/>
                        <a:t>9</a:t>
                      </a:r>
                      <a:endParaRPr lang="en-US" sz="1300" dirty="0"/>
                    </a:p>
                  </a:txBody>
                  <a:tcPr marT="45724" marB="45724"/>
                </a:tc>
                <a:tc vMerge="1">
                  <a:txBody>
                    <a:bodyPr/>
                    <a:lstStyle/>
                    <a:p>
                      <a:endParaRPr lang="en-US" sz="1300" dirty="0"/>
                    </a:p>
                  </a:txBody>
                  <a:tcPr marT="45724" marB="45724"/>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1300" dirty="0" smtClean="0"/>
                        <a:t>- Video: Playback</a:t>
                      </a:r>
                      <a:r>
                        <a:rPr lang="en-US" sz="1300" baseline="0" dirty="0" smtClean="0"/>
                        <a:t> with </a:t>
                      </a:r>
                      <a:r>
                        <a:rPr lang="en-US" sz="1300" dirty="0" smtClean="0"/>
                        <a:t>Graphical Effects</a:t>
                      </a:r>
                    </a:p>
                  </a:txBody>
                  <a:tcPr marT="45724" marB="45724"/>
                </a:tc>
              </a:tr>
              <a:tr h="190318">
                <a:tc>
                  <a:txBody>
                    <a:bodyPr/>
                    <a:lstStyle/>
                    <a:p>
                      <a:r>
                        <a:rPr lang="en-US" sz="1300" dirty="0" smtClean="0"/>
                        <a:t>10</a:t>
                      </a:r>
                      <a:endParaRPr lang="en-US" sz="1300" dirty="0"/>
                    </a:p>
                  </a:txBody>
                  <a:tcPr marT="45724" marB="45724"/>
                </a:tc>
                <a:tc vMerge="1">
                  <a:txBody>
                    <a:bodyPr/>
                    <a:lstStyle/>
                    <a:p>
                      <a:endParaRPr lang="en-US" sz="1300" dirty="0"/>
                    </a:p>
                  </a:txBody>
                  <a:tcPr marT="45724" marB="45724"/>
                </a:tc>
                <a:tc>
                  <a:txBody>
                    <a:bodyPr/>
                    <a:lstStyle/>
                    <a:p>
                      <a:r>
                        <a:rPr lang="en-US" sz="1300" dirty="0" smtClean="0"/>
                        <a:t>- Camera: Camera</a:t>
                      </a:r>
                      <a:r>
                        <a:rPr lang="en-US" sz="1300" baseline="0" dirty="0" smtClean="0"/>
                        <a:t> preview</a:t>
                      </a:r>
                      <a:endParaRPr lang="en-US" sz="1300" dirty="0"/>
                    </a:p>
                  </a:txBody>
                  <a:tcPr marT="45724" marB="45724"/>
                </a:tc>
              </a:tr>
              <a:tr h="190318">
                <a:tc>
                  <a:txBody>
                    <a:bodyPr/>
                    <a:lstStyle/>
                    <a:p>
                      <a:r>
                        <a:rPr lang="en-US" sz="1300" dirty="0" smtClean="0"/>
                        <a:t>11</a:t>
                      </a:r>
                      <a:endParaRPr lang="en-US" sz="1300" dirty="0"/>
                    </a:p>
                  </a:txBody>
                  <a:tcPr marT="45724" marB="45724"/>
                </a:tc>
                <a:tc vMerge="1">
                  <a:txBody>
                    <a:bodyPr/>
                    <a:lstStyle/>
                    <a:p>
                      <a:endParaRPr lang="en-US" sz="1300" dirty="0"/>
                    </a:p>
                  </a:txBody>
                  <a:tcPr marT="45724" marB="45724"/>
                </a:tc>
                <a:tc>
                  <a:txBody>
                    <a:bodyPr/>
                    <a:lstStyle/>
                    <a:p>
                      <a:r>
                        <a:rPr lang="en-US" sz="1300" dirty="0" smtClean="0"/>
                        <a:t>- Camera: </a:t>
                      </a:r>
                      <a:r>
                        <a:rPr lang="en-US" sz="1300" baseline="0" dirty="0" smtClean="0"/>
                        <a:t>Preview with </a:t>
                      </a:r>
                      <a:r>
                        <a:rPr lang="en-US" sz="1300" dirty="0" smtClean="0"/>
                        <a:t>Graphical Effects</a:t>
                      </a:r>
                      <a:endParaRPr lang="en-US" sz="1300" dirty="0"/>
                    </a:p>
                  </a:txBody>
                  <a:tcPr marT="45724" marB="45724"/>
                </a:tc>
              </a:tr>
              <a:tr h="320532">
                <a:tc>
                  <a:txBody>
                    <a:bodyPr/>
                    <a:lstStyle/>
                    <a:p>
                      <a:r>
                        <a:rPr lang="en-US" sz="1300" dirty="0" smtClean="0"/>
                        <a:t>12</a:t>
                      </a:r>
                      <a:endParaRPr lang="en-US" sz="1300" dirty="0"/>
                    </a:p>
                  </a:txBody>
                  <a:tcPr marT="45724" marB="45724"/>
                </a:tc>
                <a:tc>
                  <a:txBody>
                    <a:bodyPr/>
                    <a:lstStyle/>
                    <a:p>
                      <a:r>
                        <a:rPr lang="en-US" sz="1300" dirty="0" err="1" smtClean="0"/>
                        <a:t>WebKit</a:t>
                      </a:r>
                      <a:endParaRPr lang="en-US" sz="1300" dirty="0"/>
                    </a:p>
                  </a:txBody>
                  <a:tcPr marT="45724" marB="45724"/>
                </a:tc>
                <a:tc>
                  <a:txBody>
                    <a:bodyPr/>
                    <a:lstStyle/>
                    <a:p>
                      <a:r>
                        <a:rPr lang="en-US" sz="1300" dirty="0" err="1" smtClean="0"/>
                        <a:t>WebView</a:t>
                      </a:r>
                      <a:r>
                        <a:rPr lang="en-US" sz="1300" dirty="0" smtClean="0"/>
                        <a:t> API allows QML applications to render regions of dynamic web content</a:t>
                      </a:r>
                      <a:endParaRPr lang="en-US" sz="1300" dirty="0"/>
                    </a:p>
                  </a:txBody>
                  <a:tcPr marT="45724" marB="45724"/>
                </a:tc>
              </a:tr>
            </a:tbl>
          </a:graphicData>
        </a:graphic>
      </p:graphicFrame>
      <p:sp>
        <p:nvSpPr>
          <p:cNvPr id="6"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63626295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97</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Qt</a:t>
            </a:r>
            <a:r>
              <a:rPr lang="en-US" sz="1400" dirty="0">
                <a:cs typeface="Courier New" panose="02070309020205020404" pitchFamily="49" charset="0"/>
              </a:rPr>
              <a:t> </a:t>
            </a:r>
            <a:r>
              <a:rPr lang="en-US" sz="1400" dirty="0" smtClean="0">
                <a:cs typeface="Courier New" panose="02070309020205020404" pitchFamily="49" charset="0"/>
              </a:rPr>
              <a:t>Launch</a:t>
            </a:r>
            <a:endParaRPr lang="en-US" sz="1400" dirty="0">
              <a:cs typeface="Courier New" panose="02070309020205020404" pitchFamily="49" charset="0"/>
            </a:endParaRPr>
          </a:p>
        </p:txBody>
      </p:sp>
      <p:sp>
        <p:nvSpPr>
          <p:cNvPr id="5" name="Right Arrow 4"/>
          <p:cNvSpPr/>
          <p:nvPr/>
        </p:nvSpPr>
        <p:spPr>
          <a:xfrm>
            <a:off x="4848395" y="2473986"/>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6" name="Right Arrow 5"/>
          <p:cNvSpPr/>
          <p:nvPr/>
        </p:nvSpPr>
        <p:spPr>
          <a:xfrm>
            <a:off x="7532980" y="2473986"/>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7" name="Right Arrow 6"/>
          <p:cNvSpPr/>
          <p:nvPr/>
        </p:nvSpPr>
        <p:spPr>
          <a:xfrm>
            <a:off x="4877702" y="3445342"/>
            <a:ext cx="343099"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8" name="Right Arrow 7"/>
          <p:cNvSpPr/>
          <p:nvPr/>
        </p:nvSpPr>
        <p:spPr>
          <a:xfrm>
            <a:off x="7562287" y="3445342"/>
            <a:ext cx="343099"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9" name="Right Arrow 8"/>
          <p:cNvSpPr/>
          <p:nvPr/>
        </p:nvSpPr>
        <p:spPr>
          <a:xfrm>
            <a:off x="4848395" y="44958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0" name="Right Arrow 9"/>
          <p:cNvSpPr/>
          <p:nvPr/>
        </p:nvSpPr>
        <p:spPr>
          <a:xfrm>
            <a:off x="7532980" y="44958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1" name="Right Arrow 10"/>
          <p:cNvSpPr/>
          <p:nvPr/>
        </p:nvSpPr>
        <p:spPr>
          <a:xfrm>
            <a:off x="4877702" y="54864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2" name="Right Arrow 11"/>
          <p:cNvSpPr/>
          <p:nvPr/>
        </p:nvSpPr>
        <p:spPr>
          <a:xfrm>
            <a:off x="7562287" y="54864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3" name="Right Arrow 12"/>
          <p:cNvSpPr/>
          <p:nvPr/>
        </p:nvSpPr>
        <p:spPr>
          <a:xfrm>
            <a:off x="2052440" y="3445342"/>
            <a:ext cx="343099"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4" name="Right Arrow 13"/>
          <p:cNvSpPr/>
          <p:nvPr/>
        </p:nvSpPr>
        <p:spPr>
          <a:xfrm>
            <a:off x="2023133" y="44958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5" name="Right Arrow 14"/>
          <p:cNvSpPr/>
          <p:nvPr/>
        </p:nvSpPr>
        <p:spPr>
          <a:xfrm>
            <a:off x="2052441" y="5486400"/>
            <a:ext cx="354822" cy="252599"/>
          </a:xfrm>
          <a:prstGeom prst="rightArrow">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endParaRPr lang="en-US" sz="1200" dirty="0" err="1">
              <a:effectLst/>
              <a:latin typeface="Times New Roman"/>
              <a:ea typeface="MS Mincho"/>
            </a:endParaRPr>
          </a:p>
        </p:txBody>
      </p:sp>
      <p:sp>
        <p:nvSpPr>
          <p:cNvPr id="16" name="Pentagon 15"/>
          <p:cNvSpPr/>
          <p:nvPr/>
        </p:nvSpPr>
        <p:spPr>
          <a:xfrm>
            <a:off x="1937511" y="2360999"/>
            <a:ext cx="661620" cy="414017"/>
          </a:xfrm>
          <a:prstGeom prst="homePlate">
            <a:avLst/>
          </a:prstGeom>
        </p:spPr>
        <p:style>
          <a:lnRef idx="1">
            <a:schemeClr val="accent1"/>
          </a:lnRef>
          <a:fillRef idx="2">
            <a:schemeClr val="accent1"/>
          </a:fillRef>
          <a:effectRef idx="1">
            <a:schemeClr val="accent1"/>
          </a:effectRef>
          <a:fontRef idx="minor">
            <a:schemeClr val="dk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ts val="1600"/>
              </a:lnSpc>
              <a:spcBef>
                <a:spcPts val="0"/>
              </a:spcBef>
              <a:spcAft>
                <a:spcPts val="0"/>
              </a:spcAft>
            </a:pPr>
            <a:r>
              <a:rPr lang="en-US" sz="1300" dirty="0" smtClean="0">
                <a:effectLst/>
                <a:latin typeface="+mj-lt"/>
                <a:ea typeface="MS Mincho"/>
              </a:rPr>
              <a:t>Start</a:t>
            </a:r>
          </a:p>
        </p:txBody>
      </p:sp>
      <p:pic>
        <p:nvPicPr>
          <p:cNvPr id="17" name="Picture 16"/>
          <p:cNvPicPr/>
          <p:nvPr/>
        </p:nvPicPr>
        <p:blipFill rotWithShape="1">
          <a:blip r:embed="rId2">
            <a:extLst>
              <a:ext uri="{28A0092B-C50C-407E-A947-70E740481C1C}">
                <a14:useLocalDpi xmlns:a14="http://schemas.microsoft.com/office/drawing/2010/main" val="0"/>
              </a:ext>
            </a:extLst>
          </a:blip>
          <a:srcRect l="14035" r="62235" b="5831"/>
          <a:stretch/>
        </p:blipFill>
        <p:spPr bwMode="auto">
          <a:xfrm>
            <a:off x="2747885" y="2038175"/>
            <a:ext cx="1694061" cy="4091525"/>
          </a:xfrm>
          <a:prstGeom prst="rect">
            <a:avLst/>
          </a:prstGeom>
          <a:noFill/>
          <a:ln>
            <a:noFill/>
          </a:ln>
          <a:extLst>
            <a:ext uri="{53640926-AAD7-44D8-BBD7-CCE9431645EC}">
              <a14:shadowObscured xmlns:a14="http://schemas.microsoft.com/office/drawing/2010/main"/>
            </a:ext>
          </a:extLst>
        </p:spPr>
      </p:pic>
      <p:pic>
        <p:nvPicPr>
          <p:cNvPr id="18" name="Picture 17"/>
          <p:cNvPicPr/>
          <p:nvPr/>
        </p:nvPicPr>
        <p:blipFill rotWithShape="1">
          <a:blip r:embed="rId2">
            <a:extLst>
              <a:ext uri="{28A0092B-C50C-407E-A947-70E740481C1C}">
                <a14:useLocalDpi xmlns:a14="http://schemas.microsoft.com/office/drawing/2010/main" val="0"/>
              </a:ext>
            </a:extLst>
          </a:blip>
          <a:srcRect l="44690" r="30840" b="5831"/>
          <a:stretch/>
        </p:blipFill>
        <p:spPr bwMode="auto">
          <a:xfrm>
            <a:off x="5315719" y="2038175"/>
            <a:ext cx="1744580" cy="4091525"/>
          </a:xfrm>
          <a:prstGeom prst="rect">
            <a:avLst/>
          </a:prstGeom>
          <a:noFill/>
          <a:ln>
            <a:noFill/>
          </a:ln>
          <a:extLst>
            <a:ext uri="{53640926-AAD7-44D8-BBD7-CCE9431645EC}">
              <a14:shadowObscured xmlns:a14="http://schemas.microsoft.com/office/drawing/2010/main"/>
            </a:ext>
          </a:extLst>
        </p:spPr>
      </p:pic>
      <p:pic>
        <p:nvPicPr>
          <p:cNvPr id="19" name="Picture 18"/>
          <p:cNvPicPr/>
          <p:nvPr/>
        </p:nvPicPr>
        <p:blipFill rotWithShape="1">
          <a:blip r:embed="rId2">
            <a:extLst>
              <a:ext uri="{28A0092B-C50C-407E-A947-70E740481C1C}">
                <a14:useLocalDpi xmlns:a14="http://schemas.microsoft.com/office/drawing/2010/main" val="0"/>
              </a:ext>
            </a:extLst>
          </a:blip>
          <a:srcRect l="77932" b="5831"/>
          <a:stretch/>
        </p:blipFill>
        <p:spPr bwMode="auto">
          <a:xfrm>
            <a:off x="8146573" y="2038175"/>
            <a:ext cx="1573252" cy="4091525"/>
          </a:xfrm>
          <a:prstGeom prst="rect">
            <a:avLst/>
          </a:prstGeom>
          <a:noFill/>
          <a:ln>
            <a:noFill/>
          </a:ln>
          <a:extLst>
            <a:ext uri="{53640926-AAD7-44D8-BBD7-CCE9431645EC}">
              <a14:shadowObscured xmlns:a14="http://schemas.microsoft.com/office/drawing/2010/main"/>
            </a:ext>
          </a:extLst>
        </p:spPr>
      </p:pic>
      <p:sp>
        <p:nvSpPr>
          <p:cNvPr id="20" name="Rectangle 19"/>
          <p:cNvSpPr/>
          <p:nvPr/>
        </p:nvSpPr>
        <p:spPr>
          <a:xfrm>
            <a:off x="3211856" y="6062990"/>
            <a:ext cx="5959867" cy="261610"/>
          </a:xfrm>
          <a:prstGeom prst="rect">
            <a:avLst/>
          </a:prstGeom>
        </p:spPr>
        <p:txBody>
          <a:bodyPr wrap="square">
            <a:spAutoFit/>
          </a:bodyPr>
          <a:lstStyle/>
          <a:p>
            <a:pPr algn="ctr"/>
            <a:r>
              <a:rPr lang="en-US" sz="1100" i="1" dirty="0"/>
              <a:t>This Demo introduces </a:t>
            </a:r>
            <a:r>
              <a:rPr lang="en-US" sz="1100" i="1" dirty="0" err="1"/>
              <a:t>Qt</a:t>
            </a:r>
            <a:r>
              <a:rPr lang="en-US" sz="1100" i="1" dirty="0"/>
              <a:t> 5, with descriptions and demonstrations of some </a:t>
            </a:r>
            <a:r>
              <a:rPr lang="en-US" sz="1100" i="1" dirty="0" err="1"/>
              <a:t>Qt</a:t>
            </a:r>
            <a:r>
              <a:rPr lang="en-US" sz="1100" i="1" dirty="0"/>
              <a:t> 5 features.</a:t>
            </a:r>
          </a:p>
        </p:txBody>
      </p:sp>
      <p:sp>
        <p:nvSpPr>
          <p:cNvPr id="21"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310100793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98</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smtClean="0">
                <a:cs typeface="Courier New" panose="02070309020205020404" pitchFamily="49" charset="0"/>
              </a:rPr>
              <a:t>QmlVideo</a:t>
            </a:r>
            <a:endParaRPr lang="en-US" sz="1400" dirty="0">
              <a:cs typeface="Courier New" panose="02070309020205020404" pitchFamily="49" charset="0"/>
            </a:endParaRPr>
          </a:p>
        </p:txBody>
      </p:sp>
      <p:graphicFrame>
        <p:nvGraphicFramePr>
          <p:cNvPr id="5" name="Content Placeholder 5"/>
          <p:cNvGraphicFramePr>
            <a:graphicFrameLocks/>
          </p:cNvGraphicFramePr>
          <p:nvPr>
            <p:extLst>
              <p:ext uri="{D42A27DB-BD31-4B8C-83A1-F6EECF244321}">
                <p14:modId xmlns:p14="http://schemas.microsoft.com/office/powerpoint/2010/main" val="2580491595"/>
              </p:ext>
            </p:extLst>
          </p:nvPr>
        </p:nvGraphicFramePr>
        <p:xfrm>
          <a:off x="3163204" y="2024864"/>
          <a:ext cx="8495396" cy="4299736"/>
        </p:xfrm>
        <a:graphic>
          <a:graphicData uri="http://schemas.openxmlformats.org/drawingml/2006/table">
            <a:tbl>
              <a:tblPr firstRow="1" bandRow="1">
                <a:tableStyleId>{5C22544A-7EE6-4342-B048-85BDC9FD1C3A}</a:tableStyleId>
              </a:tblPr>
              <a:tblGrid>
                <a:gridCol w="580287"/>
                <a:gridCol w="1769491"/>
                <a:gridCol w="6145618"/>
              </a:tblGrid>
              <a:tr h="190318">
                <a:tc>
                  <a:txBody>
                    <a:bodyPr/>
                    <a:lstStyle/>
                    <a:p>
                      <a:r>
                        <a:rPr lang="en-US" sz="1200" dirty="0" smtClean="0"/>
                        <a:t>No</a:t>
                      </a:r>
                      <a:endParaRPr lang="en-US" sz="1200" dirty="0"/>
                    </a:p>
                  </a:txBody>
                  <a:tcPr marT="45724" marB="45724"/>
                </a:tc>
                <a:tc>
                  <a:txBody>
                    <a:bodyPr/>
                    <a:lstStyle/>
                    <a:p>
                      <a:r>
                        <a:rPr lang="en-US" sz="1200" dirty="0" smtClean="0"/>
                        <a:t>Function</a:t>
                      </a:r>
                      <a:endParaRPr lang="en-US" sz="1200" dirty="0"/>
                    </a:p>
                  </a:txBody>
                  <a:tcPr marT="45724" marB="45724"/>
                </a:tc>
                <a:tc>
                  <a:txBody>
                    <a:bodyPr/>
                    <a:lstStyle/>
                    <a:p>
                      <a:r>
                        <a:rPr lang="en-US" sz="1200" dirty="0" smtClean="0"/>
                        <a:t>Description</a:t>
                      </a:r>
                      <a:endParaRPr lang="en-US" sz="1200" dirty="0"/>
                    </a:p>
                  </a:txBody>
                  <a:tcPr marT="45724" marB="45724"/>
                </a:tc>
              </a:tr>
              <a:tr h="190318">
                <a:tc>
                  <a:txBody>
                    <a:bodyPr/>
                    <a:lstStyle/>
                    <a:p>
                      <a:r>
                        <a:rPr lang="en-US" sz="1200" dirty="0" smtClean="0"/>
                        <a:t>1</a:t>
                      </a:r>
                    </a:p>
                  </a:txBody>
                  <a:tcPr marT="45724" marB="45724"/>
                </a:tc>
                <a:tc>
                  <a:txBody>
                    <a:bodyPr/>
                    <a:lstStyle/>
                    <a:p>
                      <a:pPr algn="l"/>
                      <a:r>
                        <a:rPr lang="en-US" sz="1200" i="0" baseline="0" smtClean="0"/>
                        <a:t>Multiple</a:t>
                      </a:r>
                      <a:endParaRPr lang="en-US" sz="1200" i="0" dirty="0"/>
                    </a:p>
                  </a:txBody>
                  <a:tcPr marL="84406" marR="84406" marT="45724" marB="45724" anchor="ctr"/>
                </a:tc>
                <a:tc>
                  <a:txBody>
                    <a:bodyPr/>
                    <a:lstStyle/>
                    <a:p>
                      <a:pPr algn="l"/>
                      <a:r>
                        <a:rPr lang="en-US" sz="1200" b="0" i="0" baseline="0" dirty="0" smtClean="0"/>
                        <a:t>Play two videos in to window</a:t>
                      </a:r>
                    </a:p>
                  </a:txBody>
                  <a:tcPr marL="84406" marR="84406" marT="45724" marB="45724"/>
                </a:tc>
              </a:tr>
              <a:tr h="190318">
                <a:tc>
                  <a:txBody>
                    <a:bodyPr/>
                    <a:lstStyle/>
                    <a:p>
                      <a:r>
                        <a:rPr lang="en-US" sz="1200" dirty="0" smtClean="0"/>
                        <a:t>2</a:t>
                      </a:r>
                      <a:endParaRPr lang="en-US" sz="1200" dirty="0"/>
                    </a:p>
                  </a:txBody>
                  <a:tcPr marT="45724" marB="45724"/>
                </a:tc>
                <a:tc>
                  <a:txBody>
                    <a:bodyPr/>
                    <a:lstStyle/>
                    <a:p>
                      <a:pPr algn="l"/>
                      <a:r>
                        <a:rPr lang="en-US" sz="1200" baseline="0" smtClean="0"/>
                        <a:t>Video</a:t>
                      </a:r>
                      <a:endParaRPr lang="en-US" sz="1200" dirty="0"/>
                    </a:p>
                  </a:txBody>
                  <a:tcPr marL="84406" marR="84406" marT="45724" marB="45724" anchor="ctr"/>
                </a:tc>
                <a:tc>
                  <a:txBody>
                    <a:bodyPr/>
                    <a:lstStyle/>
                    <a:p>
                      <a:pPr algn="l"/>
                      <a:r>
                        <a:rPr lang="en-US" sz="1200" baseline="0" dirty="0" smtClean="0"/>
                        <a:t>Start/Stop playing video</a:t>
                      </a:r>
                    </a:p>
                  </a:txBody>
                  <a:tcPr marL="84406" marR="84406" marT="45724" marB="45724"/>
                </a:tc>
              </a:tr>
              <a:tr h="190318">
                <a:tc>
                  <a:txBody>
                    <a:bodyPr/>
                    <a:lstStyle/>
                    <a:p>
                      <a:r>
                        <a:rPr lang="en-US" sz="1200" dirty="0" smtClean="0">
                          <a:solidFill>
                            <a:srgbClr val="0070C0"/>
                          </a:solidFill>
                        </a:rPr>
                        <a:t>3</a:t>
                      </a:r>
                      <a:endParaRPr lang="en-US" sz="1200" dirty="0">
                        <a:solidFill>
                          <a:srgbClr val="0070C0"/>
                        </a:solidFill>
                      </a:endParaRPr>
                    </a:p>
                  </a:txBody>
                  <a:tcPr marT="45724" marB="45724"/>
                </a:tc>
                <a:tc>
                  <a:txBody>
                    <a:bodyPr/>
                    <a:lstStyle/>
                    <a:p>
                      <a:pPr algn="l"/>
                      <a:r>
                        <a:rPr lang="en-US" sz="1200" baseline="0" smtClean="0">
                          <a:solidFill>
                            <a:srgbClr val="0070C0"/>
                          </a:solidFill>
                        </a:rPr>
                        <a:t>Drag</a:t>
                      </a:r>
                      <a:endParaRPr lang="en-US" sz="1200" dirty="0">
                        <a:solidFill>
                          <a:srgbClr val="0070C0"/>
                        </a:solidFill>
                      </a:endParaRPr>
                    </a:p>
                  </a:txBody>
                  <a:tcPr marL="84406" marR="84406" marT="45724" marB="45724" anchor="ctr"/>
                </a:tc>
                <a:tc>
                  <a:txBody>
                    <a:bodyPr/>
                    <a:lstStyle/>
                    <a:p>
                      <a:pPr algn="l"/>
                      <a:r>
                        <a:rPr lang="en-US" sz="1200" baseline="0" dirty="0" smtClean="0">
                          <a:solidFill>
                            <a:srgbClr val="0070C0"/>
                          </a:solidFill>
                        </a:rPr>
                        <a:t>Can drag video window</a:t>
                      </a:r>
                    </a:p>
                  </a:txBody>
                  <a:tcPr marL="84406" marR="84406" marT="45724" marB="45724"/>
                </a:tc>
              </a:tr>
              <a:tr h="190318">
                <a:tc>
                  <a:txBody>
                    <a:bodyPr/>
                    <a:lstStyle/>
                    <a:p>
                      <a:r>
                        <a:rPr lang="en-US" sz="1200" dirty="0" smtClean="0"/>
                        <a:t>4</a:t>
                      </a:r>
                      <a:endParaRPr lang="en-US" sz="1200" dirty="0"/>
                    </a:p>
                  </a:txBody>
                  <a:tcPr marT="45724" marB="45724"/>
                </a:tc>
                <a:tc>
                  <a:txBody>
                    <a:bodyPr/>
                    <a:lstStyle/>
                    <a:p>
                      <a:pPr algn="l"/>
                      <a:r>
                        <a:rPr lang="en-US" sz="1200" baseline="0" smtClean="0"/>
                        <a:t>Fillmode</a:t>
                      </a:r>
                      <a:endParaRPr lang="en-US" sz="1200" dirty="0"/>
                    </a:p>
                  </a:txBody>
                  <a:tcPr marL="84406" marR="84406" marT="45724" marB="45724" anchor="ctr"/>
                </a:tc>
                <a:tc>
                  <a:txBody>
                    <a:bodyPr/>
                    <a:lstStyle/>
                    <a:p>
                      <a:pPr algn="l"/>
                      <a:r>
                        <a:rPr lang="en-US" sz="1200" baseline="0" dirty="0" smtClean="0"/>
                        <a:t>Change aspect site of video</a:t>
                      </a:r>
                    </a:p>
                  </a:txBody>
                  <a:tcPr marL="84406" marR="84406" marT="45724" marB="45724"/>
                </a:tc>
              </a:tr>
              <a:tr h="190318">
                <a:tc>
                  <a:txBody>
                    <a:bodyPr/>
                    <a:lstStyle/>
                    <a:p>
                      <a:pPr marL="0" algn="l" defTabSz="990570" rtl="0" eaLnBrk="1" latinLnBrk="0" hangingPunct="1"/>
                      <a:r>
                        <a:rPr kumimoji="1" lang="en-US" sz="1200" kern="1200" baseline="0" dirty="0" smtClean="0">
                          <a:solidFill>
                            <a:srgbClr val="0070C0"/>
                          </a:solidFill>
                          <a:latin typeface="+mn-lt"/>
                          <a:ea typeface="+mn-ea"/>
                          <a:cs typeface="+mn-cs"/>
                        </a:rPr>
                        <a:t>5</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Fullscreen</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Toggle full screen/small screen</a:t>
                      </a:r>
                    </a:p>
                  </a:txBody>
                  <a:tcPr marL="84406" marR="84406" marT="45724" marB="45724"/>
                </a:tc>
              </a:tr>
              <a:tr h="190318">
                <a:tc>
                  <a:txBody>
                    <a:bodyPr/>
                    <a:lstStyle/>
                    <a:p>
                      <a:pPr marL="0" algn="l" defTabSz="990570" rtl="0" eaLnBrk="1" latinLnBrk="0" hangingPunct="1"/>
                      <a:r>
                        <a:rPr kumimoji="1" lang="en-US" sz="1200" kern="1200" baseline="0" dirty="0" smtClean="0">
                          <a:solidFill>
                            <a:srgbClr val="0070C0"/>
                          </a:solidFill>
                          <a:latin typeface="+mn-lt"/>
                          <a:ea typeface="+mn-ea"/>
                          <a:cs typeface="+mn-cs"/>
                        </a:rPr>
                        <a:t>6</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Fullscreen-inverted</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marR="0" indent="0" algn="l" defTabSz="990570" rtl="0" eaLnBrk="1" fontAlgn="auto" latinLnBrk="0" hangingPunct="1">
                        <a:lnSpc>
                          <a:spcPct val="100000"/>
                        </a:lnSpc>
                        <a:spcBef>
                          <a:spcPts val="0"/>
                        </a:spcBef>
                        <a:spcAft>
                          <a:spcPts val="0"/>
                        </a:spcAft>
                        <a:buClrTx/>
                        <a:buSzTx/>
                        <a:buFontTx/>
                        <a:buNone/>
                        <a:tabLst/>
                        <a:defRPr/>
                      </a:pPr>
                      <a:r>
                        <a:rPr kumimoji="1" lang="en-US" sz="1200" kern="1200" baseline="0" dirty="0" smtClean="0">
                          <a:solidFill>
                            <a:srgbClr val="0070C0"/>
                          </a:solidFill>
                          <a:latin typeface="+mn-lt"/>
                          <a:ea typeface="+mn-ea"/>
                          <a:cs typeface="+mn-cs"/>
                        </a:rPr>
                        <a:t>Toggle full screen/small screen</a:t>
                      </a:r>
                    </a:p>
                  </a:txBody>
                  <a:tcPr marL="84406" marR="84406" marT="45724" marB="45724"/>
                </a:tc>
              </a:tr>
              <a:tr h="320532">
                <a:tc>
                  <a:txBody>
                    <a:bodyPr/>
                    <a:lstStyle/>
                    <a:p>
                      <a:r>
                        <a:rPr lang="en-US" sz="1200" dirty="0" smtClean="0"/>
                        <a:t>7</a:t>
                      </a:r>
                      <a:endParaRPr lang="en-US" sz="1200" dirty="0"/>
                    </a:p>
                  </a:txBody>
                  <a:tcPr marT="45724" marB="45724"/>
                </a:tc>
                <a:tc>
                  <a:txBody>
                    <a:bodyPr/>
                    <a:lstStyle/>
                    <a:p>
                      <a:pPr algn="l"/>
                      <a:r>
                        <a:rPr lang="en-US" sz="1200" baseline="0" smtClean="0"/>
                        <a:t>Meta-data</a:t>
                      </a:r>
                      <a:endParaRPr lang="en-US" sz="1200" dirty="0"/>
                    </a:p>
                  </a:txBody>
                  <a:tcPr marL="84406" marR="84406" marT="45724" marB="45724" anchor="ctr"/>
                </a:tc>
                <a:tc>
                  <a:txBody>
                    <a:bodyPr/>
                    <a:lstStyle/>
                    <a:p>
                      <a:pPr algn="l"/>
                      <a:r>
                        <a:rPr lang="en-US" sz="1200" baseline="0" dirty="0" smtClean="0"/>
                        <a:t>Show meta-data info of video</a:t>
                      </a:r>
                    </a:p>
                  </a:txBody>
                  <a:tcPr marL="84406" marR="84406" marT="45724" marB="45724"/>
                </a:tc>
              </a:tr>
              <a:tr h="190318">
                <a:tc>
                  <a:txBody>
                    <a:bodyPr/>
                    <a:lstStyle/>
                    <a:p>
                      <a:pPr marL="0" algn="l" defTabSz="990570" rtl="0" eaLnBrk="1" latinLnBrk="0" hangingPunct="1"/>
                      <a:r>
                        <a:rPr kumimoji="1" lang="en-US" sz="1200" kern="1200" baseline="0" dirty="0" smtClean="0">
                          <a:solidFill>
                            <a:srgbClr val="0070C0"/>
                          </a:solidFill>
                          <a:latin typeface="+mn-lt"/>
                          <a:ea typeface="+mn-ea"/>
                          <a:cs typeface="+mn-cs"/>
                        </a:rPr>
                        <a:t>8</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Move</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Video auto move left right while playing</a:t>
                      </a:r>
                    </a:p>
                  </a:txBody>
                  <a:tcPr marL="84406" marR="84406" marT="45724" marB="45724"/>
                </a:tc>
              </a:tr>
              <a:tr h="190318">
                <a:tc>
                  <a:txBody>
                    <a:bodyPr/>
                    <a:lstStyle/>
                    <a:p>
                      <a:pPr marL="0" algn="l" defTabSz="990570" rtl="0" eaLnBrk="1" latinLnBrk="0" hangingPunct="1"/>
                      <a:r>
                        <a:rPr kumimoji="1" lang="en-US" sz="1200" kern="1200" baseline="0" dirty="0" smtClean="0">
                          <a:solidFill>
                            <a:srgbClr val="0070C0"/>
                          </a:solidFill>
                          <a:latin typeface="+mn-lt"/>
                          <a:ea typeface="+mn-ea"/>
                          <a:cs typeface="+mn-cs"/>
                        </a:rPr>
                        <a:t>9</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Overlay</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Show overlay while playing video</a:t>
                      </a:r>
                    </a:p>
                  </a:txBody>
                  <a:tcPr marL="84406" marR="84406" marT="45724" marB="45724"/>
                </a:tc>
              </a:tr>
              <a:tr h="190318">
                <a:tc>
                  <a:txBody>
                    <a:bodyPr/>
                    <a:lstStyle/>
                    <a:p>
                      <a:r>
                        <a:rPr lang="en-US" sz="1200" dirty="0" smtClean="0"/>
                        <a:t>10</a:t>
                      </a:r>
                      <a:endParaRPr lang="en-US" sz="1200" dirty="0"/>
                    </a:p>
                  </a:txBody>
                  <a:tcPr marT="45724" marB="45724"/>
                </a:tc>
                <a:tc>
                  <a:txBody>
                    <a:bodyPr/>
                    <a:lstStyle/>
                    <a:p>
                      <a:pPr algn="l"/>
                      <a:r>
                        <a:rPr lang="en-US" sz="1200" baseline="0" smtClean="0"/>
                        <a:t>Playback Rate</a:t>
                      </a:r>
                      <a:endParaRPr lang="en-US" sz="1200" dirty="0"/>
                    </a:p>
                  </a:txBody>
                  <a:tcPr marL="84406" marR="84406" marT="45724" marB="45724" anchor="ctr"/>
                </a:tc>
                <a:tc>
                  <a:txBody>
                    <a:bodyPr/>
                    <a:lstStyle/>
                    <a:p>
                      <a:pPr algn="l"/>
                      <a:r>
                        <a:rPr lang="en-US" sz="1200" baseline="0" dirty="0" smtClean="0"/>
                        <a:t>Increase and reduce playback rate</a:t>
                      </a:r>
                    </a:p>
                  </a:txBody>
                  <a:tcPr marL="84406" marR="84406" marT="45724" marB="45724"/>
                </a:tc>
              </a:tr>
              <a:tr h="190318">
                <a:tc>
                  <a:txBody>
                    <a:bodyPr/>
                    <a:lstStyle/>
                    <a:p>
                      <a:pPr marL="0" algn="l" defTabSz="990570" rtl="0" eaLnBrk="1" latinLnBrk="0" hangingPunct="1"/>
                      <a:r>
                        <a:rPr kumimoji="1" lang="en-US" sz="1200" kern="1200" baseline="0" dirty="0" smtClean="0">
                          <a:solidFill>
                            <a:srgbClr val="0070C0"/>
                          </a:solidFill>
                          <a:latin typeface="+mn-lt"/>
                          <a:ea typeface="+mn-ea"/>
                          <a:cs typeface="+mn-cs"/>
                        </a:rPr>
                        <a:t>11</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Resize</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Auto resize video large and small</a:t>
                      </a:r>
                    </a:p>
                  </a:txBody>
                  <a:tcPr marL="84406" marR="84406" marT="45724" marB="45724"/>
                </a:tc>
              </a:tr>
              <a:tr h="320532">
                <a:tc>
                  <a:txBody>
                    <a:bodyPr/>
                    <a:lstStyle/>
                    <a:p>
                      <a:pPr marL="0" algn="l" defTabSz="990570" rtl="0" eaLnBrk="1" latinLnBrk="0" hangingPunct="1"/>
                      <a:r>
                        <a:rPr kumimoji="1" lang="en-US" sz="1200" kern="1200" baseline="0" dirty="0" smtClean="0">
                          <a:solidFill>
                            <a:srgbClr val="0070C0"/>
                          </a:solidFill>
                          <a:latin typeface="+mn-lt"/>
                          <a:ea typeface="+mn-ea"/>
                          <a:cs typeface="+mn-cs"/>
                        </a:rPr>
                        <a:t>12</a:t>
                      </a:r>
                      <a:endParaRPr kumimoji="1" lang="en-US" sz="1200" kern="1200" baseline="0" dirty="0">
                        <a:solidFill>
                          <a:srgbClr val="0070C0"/>
                        </a:solidFill>
                        <a:latin typeface="+mn-lt"/>
                        <a:ea typeface="+mn-ea"/>
                        <a:cs typeface="+mn-cs"/>
                      </a:endParaRP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Rotate</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Rote video +- 30 degree</a:t>
                      </a:r>
                    </a:p>
                  </a:txBody>
                  <a:tcPr marL="84406" marR="84406" marT="45724" marB="45724"/>
                </a:tc>
              </a:tr>
              <a:tr h="320532">
                <a:tc>
                  <a:txBody>
                    <a:bodyPr/>
                    <a:lstStyle/>
                    <a:p>
                      <a:pPr marL="0" algn="l" defTabSz="990570" rtl="0" eaLnBrk="1" latinLnBrk="0" hangingPunct="1"/>
                      <a:r>
                        <a:rPr kumimoji="1" lang="en-US" sz="1200" kern="1200" baseline="0" dirty="0" smtClean="0">
                          <a:solidFill>
                            <a:srgbClr val="0070C0"/>
                          </a:solidFill>
                          <a:latin typeface="+mn-lt"/>
                          <a:ea typeface="+mn-ea"/>
                          <a:cs typeface="+mn-cs"/>
                        </a:rPr>
                        <a:t>13</a:t>
                      </a:r>
                    </a:p>
                  </a:txBody>
                  <a:tcPr marT="45724" marB="45724"/>
                </a:tc>
                <a:tc>
                  <a:txBody>
                    <a:bodyPr/>
                    <a:lstStyle/>
                    <a:p>
                      <a:pPr marL="0" algn="l" defTabSz="990570" rtl="0" eaLnBrk="1" latinLnBrk="0" hangingPunct="1"/>
                      <a:r>
                        <a:rPr kumimoji="1" lang="en-US" sz="1200" kern="1200" baseline="0" smtClean="0">
                          <a:solidFill>
                            <a:srgbClr val="0070C0"/>
                          </a:solidFill>
                          <a:latin typeface="+mn-lt"/>
                          <a:ea typeface="+mn-ea"/>
                          <a:cs typeface="+mn-cs"/>
                        </a:rPr>
                        <a:t>Spin</a:t>
                      </a:r>
                      <a:endParaRPr kumimoji="1" lang="en-US" sz="1200" kern="1200" baseline="0" dirty="0">
                        <a:solidFill>
                          <a:srgbClr val="0070C0"/>
                        </a:solidFill>
                        <a:latin typeface="+mn-lt"/>
                        <a:ea typeface="+mn-ea"/>
                        <a:cs typeface="+mn-cs"/>
                      </a:endParaRPr>
                    </a:p>
                  </a:txBody>
                  <a:tcPr marL="84406" marR="84406" marT="45724" marB="45724" anchor="ctr"/>
                </a:tc>
                <a:tc>
                  <a:txBody>
                    <a:bodyPr/>
                    <a:lstStyle/>
                    <a:p>
                      <a:pPr marL="0" algn="l" defTabSz="990570" rtl="0" eaLnBrk="1" latinLnBrk="0" hangingPunct="1"/>
                      <a:r>
                        <a:rPr kumimoji="1" lang="en-US" sz="1200" kern="1200" baseline="0" dirty="0" smtClean="0">
                          <a:solidFill>
                            <a:srgbClr val="0070C0"/>
                          </a:solidFill>
                          <a:latin typeface="+mn-lt"/>
                          <a:ea typeface="+mn-ea"/>
                          <a:cs typeface="+mn-cs"/>
                        </a:rPr>
                        <a:t>Spin video around</a:t>
                      </a:r>
                    </a:p>
                  </a:txBody>
                  <a:tcPr marL="84406" marR="84406" marT="45724" marB="45724"/>
                </a:tc>
              </a:tr>
              <a:tr h="320532">
                <a:tc>
                  <a:txBody>
                    <a:bodyPr/>
                    <a:lstStyle/>
                    <a:p>
                      <a:r>
                        <a:rPr lang="en-US" sz="1200" dirty="0" smtClean="0"/>
                        <a:t>14</a:t>
                      </a:r>
                      <a:endParaRPr lang="en-US" sz="1200" dirty="0"/>
                    </a:p>
                  </a:txBody>
                  <a:tcPr marT="45724" marB="45724"/>
                </a:tc>
                <a:tc>
                  <a:txBody>
                    <a:bodyPr/>
                    <a:lstStyle/>
                    <a:p>
                      <a:pPr algn="l"/>
                      <a:r>
                        <a:rPr lang="en-US" sz="1200" dirty="0" smtClean="0"/>
                        <a:t>Seek</a:t>
                      </a:r>
                      <a:endParaRPr lang="en-US" sz="1200" dirty="0"/>
                    </a:p>
                  </a:txBody>
                  <a:tcPr marL="84406" marR="84406" marT="45724" marB="45724" anchor="ctr"/>
                </a:tc>
                <a:tc>
                  <a:txBody>
                    <a:bodyPr/>
                    <a:lstStyle/>
                    <a:p>
                      <a:pPr algn="l"/>
                      <a:r>
                        <a:rPr lang="en-US" sz="1200" baseline="0" dirty="0" smtClean="0"/>
                        <a:t>Enable seeking video</a:t>
                      </a:r>
                    </a:p>
                  </a:txBody>
                  <a:tcPr marL="84406" marR="84406" marT="45724" marB="45724"/>
                </a:tc>
              </a:tr>
            </a:tbl>
          </a:graphicData>
        </a:graphic>
      </p:graphicFrame>
      <p:sp>
        <p:nvSpPr>
          <p:cNvPr id="6" name="Rectangle 5"/>
          <p:cNvSpPr/>
          <p:nvPr/>
        </p:nvSpPr>
        <p:spPr>
          <a:xfrm>
            <a:off x="893441" y="3276600"/>
            <a:ext cx="2230759" cy="1077218"/>
          </a:xfrm>
          <a:prstGeom prst="rect">
            <a:avLst/>
          </a:prstGeom>
        </p:spPr>
        <p:txBody>
          <a:bodyPr wrap="square">
            <a:spAutoFit/>
          </a:bodyPr>
          <a:lstStyle/>
          <a:p>
            <a:pPr algn="r"/>
            <a:r>
              <a:rPr lang="en-US" sz="1600" i="1" dirty="0" smtClean="0"/>
              <a:t>(Black : video mode support;</a:t>
            </a:r>
            <a:r>
              <a:rPr lang="en-US" sz="1600" i="1" dirty="0" smtClean="0">
                <a:solidFill>
                  <a:srgbClr val="00B0F0"/>
                </a:solidFill>
              </a:rPr>
              <a:t> </a:t>
            </a:r>
            <a:r>
              <a:rPr lang="en-US" sz="1600" i="1" dirty="0" smtClean="0">
                <a:solidFill>
                  <a:srgbClr val="0070C0"/>
                </a:solidFill>
              </a:rPr>
              <a:t>Blue: both video and camera mode support)</a:t>
            </a:r>
            <a:endParaRPr lang="en-US" sz="1600" i="1" dirty="0">
              <a:solidFill>
                <a:srgbClr val="0070C0"/>
              </a:solidFill>
            </a:endParaRPr>
          </a:p>
        </p:txBody>
      </p:sp>
      <p:sp>
        <p:nvSpPr>
          <p:cNvPr id="7"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189232276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80000" y="936000"/>
            <a:ext cx="8520000" cy="443198"/>
          </a:xfrm>
        </p:spPr>
        <p:txBody>
          <a:bodyPr/>
          <a:lstStyle/>
          <a:p>
            <a:r>
              <a:rPr lang="en-US" altLang="ja-JP" dirty="0" err="1"/>
              <a:t>Qt</a:t>
            </a:r>
            <a:r>
              <a:rPr lang="en-US" altLang="ja-JP" dirty="0"/>
              <a:t> Sample Demonstration – Features</a:t>
            </a:r>
            <a:endParaRPr lang="en-US" dirty="0"/>
          </a:p>
        </p:txBody>
      </p:sp>
      <p:sp>
        <p:nvSpPr>
          <p:cNvPr id="3" name="Slide Number Placeholder 2"/>
          <p:cNvSpPr>
            <a:spLocks noGrp="1"/>
          </p:cNvSpPr>
          <p:nvPr>
            <p:ph type="sldNum" sz="quarter" idx="10"/>
          </p:nvPr>
        </p:nvSpPr>
        <p:spPr/>
        <p:txBody>
          <a:bodyPr/>
          <a:lstStyle/>
          <a:p>
            <a:pPr algn="l"/>
            <a:r>
              <a:rPr lang="de-DE" smtClean="0"/>
              <a:t>Page </a:t>
            </a:r>
            <a:fld id="{3FD030EF-7044-4946-962A-5D7D09BD1B34}" type="slidenum">
              <a:rPr lang="de-DE" smtClean="0"/>
              <a:pPr algn="l"/>
              <a:t>99</a:t>
            </a:fld>
            <a:endParaRPr lang="de-DE" dirty="0"/>
          </a:p>
        </p:txBody>
      </p:sp>
      <p:sp>
        <p:nvSpPr>
          <p:cNvPr id="4" name="Content Placeholder 3"/>
          <p:cNvSpPr>
            <a:spLocks noGrp="1"/>
          </p:cNvSpPr>
          <p:nvPr>
            <p:ph idx="1"/>
          </p:nvPr>
        </p:nvSpPr>
        <p:spPr>
          <a:xfrm>
            <a:off x="1080000" y="1800000"/>
            <a:ext cx="9000000" cy="234744"/>
          </a:xfrm>
        </p:spPr>
        <p:txBody>
          <a:bodyPr/>
          <a:lstStyle/>
          <a:p>
            <a:r>
              <a:rPr lang="en-US" sz="1400" dirty="0" err="1">
                <a:cs typeface="Courier New" panose="02070309020205020404" pitchFamily="49" charset="0"/>
              </a:rPr>
              <a:t>QmlVideo</a:t>
            </a:r>
            <a:endParaRPr lang="en-US" sz="1400" dirty="0">
              <a:cs typeface="Courier New" panose="02070309020205020404" pitchFamily="49" charset="0"/>
            </a:endParaRPr>
          </a:p>
        </p:txBody>
      </p:sp>
      <p:grpSp>
        <p:nvGrpSpPr>
          <p:cNvPr id="5" name="Group 4"/>
          <p:cNvGrpSpPr/>
          <p:nvPr/>
        </p:nvGrpSpPr>
        <p:grpSpPr>
          <a:xfrm>
            <a:off x="1343025" y="2576840"/>
            <a:ext cx="8356936" cy="2643658"/>
            <a:chOff x="736940" y="0"/>
            <a:chExt cx="8717553" cy="2758101"/>
          </a:xfrm>
        </p:grpSpPr>
        <p:pic>
          <p:nvPicPr>
            <p:cNvPr id="6" name="Picture 5"/>
            <p:cNvPicPr preferRelativeResize="0">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736940" y="0"/>
              <a:ext cx="4091831" cy="2758101"/>
            </a:xfrm>
            <a:prstGeom prst="rect">
              <a:avLst/>
            </a:prstGeom>
            <a:noFill/>
            <a:ln w="19050">
              <a:solidFill>
                <a:srgbClr val="0070C0"/>
              </a:solidFill>
              <a:miter lim="800000"/>
              <a:headEnd/>
              <a:tailEnd/>
            </a:ln>
            <a:effectLst/>
          </p:spPr>
        </p:pic>
        <p:pic>
          <p:nvPicPr>
            <p:cNvPr id="7" name="Picture 6"/>
            <p:cNvPicPr preferRelativeResize="0">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5276819" y="0"/>
              <a:ext cx="4177674" cy="2754936"/>
            </a:xfrm>
            <a:prstGeom prst="rect">
              <a:avLst/>
            </a:prstGeom>
            <a:noFill/>
            <a:ln w="19050">
              <a:solidFill>
                <a:srgbClr val="0070C0"/>
              </a:solidFill>
              <a:miter lim="800000"/>
              <a:headEnd/>
              <a:tailEnd/>
            </a:ln>
            <a:effectLst/>
          </p:spPr>
        </p:pic>
      </p:grpSp>
      <p:sp>
        <p:nvSpPr>
          <p:cNvPr id="8" name="Rectangle 7"/>
          <p:cNvSpPr/>
          <p:nvPr/>
        </p:nvSpPr>
        <p:spPr>
          <a:xfrm>
            <a:off x="1343025" y="5546054"/>
            <a:ext cx="8356936" cy="261610"/>
          </a:xfrm>
          <a:prstGeom prst="rect">
            <a:avLst/>
          </a:prstGeom>
        </p:spPr>
        <p:txBody>
          <a:bodyPr wrap="square">
            <a:spAutoFit/>
          </a:bodyPr>
          <a:lstStyle/>
          <a:p>
            <a:pPr algn="ctr"/>
            <a:r>
              <a:rPr lang="en-US" sz="1100" i="1" dirty="0"/>
              <a:t>Show Video playback and camera preview function with various transformation effects.</a:t>
            </a:r>
          </a:p>
        </p:txBody>
      </p:sp>
      <p:sp>
        <p:nvSpPr>
          <p:cNvPr id="9" name="TextBox 1"/>
          <p:cNvSpPr txBox="1">
            <a:spLocks noChangeArrowheads="1"/>
          </p:cNvSpPr>
          <p:nvPr/>
        </p:nvSpPr>
        <p:spPr bwMode="auto">
          <a:xfrm>
            <a:off x="4419600" y="41184"/>
            <a:ext cx="7658161"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lr>
                <a:schemeClr val="hlink"/>
              </a:buClr>
              <a:buFont typeface="Wingdings" pitchFamily="2" charset="2"/>
              <a:buChar char="n"/>
              <a:defRPr sz="2000">
                <a:solidFill>
                  <a:schemeClr val="tx1"/>
                </a:solidFill>
                <a:latin typeface="Arial" charset="0"/>
              </a:defRPr>
            </a:lvl1pPr>
            <a:lvl2pPr marL="742950" indent="-285750" eaLnBrk="0" hangingPunct="0">
              <a:spcBef>
                <a:spcPct val="20000"/>
              </a:spcBef>
              <a:buClr>
                <a:schemeClr val="hlink"/>
              </a:buClr>
              <a:buFont typeface="Wingdings" pitchFamily="2" charset="2"/>
              <a:buChar char="l"/>
              <a:defRPr sz="2800">
                <a:solidFill>
                  <a:schemeClr val="tx1"/>
                </a:solidFill>
                <a:latin typeface="Arial" charset="0"/>
              </a:defRPr>
            </a:lvl2pPr>
            <a:lvl3pPr marL="1143000" indent="-228600" eaLnBrk="0" hangingPunct="0">
              <a:spcBef>
                <a:spcPct val="20000"/>
              </a:spcBef>
              <a:buFont typeface="Arial" charset="0"/>
              <a:buChar char="–"/>
              <a:defRPr sz="2400">
                <a:solidFill>
                  <a:schemeClr val="tx1"/>
                </a:solidFill>
                <a:latin typeface="Arial" charset="0"/>
              </a:defRPr>
            </a:lvl3pPr>
            <a:lvl4pPr marL="1600200" indent="-228600" eaLnBrk="0" hangingPunct="0">
              <a:spcBef>
                <a:spcPct val="20000"/>
              </a:spcBef>
              <a:buFont typeface="Arial" charset="0"/>
              <a:buChar char="–"/>
              <a:defRPr sz="2000">
                <a:solidFill>
                  <a:schemeClr val="tx1"/>
                </a:solidFill>
                <a:latin typeface="Arial" charset="0"/>
              </a:defRPr>
            </a:lvl4pPr>
            <a:lvl5pPr marL="2057400" indent="-228600" eaLnBrk="0" hangingPunct="0">
              <a:spcBef>
                <a:spcPct val="20000"/>
              </a:spcBef>
              <a:buFont typeface="Arial" charset="0"/>
              <a:buChar char="–"/>
              <a:defRPr sz="2000">
                <a:solidFill>
                  <a:schemeClr val="tx1"/>
                </a:solidFill>
                <a:latin typeface="Arial" charset="0"/>
              </a:defRPr>
            </a:lvl5pPr>
            <a:lvl6pPr marL="2514600" indent="-228600" eaLnBrk="0" fontAlgn="base" hangingPunct="0">
              <a:spcBef>
                <a:spcPct val="20000"/>
              </a:spcBef>
              <a:spcAft>
                <a:spcPct val="0"/>
              </a:spcAft>
              <a:buFont typeface="Arial" charset="0"/>
              <a:buChar char="–"/>
              <a:defRPr sz="2000">
                <a:solidFill>
                  <a:schemeClr val="tx1"/>
                </a:solidFill>
                <a:latin typeface="Arial" charset="0"/>
              </a:defRPr>
            </a:lvl6pPr>
            <a:lvl7pPr marL="2971800" indent="-228600" eaLnBrk="0" fontAlgn="base" hangingPunct="0">
              <a:spcBef>
                <a:spcPct val="20000"/>
              </a:spcBef>
              <a:spcAft>
                <a:spcPct val="0"/>
              </a:spcAft>
              <a:buFont typeface="Arial" charset="0"/>
              <a:buChar char="–"/>
              <a:defRPr sz="2000">
                <a:solidFill>
                  <a:schemeClr val="tx1"/>
                </a:solidFill>
                <a:latin typeface="Arial" charset="0"/>
              </a:defRPr>
            </a:lvl7pPr>
            <a:lvl8pPr marL="3429000" indent="-228600" eaLnBrk="0" fontAlgn="base" hangingPunct="0">
              <a:spcBef>
                <a:spcPct val="20000"/>
              </a:spcBef>
              <a:spcAft>
                <a:spcPct val="0"/>
              </a:spcAft>
              <a:buFont typeface="Arial" charset="0"/>
              <a:buChar char="–"/>
              <a:defRPr sz="2000">
                <a:solidFill>
                  <a:schemeClr val="tx1"/>
                </a:solidFill>
                <a:latin typeface="Arial" charset="0"/>
              </a:defRPr>
            </a:lvl8pPr>
            <a:lvl9pPr marL="3886200" indent="-228600" eaLnBrk="0" fontAlgn="base" hangingPunct="0">
              <a:spcBef>
                <a:spcPct val="20000"/>
              </a:spcBef>
              <a:spcAft>
                <a:spcPct val="0"/>
              </a:spcAft>
              <a:buFont typeface="Arial" charset="0"/>
              <a:buChar char="–"/>
              <a:defRPr sz="2000">
                <a:solidFill>
                  <a:schemeClr val="tx1"/>
                </a:solidFill>
                <a:latin typeface="Arial" charset="0"/>
              </a:defRPr>
            </a:lvl9pPr>
          </a:lstStyle>
          <a:p>
            <a:pPr algn="r" eaLnBrk="1" hangingPunct="1">
              <a:spcBef>
                <a:spcPct val="0"/>
              </a:spcBef>
              <a:buClrTx/>
              <a:buFontTx/>
              <a:buNone/>
              <a:defRPr/>
            </a:pPr>
            <a:r>
              <a:rPr lang="en-US" sz="1200" dirty="0" smtClean="0">
                <a:solidFill>
                  <a:schemeClr val="bg1">
                    <a:lumMod val="50000"/>
                  </a:schemeClr>
                </a:solidFill>
              </a:rPr>
              <a:t>RZ-G1_QT-Demonstration_note.pptx</a:t>
            </a:r>
          </a:p>
        </p:txBody>
      </p:sp>
    </p:spTree>
    <p:extLst>
      <p:ext uri="{BB962C8B-B14F-4D97-AF65-F5344CB8AC3E}">
        <p14:creationId xmlns:p14="http://schemas.microsoft.com/office/powerpoint/2010/main" val="254477278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AE_Training_Content_20160316">
  <a:themeElements>
    <a:clrScheme name="Renesas_colors">
      <a:dk1>
        <a:srgbClr val="3C3C3B"/>
      </a:dk1>
      <a:lt1>
        <a:sysClr val="window" lastClr="FFFFFF"/>
      </a:lt1>
      <a:dk2>
        <a:srgbClr val="06418C"/>
      </a:dk2>
      <a:lt2>
        <a:srgbClr val="F2F2F2"/>
      </a:lt2>
      <a:accent1>
        <a:srgbClr val="4471A9"/>
      </a:accent1>
      <a:accent2>
        <a:srgbClr val="D70000"/>
      </a:accent2>
      <a:accent3>
        <a:srgbClr val="FFC800"/>
      </a:accent3>
      <a:accent4>
        <a:srgbClr val="669933"/>
      </a:accent4>
      <a:accent5>
        <a:srgbClr val="993399"/>
      </a:accent5>
      <a:accent6>
        <a:srgbClr val="9D9D9D"/>
      </a:accent6>
      <a:hlink>
        <a:srgbClr val="06418C"/>
      </a:hlink>
      <a:folHlink>
        <a:srgbClr val="993399"/>
      </a:folHlink>
    </a:clrScheme>
    <a:fontScheme name="Renesas_fonts">
      <a:majorFont>
        <a:latin typeface="Arial Narrow"/>
        <a:ea typeface=""/>
        <a:cs typeface=""/>
      </a:majorFont>
      <a:minorFont>
        <a:latin typeface="Arial"/>
        <a:ea typeface=""/>
        <a:cs typeface=""/>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プレゼンテーション1" id="{7FB88DA9-D722-4E73-80D8-28B1501BED57}" vid="{E6E6ED73-6AAA-4B4F-81CD-0B2788AF5973}"/>
    </a:ext>
  </a:extLst>
</a:theme>
</file>

<file path=ppt/theme/theme2.xml><?xml version="1.0" encoding="utf-8"?>
<a:theme xmlns:a="http://schemas.openxmlformats.org/drawingml/2006/main" name="Larissa">
  <a:themeElements>
    <a:clrScheme name="Larissa">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Larissa">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Larissa">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AE_Training_Content_20160316</Template>
  <TotalTime>10264</TotalTime>
  <Words>17752</Words>
  <Application>Microsoft Office PowerPoint</Application>
  <PresentationFormat>Widescreen</PresentationFormat>
  <Paragraphs>3565</Paragraphs>
  <Slides>219</Slides>
  <Notes>35</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219</vt:i4>
      </vt:variant>
    </vt:vector>
  </HeadingPairs>
  <TitlesOfParts>
    <vt:vector size="238" baseType="lpstr">
      <vt:lpstr>Meiryo UI</vt:lpstr>
      <vt:lpstr>MS Mincho</vt:lpstr>
      <vt:lpstr>ＭＳ Ｐゴシック</vt:lpstr>
      <vt:lpstr>Arial</vt:lpstr>
      <vt:lpstr>Arial Narrow</vt:lpstr>
      <vt:lpstr>Calibri</vt:lpstr>
      <vt:lpstr>Century</vt:lpstr>
      <vt:lpstr>Courier New</vt:lpstr>
      <vt:lpstr>HGｺﾞｼｯｸE</vt:lpstr>
      <vt:lpstr>HGPｺﾞｼｯｸE</vt:lpstr>
      <vt:lpstr>HGP創英角ｺﾞｼｯｸUB</vt:lpstr>
      <vt:lpstr>HG創英角ｺﾞｼｯｸUB</vt:lpstr>
      <vt:lpstr>Segoe UI Light</vt:lpstr>
      <vt:lpstr>Symbol</vt:lpstr>
      <vt:lpstr>Tahoma</vt:lpstr>
      <vt:lpstr>Times New Roman</vt:lpstr>
      <vt:lpstr>Verdana</vt:lpstr>
      <vt:lpstr>Wingdings</vt:lpstr>
      <vt:lpstr>AE_Training_Content_20160316</vt:lpstr>
      <vt:lpstr>PowerPoint Presentation</vt:lpstr>
      <vt:lpstr>Copyright (1/2)</vt:lpstr>
      <vt:lpstr>Copyright (2/2)</vt:lpstr>
      <vt:lpstr>About</vt:lpstr>
      <vt:lpstr>Agenda (1/2)</vt:lpstr>
      <vt:lpstr>Agenda (2/2)</vt:lpstr>
      <vt:lpstr>Training content</vt:lpstr>
      <vt:lpstr>Agenda</vt:lpstr>
      <vt:lpstr>RZ/G1E (R8A77450)  Block Diagram</vt:lpstr>
      <vt:lpstr>RZ/G1M (R8A77430)  Block Diagram</vt:lpstr>
      <vt:lpstr>HARDWARE REQUIREMENT &amp; CONFIGURATION</vt:lpstr>
      <vt:lpstr>HARDWARE REQUIREMENT &amp; CONFIGURATION</vt:lpstr>
      <vt:lpstr>HARDWARE REQUIREMENT &amp; CONFIGURATION</vt:lpstr>
      <vt:lpstr>HARDWARE REQUIREMENT &amp; CONFIGURATION</vt:lpstr>
      <vt:lpstr>Agenda</vt:lpstr>
      <vt:lpstr>LinuX FOR DEVELOPMENT</vt:lpstr>
      <vt:lpstr>Global architecture</vt:lpstr>
      <vt:lpstr>Cross-compiling toolchains</vt:lpstr>
      <vt:lpstr>Agenda</vt:lpstr>
      <vt:lpstr>RZG Overall  picture</vt:lpstr>
      <vt:lpstr>RZG Overall picture</vt:lpstr>
      <vt:lpstr>RZG Overall picture</vt:lpstr>
      <vt:lpstr>RZG Overall picture</vt:lpstr>
      <vt:lpstr>RZG Overall picture</vt:lpstr>
      <vt:lpstr>RZG Overall picture</vt:lpstr>
      <vt:lpstr>Agenda</vt:lpstr>
      <vt:lpstr>Yocto</vt:lpstr>
      <vt:lpstr>Renesas Yocto Build system – Overview </vt:lpstr>
      <vt:lpstr>Renesas Yocto Build system – Structure </vt:lpstr>
      <vt:lpstr>Renesas Yocto Build system</vt:lpstr>
      <vt:lpstr>Renesas Yocto Build systeM</vt:lpstr>
      <vt:lpstr>Renesas Yocto Build system</vt:lpstr>
      <vt:lpstr>Renesas Yocto Build system</vt:lpstr>
      <vt:lpstr>Renesas Yocto Build system</vt:lpstr>
      <vt:lpstr>Renesas Yocto Build system</vt:lpstr>
      <vt:lpstr>Renesas Yocto Build system</vt:lpstr>
      <vt:lpstr>Renesas Yocto Build system</vt:lpstr>
      <vt:lpstr>Renesas Yocto Build system – meta-RZG-DEMOS</vt:lpstr>
      <vt:lpstr>Renesas Yocto Build system – Hints/Tips</vt:lpstr>
      <vt:lpstr>Renesas Yocto Build system – Hints/Tips</vt:lpstr>
      <vt:lpstr>Renesas Yocto Build system – Renesas BSP</vt:lpstr>
      <vt:lpstr>Renesas Yocto Build system – Renesas BSP</vt:lpstr>
      <vt:lpstr>Renesas Yocto Build system – Renesas BSP</vt:lpstr>
      <vt:lpstr>Renesas Yocto Build system – Renesas BSP</vt:lpstr>
      <vt:lpstr>Renesas Yocto Build system – Renesas BSP</vt:lpstr>
      <vt:lpstr>Agenda</vt:lpstr>
      <vt:lpstr>Overview</vt:lpstr>
      <vt:lpstr>Practice</vt:lpstr>
      <vt:lpstr>Agenda</vt:lpstr>
      <vt:lpstr>RZG MMPKG &amp; SOFWARE STACK</vt:lpstr>
      <vt:lpstr>RZG MMPKG - List of Components</vt:lpstr>
      <vt:lpstr>RZG MMPKG -List of Components</vt:lpstr>
      <vt:lpstr>GStreamer in RZG Overall picture</vt:lpstr>
      <vt:lpstr>GStreamer – What is it?</vt:lpstr>
      <vt:lpstr>GStreamer – concepts</vt:lpstr>
      <vt:lpstr>GStreamer – Elements </vt:lpstr>
      <vt:lpstr>GStreamer – Elements </vt:lpstr>
      <vt:lpstr>GStreamer – Elements </vt:lpstr>
      <vt:lpstr>GStreamer – Pads</vt:lpstr>
      <vt:lpstr>GStreamer – TOOls</vt:lpstr>
      <vt:lpstr>GStreamer – Hello world</vt:lpstr>
      <vt:lpstr>GStreamer – Hello world</vt:lpstr>
      <vt:lpstr>GStreamer – Hello world</vt:lpstr>
      <vt:lpstr>Gstreamer – textoverlay</vt:lpstr>
      <vt:lpstr>Gstreamer – textoverlay</vt:lpstr>
      <vt:lpstr>Gstreamer – textRENDER</vt:lpstr>
      <vt:lpstr>Agenda</vt:lpstr>
      <vt:lpstr>GST Practice – gst-launch</vt:lpstr>
      <vt:lpstr>GST Practice – gst-launch</vt:lpstr>
      <vt:lpstr>GST Practice – gst-inspect</vt:lpstr>
      <vt:lpstr>Agenda</vt:lpstr>
      <vt:lpstr>QT in RZG Overall picture</vt:lpstr>
      <vt:lpstr>Qt – What is it?</vt:lpstr>
      <vt:lpstr>Qt – Qt5 Key features</vt:lpstr>
      <vt:lpstr>Qt – Qt5 Key features</vt:lpstr>
      <vt:lpstr>RZ/G Qt – QML application</vt:lpstr>
      <vt:lpstr>RZ/G Qt – QML application</vt:lpstr>
      <vt:lpstr>Qt – QML Applications</vt:lpstr>
      <vt:lpstr>RZ/G Qt – Overview</vt:lpstr>
      <vt:lpstr>RZ/G Qt – Overview</vt:lpstr>
      <vt:lpstr>RZ/G Qt – IN Yocto build system</vt:lpstr>
      <vt:lpstr>Agenda</vt:lpstr>
      <vt:lpstr>RZG Demonstrations</vt:lpstr>
      <vt:lpstr>HMI Demonstration – S/W architecture</vt:lpstr>
      <vt:lpstr>HMI Demonstration – Features </vt:lpstr>
      <vt:lpstr>HMI Demonstration – Physical chart</vt:lpstr>
      <vt:lpstr>HMI Demo – Running</vt:lpstr>
      <vt:lpstr>QT hmi Demonstrations</vt:lpstr>
      <vt:lpstr>Qt HMI Demonstration – Physical chart</vt:lpstr>
      <vt:lpstr>Qt Sample – Running</vt:lpstr>
      <vt:lpstr>Qt Sample – Running</vt:lpstr>
      <vt:lpstr>Qt Sample Demonstration – Features</vt:lpstr>
      <vt:lpstr>Qt Sample Demonstration – Features</vt:lpstr>
      <vt:lpstr>Qt Sample Demonstration – Features</vt:lpstr>
      <vt:lpstr>Qt Sample Demonstration – Features</vt:lpstr>
      <vt:lpstr>Qt Sample Demonstration – Features</vt:lpstr>
      <vt:lpstr>Qt Sample Demonstration – Features</vt:lpstr>
      <vt:lpstr>Qt Sample Demonstration – Features</vt:lpstr>
      <vt:lpstr>Qt Sample Demonstration – Features</vt:lpstr>
      <vt:lpstr>Qt Sample Demonstration – Features</vt:lpstr>
      <vt:lpstr>Qt Sample Demonstration – Features</vt:lpstr>
      <vt:lpstr>Doorphone</vt:lpstr>
      <vt:lpstr>Doorphone -GUI</vt:lpstr>
      <vt:lpstr>Doorphone - features</vt:lpstr>
      <vt:lpstr>Doorphone - features</vt:lpstr>
      <vt:lpstr>Doorphone - restiction</vt:lpstr>
      <vt:lpstr>DoorPhone Demonstration – Physical chart</vt:lpstr>
      <vt:lpstr>Agenda</vt:lpstr>
      <vt:lpstr>Overview</vt:lpstr>
      <vt:lpstr>Deployment – IMG binary file</vt:lpstr>
      <vt:lpstr>PowerPoint Presentation</vt:lpstr>
      <vt:lpstr>Agenda</vt:lpstr>
      <vt:lpstr>Development environment</vt:lpstr>
      <vt:lpstr>Cross-compiling toolchains</vt:lpstr>
      <vt:lpstr>Bootloaders – Boot sequence</vt:lpstr>
      <vt:lpstr>Bootloaders – U-boot</vt:lpstr>
      <vt:lpstr>Linux kernel</vt:lpstr>
      <vt:lpstr>Device tree (1/2)</vt:lpstr>
      <vt:lpstr>Device tree (2/2)</vt:lpstr>
      <vt:lpstr>Linux source code structure</vt:lpstr>
      <vt:lpstr>Development tools</vt:lpstr>
      <vt:lpstr>Agenda</vt:lpstr>
      <vt:lpstr>RZ/G Software  Diagram (With Qt)</vt:lpstr>
      <vt:lpstr>RZ/G BSP -  U-boot</vt:lpstr>
      <vt:lpstr>RZ/G BSP – Linux kernel (1/2)</vt:lpstr>
      <vt:lpstr>RZ/G BSP – Linux kernel (2/2)</vt:lpstr>
      <vt:lpstr>RZ/G BSP Multimedia features</vt:lpstr>
      <vt:lpstr>RZ/G BSP Multimedia features</vt:lpstr>
      <vt:lpstr>Kernel driver development – Linux driver model</vt:lpstr>
      <vt:lpstr>Kernel driver development – Linux driver model</vt:lpstr>
      <vt:lpstr>Kernel driver development – Linux driver model (Audio)</vt:lpstr>
      <vt:lpstr>Kernel driver development – Linux VIN driver model</vt:lpstr>
      <vt:lpstr>Kernel driver case study – DIFF RZG1M WITH iWave board</vt:lpstr>
      <vt:lpstr>Kernel driver case study – DIFF RCar-VIN WITH another board</vt:lpstr>
      <vt:lpstr>Kernel driver case study – DIFF RCar-VIN WITH another board</vt:lpstr>
      <vt:lpstr>Agenda</vt:lpstr>
      <vt:lpstr>YOCTO STRUCTURE Overview</vt:lpstr>
      <vt:lpstr>YOCTO SYSTEM Input</vt:lpstr>
      <vt:lpstr>YOCTO SYSTEM Input</vt:lpstr>
      <vt:lpstr>YOCTO SYSTEM Input</vt:lpstr>
      <vt:lpstr>YOCTO SYSTEM Input</vt:lpstr>
      <vt:lpstr>YOCTO SYSTEM Input</vt:lpstr>
      <vt:lpstr>YOCTO SYSTEM Input</vt:lpstr>
      <vt:lpstr>YOCTO SYSTEM Procedure</vt:lpstr>
      <vt:lpstr>YOCTO SYSTEM Procedure</vt:lpstr>
      <vt:lpstr>YOCTO SYSTEM Procedure</vt:lpstr>
      <vt:lpstr>YOCTO SYSTEM Procedure</vt:lpstr>
      <vt:lpstr>YOCTO SYSTEM Procedure</vt:lpstr>
      <vt:lpstr>YOCTO SYSTEM Procedure</vt:lpstr>
      <vt:lpstr>YOCTO SYSTEM Output</vt:lpstr>
      <vt:lpstr>YOCTO SYSTEM Output</vt:lpstr>
      <vt:lpstr>Agenda</vt:lpstr>
      <vt:lpstr>System configuration</vt:lpstr>
      <vt:lpstr>MMPKG – Supported Functions </vt:lpstr>
      <vt:lpstr>MMPKG – OMX (H.264-Dec)</vt:lpstr>
      <vt:lpstr>MMPKG – VSPM</vt:lpstr>
      <vt:lpstr>MMPKG – FDPM</vt:lpstr>
      <vt:lpstr>MMPKG – MMNGR</vt:lpstr>
      <vt:lpstr>MMPKG – S3CTL</vt:lpstr>
      <vt:lpstr>Graphics - System Configuration &amp; Drawing Overview </vt:lpstr>
      <vt:lpstr>Graphics - Drawing Procedure </vt:lpstr>
      <vt:lpstr>Agenda</vt:lpstr>
      <vt:lpstr>GStreamer – Elements </vt:lpstr>
      <vt:lpstr>GStreamer – Pads</vt:lpstr>
      <vt:lpstr>GStreamer – Bins and pipelines</vt:lpstr>
      <vt:lpstr>GStreamer – Communication</vt:lpstr>
      <vt:lpstr>GStreamer – Communication</vt:lpstr>
      <vt:lpstr>GStreamer – Higher-level interfaces</vt:lpstr>
      <vt:lpstr>GStreamer – Higher-level interfaces</vt:lpstr>
      <vt:lpstr>GStreamer – Higher-level interfaces</vt:lpstr>
      <vt:lpstr>GStreamer – Higher-level interfaces</vt:lpstr>
      <vt:lpstr>GStreamer – Hello world with playbin</vt:lpstr>
      <vt:lpstr>GStreamer – Hello world with playbin</vt:lpstr>
      <vt:lpstr>GStreamer – gst-launch</vt:lpstr>
      <vt:lpstr>GStreamer Debugging tools – debug log</vt:lpstr>
      <vt:lpstr>GStreamer Debugging tools – debug log</vt:lpstr>
      <vt:lpstr>GStreamer Debugging tools – pipeline graphs</vt:lpstr>
      <vt:lpstr>RZ/G GST plugins – Supported functions</vt:lpstr>
      <vt:lpstr>RZ/G GST plugins – omxh264dec</vt:lpstr>
      <vt:lpstr>RZ/G GST plugins – waylandsink</vt:lpstr>
      <vt:lpstr>RZ/G GST plugins – vspmfilter</vt:lpstr>
      <vt:lpstr>RZ/G GST plugins – vspmfilter</vt:lpstr>
      <vt:lpstr>RZ/G GST plugins – v4l2src</vt:lpstr>
      <vt:lpstr>RZ/G GST plugins – omxh264enc</vt:lpstr>
      <vt:lpstr>RZ/G GST S/W block diagram – Playback</vt:lpstr>
      <vt:lpstr>RZ/G GST S/W block diagram – Preview</vt:lpstr>
      <vt:lpstr>RZ/G GST S/W block diagram – Record</vt:lpstr>
      <vt:lpstr>MMPOC development – Procedure</vt:lpstr>
      <vt:lpstr>MMPOC development – Examples</vt:lpstr>
      <vt:lpstr>MMPOC development – Examples</vt:lpstr>
      <vt:lpstr>MMPOC development – Examples</vt:lpstr>
      <vt:lpstr>MMPOC development – Examples</vt:lpstr>
      <vt:lpstr>MMPOC development – Examples</vt:lpstr>
      <vt:lpstr>MMPOC development – Examples</vt:lpstr>
      <vt:lpstr>MMPOC development – Examples</vt:lpstr>
      <vt:lpstr>MMPOC development – Examples</vt:lpstr>
      <vt:lpstr>MMPOC development – Examples</vt:lpstr>
      <vt:lpstr>Agenda</vt:lpstr>
      <vt:lpstr>Qt – concept</vt:lpstr>
      <vt:lpstr>RZ/G Qt – Multimedia handle with waylandsink</vt:lpstr>
      <vt:lpstr>Qt – Qt5 Structure</vt:lpstr>
      <vt:lpstr>Qt – Qt5 Structure</vt:lpstr>
      <vt:lpstr>Qt – Qt5 Structure</vt:lpstr>
      <vt:lpstr>RZ/G Qt – Overview</vt:lpstr>
      <vt:lpstr>RZ/G Qt – Multimedia handle with waylandsink</vt:lpstr>
      <vt:lpstr>RZ/G Qt – Multimedia handle with waylandsink</vt:lpstr>
      <vt:lpstr>RZ/G Qt – Multimedia handle with waylandsink</vt:lpstr>
      <vt:lpstr>RZ/G Qt – GUI &amp; Performance measurement services</vt:lpstr>
      <vt:lpstr>PowerPoint Presentation</vt:lpstr>
      <vt:lpstr>Install new software packages</vt:lpstr>
      <vt:lpstr>Install new software packages</vt:lpstr>
      <vt:lpstr>Install new software packages (practice)</vt:lpstr>
      <vt:lpstr>Search for Available Yocto PACKAGE</vt:lpstr>
      <vt:lpstr>Add package</vt:lpstr>
      <vt:lpstr>Further development</vt:lpstr>
      <vt:lpstr>Toolchain sdk</vt:lpstr>
      <vt:lpstr>Core image sdk</vt:lpstr>
      <vt:lpstr>Appendix</vt:lpstr>
      <vt:lpstr>PowerPoint Presentation</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Chuan Anh. Nguyen</dc:creator>
  <cp:lastModifiedBy>Khanh Thien. Luu</cp:lastModifiedBy>
  <cp:revision>3188</cp:revision>
  <dcterms:created xsi:type="dcterms:W3CDTF">2016-03-21T10:44:24Z</dcterms:created>
  <dcterms:modified xsi:type="dcterms:W3CDTF">2017-05-23T08:41:43Z</dcterms:modified>
  <cp:contentStatus/>
</cp:coreProperties>
</file>